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4" r:id="rId5"/>
    <p:sldMasterId id="2147483697" r:id="rId6"/>
    <p:sldMasterId id="2147483710" r:id="rId7"/>
    <p:sldMasterId id="2147483724" r:id="rId8"/>
    <p:sldMasterId id="2147483733" r:id="rId9"/>
    <p:sldMasterId id="2147483745" r:id="rId10"/>
    <p:sldMasterId id="2147483754" r:id="rId11"/>
    <p:sldMasterId id="2147483763" r:id="rId12"/>
  </p:sldMasterIdLst>
  <p:notesMasterIdLst>
    <p:notesMasterId r:id="rId23"/>
  </p:notesMasterIdLst>
  <p:handoutMasterIdLst>
    <p:handoutMasterId r:id="rId24"/>
  </p:handoutMasterIdLst>
  <p:sldIdLst>
    <p:sldId id="278" r:id="rId13"/>
    <p:sldId id="1994" r:id="rId14"/>
    <p:sldId id="1997" r:id="rId15"/>
    <p:sldId id="1999" r:id="rId16"/>
    <p:sldId id="1998" r:id="rId17"/>
    <p:sldId id="2000" r:id="rId18"/>
    <p:sldId id="1986" r:id="rId19"/>
    <p:sldId id="1996" r:id="rId20"/>
    <p:sldId id="1987" r:id="rId21"/>
    <p:sldId id="198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 id="2" name="Allie Piatkowski" initials="AP" lastIdx="4" clrIdx="1">
    <p:extLst>
      <p:ext uri="{19B8F6BF-5375-455C-9EA6-DF929625EA0E}">
        <p15:presenceInfo xmlns:p15="http://schemas.microsoft.com/office/powerpoint/2012/main" userId="S::allie.piatkowski@pophealthlab.onmicrosoft.com::987429f1-4d21-4b6c-b46e-bb0ff172bdc8" providerId="AD"/>
      </p:ext>
    </p:extLst>
  </p:cmAuthor>
  <p:cmAuthor id="3" name="Kandace Ryckman" initials="KR" lastIdx="1" clrIdx="2">
    <p:extLst>
      <p:ext uri="{19B8F6BF-5375-455C-9EA6-DF929625EA0E}">
        <p15:presenceInfo xmlns:p15="http://schemas.microsoft.com/office/powerpoint/2012/main" userId="S::kandace.ryckman@pophealthlab.onmicrosoft.com::aad266b7-ea86-485d-a44d-1831af8020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061"/>
    <a:srgbClr val="ED7D31"/>
    <a:srgbClr val="38BFE1"/>
    <a:srgbClr val="AFE465"/>
    <a:srgbClr val="EE585B"/>
    <a:srgbClr val="E9B661"/>
    <a:srgbClr val="C655E0"/>
    <a:srgbClr val="FCFCFC"/>
    <a:srgbClr val="EA6343"/>
    <a:srgbClr val="4E8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B4E63-B069-AB22-DEFF-26193DF9D8DD}" v="14715" dt="2019-09-19T21:37:23.624"/>
    <p1510:client id="{12336898-40BF-EFD1-2AC6-5D22235BEC2F}" v="1125" dt="2019-09-23T01:30:12.303"/>
    <p1510:client id="{193E83B6-E85C-FFDB-2D19-5E8157EDD826}" v="15" dt="2019-09-18T20:17:41.077"/>
    <p1510:client id="{1D6F80ED-458E-F13C-71E8-58B6C36A7D2D}" v="3" dt="2019-09-20T19:38:39.082"/>
    <p1510:client id="{22697F37-9242-19B4-5E09-98232ACB1303}" v="1167" dt="2019-09-23T21:32:26.007"/>
    <p1510:client id="{2A952EA5-1C94-085F-7A9F-B2D0C7EBA9E0}" v="2" dt="2019-11-26T17:03:23.686"/>
    <p1510:client id="{3ADF93C2-D146-6297-399E-6145DE6B6FFD}" v="5528" dt="2019-09-19T15:36:53.444"/>
    <p1510:client id="{3FB9C061-FDE9-25DC-75F2-BDD03C97A538}" v="114" dt="2020-01-22T20:41:15.138"/>
    <p1510:client id="{49A6589C-2D4A-229A-3A35-AAF8225646A6}" v="9" dt="2019-10-03T19:55:04.640"/>
    <p1510:client id="{510752B5-1F1E-283C-B989-5B27B6CEAC73}" v="4241" dt="2019-09-23T01:15:32.559"/>
    <p1510:client id="{56354A81-E8C5-994D-3FF7-DD612D82182F}" v="17" dt="2019-11-27T14:02:33.800"/>
    <p1510:client id="{5B4F72C2-753E-148A-D22F-39953D7A52BB}" v="2" dt="2019-09-20T16:45:16.733"/>
    <p1510:client id="{5E91C5DF-29AE-EDDE-C68B-53178350411C}" v="44" dt="2019-11-26T20:23:47.178"/>
    <p1510:client id="{6AF84A9F-5941-47A3-B9CE-5F5F787E4791}" v="118" dt="2019-09-10T14:08:38.316"/>
    <p1510:client id="{7243C659-E5B2-C472-14B1-549C540DD50F}" v="5928" dt="2019-09-20T22:16:13.939"/>
    <p1510:client id="{7484DFF6-FB00-DE46-909A-B2AFBD85383A}" v="34" dt="2019-09-10T13:48:44.283"/>
    <p1510:client id="{7A1BD47D-6C5D-E7D8-DD87-4DB863781A43}" v="133" dt="2019-09-19T05:41:02.917"/>
    <p1510:client id="{800D5D17-619B-42C6-B172-731B43CA5154}" v="1605" dt="2019-09-20T16:52:06.863"/>
    <p1510:client id="{8DB595FD-8450-0F82-4936-E04E98D3A3D6}" v="114" dt="2020-01-22T21:35:59.664"/>
    <p1510:client id="{94CE4E18-647C-F726-72BB-59EECC3B2001}" v="3902" dt="2019-09-20T20:07:02.565"/>
    <p1510:client id="{94D20BB7-9A15-879C-89B4-E3302AE5356E}" v="279" dt="2019-10-01T19:34:30.830"/>
    <p1510:client id="{A0A67AB0-D5E6-4E84-B0C0-6A552191F36E}" v="1" dt="2019-10-28T13:28:16.150"/>
    <p1510:client id="{AEEBABEE-696A-229A-2C1B-32D652F9282E}" v="56" dt="2019-11-26T14:51:50.030"/>
    <p1510:client id="{B53E4720-7A0F-4DEC-9028-3CF53508BF6A}" v="3698" dt="2019-09-19T21:17:21.101"/>
    <p1510:client id="{BFD996FD-A513-EA5C-93BD-F11B88F44F37}" v="135" dt="2019-10-03T20:13:57.999"/>
    <p1510:client id="{CC8FE4BB-7203-D993-5A77-404CCE0DE554}" v="3992" dt="2019-09-20T03:59:45.372"/>
    <p1510:client id="{D4385ECF-6A21-1127-3FA5-86433D4C4B24}" v="4229" dt="2019-09-20T21:56:45.431"/>
    <p1510:client id="{D7BF2AA1-9756-0235-4AC7-51202D16E9BB}" v="169" dt="2019-11-26T15:08:09.895"/>
    <p1510:client id="{D81C9CEC-5F16-FEC7-8564-4577F4AFF9B1}" v="712" dt="2019-10-01T19:16:48.559"/>
    <p1510:client id="{DC183CC2-B345-C1FB-C675-91D7DA055156}" v="1255" dt="2019-09-20T17:14:21.133"/>
    <p1510:client id="{E98A9274-DDFD-ECA1-5CE3-E3B4C6F8098A}" v="13" dt="2019-11-27T14:07:22.811"/>
    <p1510:client id="{EB386CDE-CA04-A0D0-A35F-5CA28ACBA744}" v="13141" dt="2019-09-23T17:13:57.743"/>
    <p1510:client id="{F664AF61-820A-1DE3-553A-C7726976C8B1}" v="5922" dt="2019-09-23T16:48:16.400"/>
    <p1510:client id="{FA62AF1F-D73E-3287-10FC-C9F15B368EB1}" v="5273" dt="2019-09-18T21:08: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973" autoAdjust="0"/>
  </p:normalViewPr>
  <p:slideViewPr>
    <p:cSldViewPr snapToGrid="0">
      <p:cViewPr varScale="1">
        <p:scale>
          <a:sx n="117" d="100"/>
          <a:sy n="117" d="100"/>
        </p:scale>
        <p:origin x="2024" y="184"/>
      </p:cViewPr>
      <p:guideLst/>
    </p:cSldViewPr>
  </p:slideViewPr>
  <p:notesTextViewPr>
    <p:cViewPr>
      <p:scale>
        <a:sx n="1" d="1"/>
        <a:sy n="1" d="1"/>
      </p:scale>
      <p:origin x="0" y="0"/>
    </p:cViewPr>
  </p:notesTextViewPr>
  <p:notesViewPr>
    <p:cSldViewPr snapToGrid="0">
      <p:cViewPr>
        <p:scale>
          <a:sx n="1" d="2"/>
          <a:sy n="1" d="2"/>
        </p:scale>
        <p:origin x="26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5997" cy="474505"/>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4058568" y="0"/>
            <a:ext cx="3105997" cy="474505"/>
          </a:xfrm>
          <a:prstGeom prst="rect">
            <a:avLst/>
          </a:prstGeom>
        </p:spPr>
        <p:txBody>
          <a:bodyPr vert="horz" lIns="93177" tIns="46589" rIns="93177" bIns="46589" rtlCol="0"/>
          <a:lstStyle>
            <a:lvl1pPr algn="r">
              <a:defRPr sz="1200"/>
            </a:lvl1pPr>
          </a:lstStyle>
          <a:p>
            <a:fld id="{D4883BBE-0ACA-4424-8E46-89C113EEACC5}" type="datetimeFigureOut">
              <a:rPr lang="en-CA" smtClean="0"/>
              <a:t>2020-02-12</a:t>
            </a:fld>
            <a:endParaRPr lang="en-CA"/>
          </a:p>
        </p:txBody>
      </p:sp>
      <p:sp>
        <p:nvSpPr>
          <p:cNvPr id="4" name="Footer Placeholder 3"/>
          <p:cNvSpPr>
            <a:spLocks noGrp="1"/>
          </p:cNvSpPr>
          <p:nvPr>
            <p:ph type="ftr" sz="quarter" idx="2"/>
          </p:nvPr>
        </p:nvSpPr>
        <p:spPr>
          <a:xfrm>
            <a:off x="1" y="8976837"/>
            <a:ext cx="3105997" cy="474505"/>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4058568" y="8976837"/>
            <a:ext cx="3105997" cy="474505"/>
          </a:xfrm>
          <a:prstGeom prst="rect">
            <a:avLst/>
          </a:prstGeom>
        </p:spPr>
        <p:txBody>
          <a:bodyPr vert="horz" lIns="93177" tIns="46589" rIns="93177" bIns="46589" rtlCol="0" anchor="b"/>
          <a:lstStyle>
            <a:lvl1pPr algn="r">
              <a:defRPr sz="1200"/>
            </a:lvl1pPr>
          </a:lstStyle>
          <a:p>
            <a:fld id="{DDEDE321-7156-4D02-AF34-32D73DC256AA}" type="slidenum">
              <a:rPr lang="en-CA" smtClean="0"/>
              <a:t>‹#›</a:t>
            </a:fld>
            <a:endParaRPr lang="en-CA"/>
          </a:p>
        </p:txBody>
      </p:sp>
    </p:spTree>
    <p:extLst>
      <p:ext uri="{BB962C8B-B14F-4D97-AF65-F5344CB8AC3E}">
        <p14:creationId xmlns:p14="http://schemas.microsoft.com/office/powerpoint/2010/main" val="781996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05348" cy="474208"/>
          </a:xfrm>
          <a:prstGeom prst="rect">
            <a:avLst/>
          </a:prstGeom>
        </p:spPr>
        <p:txBody>
          <a:bodyPr vert="horz" lIns="94947" tIns="47474" rIns="94947" bIns="47474" rtlCol="0"/>
          <a:lstStyle>
            <a:lvl1pPr algn="l">
              <a:defRPr sz="1200"/>
            </a:lvl1pPr>
          </a:lstStyle>
          <a:p>
            <a:endParaRPr lang="en-US"/>
          </a:p>
        </p:txBody>
      </p:sp>
      <p:sp>
        <p:nvSpPr>
          <p:cNvPr id="3" name="Date Placeholder 2"/>
          <p:cNvSpPr>
            <a:spLocks noGrp="1"/>
          </p:cNvSpPr>
          <p:nvPr>
            <p:ph type="dt" idx="1"/>
          </p:nvPr>
        </p:nvSpPr>
        <p:spPr>
          <a:xfrm>
            <a:off x="4059181" y="1"/>
            <a:ext cx="3105348" cy="474208"/>
          </a:xfrm>
          <a:prstGeom prst="rect">
            <a:avLst/>
          </a:prstGeom>
        </p:spPr>
        <p:txBody>
          <a:bodyPr vert="horz" lIns="94947" tIns="47474" rIns="94947" bIns="47474" rtlCol="0"/>
          <a:lstStyle>
            <a:lvl1pPr algn="r">
              <a:defRPr sz="1200"/>
            </a:lvl1pPr>
          </a:lstStyle>
          <a:p>
            <a:fld id="{7146AD69-7A7A-074A-9706-23D5CF3CCA15}" type="datetimeFigureOut">
              <a:rPr lang="en-US" smtClean="0"/>
              <a:t>2/12/20</a:t>
            </a:fld>
            <a:endParaRPr lang="en-US"/>
          </a:p>
        </p:txBody>
      </p:sp>
      <p:sp>
        <p:nvSpPr>
          <p:cNvPr id="4" name="Slide Image Placeholder 3"/>
          <p:cNvSpPr>
            <a:spLocks noGrp="1" noRot="1" noChangeAspect="1"/>
          </p:cNvSpPr>
          <p:nvPr>
            <p:ph type="sldImg" idx="2"/>
          </p:nvPr>
        </p:nvSpPr>
        <p:spPr>
          <a:xfrm>
            <a:off x="1457325" y="1181100"/>
            <a:ext cx="4251325" cy="31892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16619" y="4548458"/>
            <a:ext cx="5732949" cy="3721466"/>
          </a:xfrm>
          <a:prstGeom prst="rect">
            <a:avLst/>
          </a:prstGeom>
        </p:spPr>
        <p:txBody>
          <a:bodyPr vert="horz" lIns="94947" tIns="47474" rIns="94947" bIns="474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en-US"/>
          </a:p>
        </p:txBody>
      </p:sp>
      <p:sp>
        <p:nvSpPr>
          <p:cNvPr id="7" name="Slide Number Placeholder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F1DC29ED-8111-5445-8BB8-7281D84284EC}" type="slidenum">
              <a:rPr lang="en-US" smtClean="0"/>
              <a:t>‹#›</a:t>
            </a:fld>
            <a:endParaRPr lang="en-US"/>
          </a:p>
        </p:txBody>
      </p:sp>
    </p:spTree>
    <p:extLst>
      <p:ext uri="{BB962C8B-B14F-4D97-AF65-F5344CB8AC3E}">
        <p14:creationId xmlns:p14="http://schemas.microsoft.com/office/powerpoint/2010/main" val="277665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13090-3A51-40EA-98AE-9AA307BA79DF}" type="slidenum">
              <a:rPr lang="en-US" smtClean="0"/>
              <a:t>1</a:t>
            </a:fld>
            <a:endParaRPr lang="en-US"/>
          </a:p>
        </p:txBody>
      </p:sp>
    </p:spTree>
    <p:extLst>
      <p:ext uri="{BB962C8B-B14F-4D97-AF65-F5344CB8AC3E}">
        <p14:creationId xmlns:p14="http://schemas.microsoft.com/office/powerpoint/2010/main" val="374827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DC29ED-8111-5445-8BB8-7281D84284EC}" type="slidenum">
              <a:rPr lang="en-US" smtClean="0"/>
              <a:t>2</a:t>
            </a:fld>
            <a:endParaRPr lang="en-US"/>
          </a:p>
        </p:txBody>
      </p:sp>
    </p:spTree>
    <p:extLst>
      <p:ext uri="{BB962C8B-B14F-4D97-AF65-F5344CB8AC3E}">
        <p14:creationId xmlns:p14="http://schemas.microsoft.com/office/powerpoint/2010/main" val="54642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13090-3A51-40EA-98AE-9AA307BA79D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5581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13090-3A51-40EA-98AE-9AA307BA79D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3411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4513090-3A51-40EA-98AE-9AA307BA79D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9589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27D90-4CA1-5E44-A41A-292CE79111B4}" type="slidenum">
              <a:rPr lang="en-US" smtClean="0"/>
              <a:t>8</a:t>
            </a:fld>
            <a:endParaRPr lang="en-US"/>
          </a:p>
        </p:txBody>
      </p:sp>
      <p:sp>
        <p:nvSpPr>
          <p:cNvPr id="5" name="Header Placeholder 4"/>
          <p:cNvSpPr>
            <a:spLocks noGrp="1"/>
          </p:cNvSpPr>
          <p:nvPr>
            <p:ph type="hdr" sz="quarter" idx="11"/>
          </p:nvPr>
        </p:nvSpPr>
        <p:spPr/>
        <p:txBody>
          <a:bodyPr/>
          <a:lstStyle/>
          <a:p>
            <a:r>
              <a:rPr lang="en-US"/>
              <a:t>AMS 15-Nov-18</a:t>
            </a:r>
          </a:p>
        </p:txBody>
      </p:sp>
    </p:spTree>
    <p:extLst>
      <p:ext uri="{BB962C8B-B14F-4D97-AF65-F5344CB8AC3E}">
        <p14:creationId xmlns:p14="http://schemas.microsoft.com/office/powerpoint/2010/main" val="17399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C29ED-8111-5445-8BB8-7281D84284EC}" type="slidenum">
              <a:rPr lang="en-US" smtClean="0"/>
              <a:t>9</a:t>
            </a:fld>
            <a:endParaRPr lang="en-US"/>
          </a:p>
        </p:txBody>
      </p:sp>
    </p:spTree>
    <p:extLst>
      <p:ext uri="{BB962C8B-B14F-4D97-AF65-F5344CB8AC3E}">
        <p14:creationId xmlns:p14="http://schemas.microsoft.com/office/powerpoint/2010/main" val="152790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461B1B-2FAE-2F4F-B40D-9885E3FD7ECC}" type="datetime1">
              <a:rPr lang="en-CA" smtClean="0"/>
              <a:t>2020-02-12</a:t>
            </a:fld>
            <a:endParaRPr lang="en-US"/>
          </a:p>
        </p:txBody>
      </p:sp>
      <p:sp>
        <p:nvSpPr>
          <p:cNvPr id="5" name="Footer Placeholder 4"/>
          <p:cNvSpPr>
            <a:spLocks noGrp="1"/>
          </p:cNvSpPr>
          <p:nvPr>
            <p:ph type="ftr" sz="quarter" idx="11"/>
          </p:nvPr>
        </p:nvSpPr>
        <p:spPr/>
        <p:txBody>
          <a:bodyPr/>
          <a:lstStyle/>
          <a:p>
            <a:r>
              <a:rPr lang="en-US"/>
              <a:t>DRAFT – SEPT 23, 2019 </a:t>
            </a:r>
          </a:p>
        </p:txBody>
      </p:sp>
      <p:sp>
        <p:nvSpPr>
          <p:cNvPr id="6" name="Slide Number Placeholder 5"/>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22926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03875-6ABB-FA40-9433-856D6871E219}" type="datetime1">
              <a:rPr lang="en-CA" smtClean="0"/>
              <a:t>2020-02-12</a:t>
            </a:fld>
            <a:endParaRPr lang="en-US"/>
          </a:p>
        </p:txBody>
      </p:sp>
      <p:sp>
        <p:nvSpPr>
          <p:cNvPr id="5" name="Footer Placeholder 4"/>
          <p:cNvSpPr>
            <a:spLocks noGrp="1"/>
          </p:cNvSpPr>
          <p:nvPr>
            <p:ph type="ftr" sz="quarter" idx="11"/>
          </p:nvPr>
        </p:nvSpPr>
        <p:spPr/>
        <p:txBody>
          <a:bodyPr/>
          <a:lstStyle/>
          <a:p>
            <a:r>
              <a:rPr lang="en-US"/>
              <a:t>DRAFT – SEPT 23, 2019 </a:t>
            </a:r>
          </a:p>
        </p:txBody>
      </p:sp>
      <p:sp>
        <p:nvSpPr>
          <p:cNvPr id="6" name="Slide Number Placeholder 5"/>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302107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CB62A-E4F5-3F44-90E2-6C671C735706}" type="datetime1">
              <a:rPr lang="en-CA" smtClean="0"/>
              <a:t>2020-02-12</a:t>
            </a:fld>
            <a:endParaRPr lang="en-US"/>
          </a:p>
        </p:txBody>
      </p:sp>
      <p:sp>
        <p:nvSpPr>
          <p:cNvPr id="5" name="Footer Placeholder 4"/>
          <p:cNvSpPr>
            <a:spLocks noGrp="1"/>
          </p:cNvSpPr>
          <p:nvPr>
            <p:ph type="ftr" sz="quarter" idx="11"/>
          </p:nvPr>
        </p:nvSpPr>
        <p:spPr/>
        <p:txBody>
          <a:bodyPr/>
          <a:lstStyle/>
          <a:p>
            <a:r>
              <a:rPr lang="en-US"/>
              <a:t>DRAFT – SEPT 23, 2019 </a:t>
            </a:r>
          </a:p>
        </p:txBody>
      </p:sp>
      <p:sp>
        <p:nvSpPr>
          <p:cNvPr id="6" name="Slide Number Placeholder 5"/>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81692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96059" y="6066245"/>
            <a:ext cx="1013448" cy="515800"/>
          </a:xfrm>
          <a:prstGeom prst="rect">
            <a:avLst/>
          </a:prstGeom>
        </p:spPr>
      </p:pic>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baseline="0">
                <a:solidFill>
                  <a:srgbClr val="242061"/>
                </a:solidFill>
                <a:latin typeface="Arial" panose="020B0604020202020204" pitchFamily="34" charset="0"/>
                <a:cs typeface="Arial" panose="020B0604020202020204" pitchFamily="34" charset="0"/>
              </a:defRPr>
            </a:lvl1pPr>
          </a:lstStyle>
          <a:p>
            <a:r>
              <a:rPr lang="en-US" dirty="0"/>
              <a:t>NOTE TO ONTARIO HEALTH TEAMS</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6911947" y="6066245"/>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7031047" y="6160772"/>
            <a:ext cx="1893467" cy="353943"/>
          </a:xfrm>
          <a:prstGeom prst="rect">
            <a:avLst/>
          </a:prstGeom>
        </p:spPr>
        <p:txBody>
          <a:bodyPr wrap="none">
            <a:spAutoFit/>
          </a:bodyPr>
          <a:lstStyle/>
          <a:p>
            <a:r>
              <a:rPr lang="en-US" sz="850" b="1">
                <a:solidFill>
                  <a:srgbClr val="242061"/>
                </a:solidFill>
                <a:latin typeface="Arial" panose="020B0604020202020204" pitchFamily="34" charset="0"/>
                <a:cs typeface="Arial" panose="020B0604020202020204" pitchFamily="34" charset="0"/>
              </a:rPr>
              <a:t>CONTACT US </a:t>
            </a:r>
          </a:p>
          <a:p>
            <a:r>
              <a:rPr lang="en-US" sz="850">
                <a:solidFill>
                  <a:srgbClr val="242061"/>
                </a:solidFill>
                <a:latin typeface="Arial" panose="020B0604020202020204" pitchFamily="34" charset="0"/>
                <a:cs typeface="Arial" panose="020B0604020202020204" pitchFamily="34" charset="0"/>
              </a:rPr>
              <a:t>@ </a:t>
            </a:r>
            <a:r>
              <a:rPr lang="en-US" sz="850" err="1">
                <a:solidFill>
                  <a:srgbClr val="242061"/>
                </a:solidFill>
                <a:latin typeface="Arial" panose="020B0604020202020204" pitchFamily="34" charset="0"/>
                <a:cs typeface="Arial" panose="020B0604020202020204" pitchFamily="34" charset="0"/>
              </a:rPr>
              <a:t>www.healthcommons.ca</a:t>
            </a:r>
            <a:r>
              <a:rPr lang="en-US" sz="850">
                <a:solidFill>
                  <a:srgbClr val="24206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85387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4991100"/>
          </a:xfrm>
          <a:prstGeom prst="rect">
            <a:avLst/>
          </a:prstGeom>
        </p:spPr>
      </p:pic>
      <p:pic>
        <p:nvPicPr>
          <p:cNvPr id="10" name="Picture 9" descr="Powerpoint-0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27500"/>
            <a:ext cx="9144000" cy="2819401"/>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3841558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sz="1100"/>
            </a:lvl1pPr>
          </a:lstStyle>
          <a:p>
            <a:fld id="{399AFFB7-EB40-8D4E-961C-4F90B3895956}" type="datetime1">
              <a:rPr lang="en-CA" smtClean="0"/>
              <a:t>2020-02-12</a:t>
            </a:fld>
            <a:endParaRPr lang="en-US"/>
          </a:p>
        </p:txBody>
      </p:sp>
      <p:sp>
        <p:nvSpPr>
          <p:cNvPr id="6" name="Slide Number Placeholder 5"/>
          <p:cNvSpPr>
            <a:spLocks noGrp="1"/>
          </p:cNvSpPr>
          <p:nvPr>
            <p:ph type="sldNum" sz="quarter" idx="12"/>
          </p:nvPr>
        </p:nvSpPr>
        <p:spPr/>
        <p:txBody>
          <a:bodyPr/>
          <a:lstStyle>
            <a:lvl1pPr>
              <a:defRPr sz="1100"/>
            </a:lvl1pPr>
          </a:lstStyle>
          <a:p>
            <a:fld id="{8EF2AD9F-DE80-41D7-A691-F9CD3DEA5990}" type="slidenum">
              <a:rPr lang="en-US" smtClean="0"/>
              <a:pPr/>
              <a:t>‹#›</a:t>
            </a:fld>
            <a:endParaRPr lang="en-US"/>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392774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608" y="-196765"/>
            <a:ext cx="9133806" cy="7080166"/>
          </a:xfrm>
          <a:prstGeom prst="rect">
            <a:avLst/>
          </a:prstGeom>
        </p:spPr>
      </p:pic>
      <p:sp>
        <p:nvSpPr>
          <p:cNvPr id="2" name="Title 1"/>
          <p:cNvSpPr>
            <a:spLocks noGrp="1"/>
          </p:cNvSpPr>
          <p:nvPr>
            <p:ph type="title"/>
          </p:nvPr>
        </p:nvSpPr>
        <p:spPr>
          <a:xfrm>
            <a:off x="722313" y="4406900"/>
            <a:ext cx="587322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4E15B-0EA9-A043-8D00-E4F664B3BB27}" type="datetime1">
              <a:rPr lang="en-CA" smtClean="0"/>
              <a:t>2020-02-12</a:t>
            </a:fld>
            <a:endParaRPr lang="en-US"/>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427963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99" y="-230882"/>
            <a:ext cx="92583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EE5B07-781B-2841-BCE5-267D2812E5A7}" type="datetime1">
              <a:rPr lang="en-CA" smtClean="0"/>
              <a:t>2020-02-12</a:t>
            </a:fld>
            <a:endParaRPr lang="en-US"/>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411774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40" y="-1"/>
            <a:ext cx="9144353"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AE7A107-AE42-E249-BA97-624AF8ED0C6A}" type="datetime1">
              <a:rPr lang="en-CA" smtClean="0"/>
              <a:t>2020-02-12</a:t>
            </a:fld>
            <a:endParaRPr lang="en-US"/>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243737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C93D770-2297-9E4C-80CF-DEBBB7C3FD89}" type="datetime1">
              <a:rPr lang="en-CA" smtClean="0"/>
              <a:t>2020-02-12</a:t>
            </a:fld>
            <a:endParaRPr lang="en-US"/>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a:p>
        </p:txBody>
      </p:sp>
      <p:sp>
        <p:nvSpPr>
          <p:cNvPr id="6"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a:t>DRAFT – SEPT 23, 2019 </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5463"/>
            <a:ext cx="9144000" cy="7095665"/>
          </a:xfrm>
          <a:prstGeom prst="rect">
            <a:avLst/>
          </a:prstGeom>
        </p:spPr>
      </p:pic>
    </p:spTree>
    <p:extLst>
      <p:ext uri="{BB962C8B-B14F-4D97-AF65-F5344CB8AC3E}">
        <p14:creationId xmlns:p14="http://schemas.microsoft.com/office/powerpoint/2010/main" val="331462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D846-274B-7E4E-B71C-502112E75500}" type="datetime1">
              <a:rPr lang="en-CA" smtClean="0"/>
              <a:t>2020-02-12</a:t>
            </a:fld>
            <a:endParaRPr lang="en-US"/>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736" y="-1"/>
            <a:ext cx="9165149" cy="6858001"/>
          </a:xfrm>
          <a:prstGeom prst="rect">
            <a:avLst/>
          </a:prstGeom>
        </p:spPr>
      </p:pic>
    </p:spTree>
    <p:extLst>
      <p:ext uri="{BB962C8B-B14F-4D97-AF65-F5344CB8AC3E}">
        <p14:creationId xmlns:p14="http://schemas.microsoft.com/office/powerpoint/2010/main" val="82770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9D29D-6587-6947-ACDB-4B0DD97FD098}" type="datetime1">
              <a:rPr lang="en-CA" smtClean="0"/>
              <a:t>2020-02-12</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r>
              <a:rPr lang="en-US"/>
              <a:t>WORKING DRAFT – SEPT 23, 2019 </a:t>
            </a:r>
          </a:p>
        </p:txBody>
      </p:sp>
      <p:sp>
        <p:nvSpPr>
          <p:cNvPr id="6" name="Slide Number Placeholder 5"/>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223053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18E7-04F2-E745-B6FF-F143BF3CC0C2}" type="datetime1">
              <a:rPr lang="en-CA" smtClean="0"/>
              <a:t>2020-02-12</a:t>
            </a:fld>
            <a:endParaRPr lang="en-US"/>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318409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6700"/>
            <a:ext cx="9143365" cy="71247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D5651-AE51-344B-92C0-72F416FB32ED}" type="datetime1">
              <a:rPr lang="en-CA" smtClean="0"/>
              <a:t>2020-02-12</a:t>
            </a:fld>
            <a:endParaRPr lang="en-US"/>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66153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165100"/>
            <a:ext cx="9164553"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A240558-74C6-E74F-BDA6-2871486D4A44}" type="datetime1">
              <a:rPr lang="en-CA" smtClean="0"/>
              <a:t>2020-02-12</a:t>
            </a:fld>
            <a:endParaRPr lang="en-US"/>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a:p>
        </p:txBody>
      </p:sp>
      <p:sp>
        <p:nvSpPr>
          <p:cNvPr id="7"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a:t>DRAFT – SEPT 23, 2019 </a:t>
            </a:r>
          </a:p>
        </p:txBody>
      </p:sp>
    </p:spTree>
    <p:extLst>
      <p:ext uri="{BB962C8B-B14F-4D97-AF65-F5344CB8AC3E}">
        <p14:creationId xmlns:p14="http://schemas.microsoft.com/office/powerpoint/2010/main" val="35228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0DD1C52-CB9D-1B47-A758-10EC1A93B4FB}" type="datetime1">
              <a:rPr lang="en-CA" smtClean="0"/>
              <a:t>2020-02-12</a:t>
            </a:fld>
            <a:endParaRPr lang="en-US"/>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a:p>
        </p:txBody>
      </p:sp>
    </p:spTree>
    <p:extLst>
      <p:ext uri="{BB962C8B-B14F-4D97-AF65-F5344CB8AC3E}">
        <p14:creationId xmlns:p14="http://schemas.microsoft.com/office/powerpoint/2010/main" val="17354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5845"/>
            <a:ext cx="9144000" cy="7033845"/>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1114913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4991100"/>
          </a:xfrm>
          <a:prstGeom prst="rect">
            <a:avLst/>
          </a:prstGeom>
        </p:spPr>
      </p:pic>
      <p:pic>
        <p:nvPicPr>
          <p:cNvPr id="10" name="Picture 9" descr="Powerpoint-0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27500"/>
            <a:ext cx="9144000" cy="2819401"/>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315073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sz="1100"/>
            </a:lvl1pPr>
          </a:lstStyle>
          <a:p>
            <a:fld id="{31F16DF6-A27C-D242-A00A-D2B29DDC5031}"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100"/>
            </a:lvl1p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857790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608" y="-196765"/>
            <a:ext cx="9133806" cy="7080166"/>
          </a:xfrm>
          <a:prstGeom prst="rect">
            <a:avLst/>
          </a:prstGeom>
        </p:spPr>
      </p:pic>
      <p:sp>
        <p:nvSpPr>
          <p:cNvPr id="2" name="Title 1"/>
          <p:cNvSpPr>
            <a:spLocks noGrp="1"/>
          </p:cNvSpPr>
          <p:nvPr>
            <p:ph type="title"/>
          </p:nvPr>
        </p:nvSpPr>
        <p:spPr>
          <a:xfrm>
            <a:off x="722313" y="4406900"/>
            <a:ext cx="587322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F436F-783E-6C4A-82FE-FCEC94510663}"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23809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99" y="-230882"/>
            <a:ext cx="92583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C25D86-97D2-FB49-BEB9-F3C7C749C20A}"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72705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40" y="-1"/>
            <a:ext cx="9144353"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1624D2E-78DF-6B42-B931-E654D35698D4}" type="datetime1">
              <a:rPr lang="en-CA" smtClean="0">
                <a:solidFill>
                  <a:prstClr val="black">
                    <a:tint val="75000"/>
                  </a:prstClr>
                </a:solidFill>
              </a:rPr>
              <a:t>2020-02-12</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19342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E5D4B-7E61-BB46-A01A-4AB0F57B2642}" type="datetime1">
              <a:rPr lang="en-CA" smtClean="0"/>
              <a:t>2020-02-12</a:t>
            </a:fld>
            <a:endParaRPr lang="en-US"/>
          </a:p>
        </p:txBody>
      </p:sp>
      <p:sp>
        <p:nvSpPr>
          <p:cNvPr id="5" name="Footer Placeholder 4"/>
          <p:cNvSpPr>
            <a:spLocks noGrp="1"/>
          </p:cNvSpPr>
          <p:nvPr>
            <p:ph type="ftr" sz="quarter" idx="11"/>
          </p:nvPr>
        </p:nvSpPr>
        <p:spPr/>
        <p:txBody>
          <a:bodyPr/>
          <a:lstStyle/>
          <a:p>
            <a:r>
              <a:rPr lang="en-US"/>
              <a:t>DRAFT – SEPT 23, 2019 </a:t>
            </a:r>
          </a:p>
        </p:txBody>
      </p:sp>
      <p:sp>
        <p:nvSpPr>
          <p:cNvPr id="6" name="Slide Number Placeholder 5"/>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2847427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1CBCB6F-62EF-384D-9DFD-4C1D891168FB}" type="datetime1">
              <a:rPr lang="en-CA" smtClean="0">
                <a:solidFill>
                  <a:prstClr val="black">
                    <a:tint val="75000"/>
                  </a:prstClr>
                </a:solidFill>
              </a:rPr>
              <a:t>2020-02-12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pPr defTabSz="914400"/>
            <a:r>
              <a:rPr lang="en-US">
                <a:solidFill>
                  <a:prstClr val="black">
                    <a:tint val="75000"/>
                  </a:prstClr>
                </a:solidFill>
              </a:rPr>
              <a:t>DRAFT – SEPT 23, 2019 </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5463"/>
            <a:ext cx="9144000" cy="7095665"/>
          </a:xfrm>
          <a:prstGeom prst="rect">
            <a:avLst/>
          </a:prstGeom>
        </p:spPr>
      </p:pic>
    </p:spTree>
    <p:extLst>
      <p:ext uri="{BB962C8B-B14F-4D97-AF65-F5344CB8AC3E}">
        <p14:creationId xmlns:p14="http://schemas.microsoft.com/office/powerpoint/2010/main" val="11351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647AD-9DAD-AB45-958B-F72D1A9F8CB7}" type="datetime1">
              <a:rPr lang="en-CA" smtClean="0">
                <a:solidFill>
                  <a:prstClr val="black">
                    <a:tint val="75000"/>
                  </a:prstClr>
                </a:solidFill>
              </a:rPr>
              <a:t>2020-02-12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736" y="-1"/>
            <a:ext cx="9165149" cy="6858001"/>
          </a:xfrm>
          <a:prstGeom prst="rect">
            <a:avLst/>
          </a:prstGeom>
        </p:spPr>
      </p:pic>
    </p:spTree>
    <p:extLst>
      <p:ext uri="{BB962C8B-B14F-4D97-AF65-F5344CB8AC3E}">
        <p14:creationId xmlns:p14="http://schemas.microsoft.com/office/powerpoint/2010/main" val="407639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A4E30-2BBC-7942-B9E2-13C1E826F940}"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711352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6700"/>
            <a:ext cx="9143365" cy="71247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EACD4-314A-B04B-9A32-F3F183ECE984}"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45915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165100"/>
            <a:ext cx="9164553"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DCB5122-7310-D34F-8DBA-F53D9AF996A4}"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pPr defTabSz="914400"/>
            <a:r>
              <a:rPr lang="en-US">
                <a:solidFill>
                  <a:prstClr val="black">
                    <a:tint val="75000"/>
                  </a:prstClr>
                </a:solidFill>
              </a:rPr>
              <a:t>DRAFT – SEPT 23, 2019 </a:t>
            </a:r>
          </a:p>
        </p:txBody>
      </p:sp>
    </p:spTree>
    <p:extLst>
      <p:ext uri="{BB962C8B-B14F-4D97-AF65-F5344CB8AC3E}">
        <p14:creationId xmlns:p14="http://schemas.microsoft.com/office/powerpoint/2010/main" val="1935435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D7D583F-FF99-E140-8C0C-8B3BB90A5D91}"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358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5845"/>
            <a:ext cx="9144000" cy="7033845"/>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3774487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4991100"/>
          </a:xfrm>
          <a:prstGeom prst="rect">
            <a:avLst/>
          </a:prstGeom>
        </p:spPr>
      </p:pic>
      <p:pic>
        <p:nvPicPr>
          <p:cNvPr id="10" name="Picture 9" descr="Powerpoint-0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27500"/>
            <a:ext cx="9144000" cy="2819401"/>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1203405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sz="1100"/>
            </a:lvl1pPr>
          </a:lstStyle>
          <a:p>
            <a:fld id="{5786298C-A4B0-6140-8046-758B146FC5FD}"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100"/>
            </a:lvl1p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2177200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608" y="-196765"/>
            <a:ext cx="9133806" cy="7080166"/>
          </a:xfrm>
          <a:prstGeom prst="rect">
            <a:avLst/>
          </a:prstGeom>
        </p:spPr>
      </p:pic>
      <p:sp>
        <p:nvSpPr>
          <p:cNvPr id="2" name="Title 1"/>
          <p:cNvSpPr>
            <a:spLocks noGrp="1"/>
          </p:cNvSpPr>
          <p:nvPr>
            <p:ph type="title"/>
          </p:nvPr>
        </p:nvSpPr>
        <p:spPr>
          <a:xfrm>
            <a:off x="722313" y="4406900"/>
            <a:ext cx="587322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472C2-C113-CB42-AAA6-040C5724E327}"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390132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2CB744-2F26-0642-BE9E-22AF10BFC7CC}" type="datetime1">
              <a:rPr lang="en-CA" smtClean="0"/>
              <a:t>2020-02-12</a:t>
            </a:fld>
            <a:endParaRPr lang="en-US"/>
          </a:p>
        </p:txBody>
      </p:sp>
      <p:sp>
        <p:nvSpPr>
          <p:cNvPr id="6" name="Footer Placeholder 5"/>
          <p:cNvSpPr>
            <a:spLocks noGrp="1"/>
          </p:cNvSpPr>
          <p:nvPr>
            <p:ph type="ftr" sz="quarter" idx="11"/>
          </p:nvPr>
        </p:nvSpPr>
        <p:spPr/>
        <p:txBody>
          <a:bodyPr/>
          <a:lstStyle/>
          <a:p>
            <a:r>
              <a:rPr lang="en-US"/>
              <a:t>DRAFT – SEPT 23, 2019 </a:t>
            </a:r>
          </a:p>
        </p:txBody>
      </p:sp>
      <p:sp>
        <p:nvSpPr>
          <p:cNvPr id="7" name="Slide Number Placeholder 6"/>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1895123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99" y="-230882"/>
            <a:ext cx="92583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BDB7D83-7203-C74B-AD2F-63A073AAC8BA}"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87082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40" y="-1"/>
            <a:ext cx="9144353"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564CE91-67A5-7141-B371-0609040DE742}" type="datetime1">
              <a:rPr lang="en-CA" smtClean="0">
                <a:solidFill>
                  <a:prstClr val="black">
                    <a:tint val="75000"/>
                  </a:prstClr>
                </a:solidFill>
              </a:rPr>
              <a:t>2020-02-12</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3825717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B1694A8-E669-7745-BA9E-EFC4D1636DE0}" type="datetime1">
              <a:rPr lang="en-CA" smtClean="0">
                <a:solidFill>
                  <a:prstClr val="black">
                    <a:tint val="75000"/>
                  </a:prstClr>
                </a:solidFill>
              </a:rPr>
              <a:t>2020-02-12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pPr defTabSz="914400"/>
            <a:r>
              <a:rPr lang="en-US">
                <a:solidFill>
                  <a:prstClr val="black">
                    <a:tint val="75000"/>
                  </a:prstClr>
                </a:solidFill>
              </a:rPr>
              <a:t>DRAFT – SEPT 23, 2019 </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5463"/>
            <a:ext cx="9144000" cy="7095665"/>
          </a:xfrm>
          <a:prstGeom prst="rect">
            <a:avLst/>
          </a:prstGeom>
        </p:spPr>
      </p:pic>
    </p:spTree>
    <p:extLst>
      <p:ext uri="{BB962C8B-B14F-4D97-AF65-F5344CB8AC3E}">
        <p14:creationId xmlns:p14="http://schemas.microsoft.com/office/powerpoint/2010/main" val="1061904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3652B-3F2E-7C44-A857-D2365D671B5E}" type="datetime1">
              <a:rPr lang="en-CA" smtClean="0">
                <a:solidFill>
                  <a:prstClr val="black">
                    <a:tint val="75000"/>
                  </a:prstClr>
                </a:solidFill>
              </a:rPr>
              <a:t>2020-02-12</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736" y="-1"/>
            <a:ext cx="9165149" cy="6858001"/>
          </a:xfrm>
          <a:prstGeom prst="rect">
            <a:avLst/>
          </a:prstGeom>
        </p:spPr>
      </p:pic>
    </p:spTree>
    <p:extLst>
      <p:ext uri="{BB962C8B-B14F-4D97-AF65-F5344CB8AC3E}">
        <p14:creationId xmlns:p14="http://schemas.microsoft.com/office/powerpoint/2010/main" val="4031878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3AA99-0E5F-1B43-B5E6-B7F545428EE5}"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593404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6700"/>
            <a:ext cx="9143365" cy="71247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B905A-A613-C544-A517-17CCA7637258}" type="datetime1">
              <a:rPr lang="en-CA" smtClean="0">
                <a:solidFill>
                  <a:prstClr val="black">
                    <a:tint val="75000"/>
                  </a:prstClr>
                </a:solidFill>
              </a:rPr>
              <a:t>2020-02-12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471389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165100"/>
            <a:ext cx="9164553"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47720B-020C-6F41-A5D7-70422DF40B8F}"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pPr defTabSz="914400"/>
            <a:r>
              <a:rPr lang="en-US">
                <a:solidFill>
                  <a:prstClr val="black">
                    <a:tint val="75000"/>
                  </a:prstClr>
                </a:solidFill>
              </a:rPr>
              <a:t>DRAFT – SEPT 23, 2019 </a:t>
            </a:r>
          </a:p>
        </p:txBody>
      </p:sp>
    </p:spTree>
    <p:extLst>
      <p:ext uri="{BB962C8B-B14F-4D97-AF65-F5344CB8AC3E}">
        <p14:creationId xmlns:p14="http://schemas.microsoft.com/office/powerpoint/2010/main" val="2091063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629F907-1411-0F4F-96BC-4738D3E9D8C3}"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999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5845"/>
            <a:ext cx="9144000" cy="7033845"/>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a:t>Click to edit Master title style</a:t>
            </a:r>
            <a:endParaRPr lang="en-CA"/>
          </a:p>
        </p:txBody>
      </p:sp>
    </p:spTree>
    <p:extLst>
      <p:ext uri="{BB962C8B-B14F-4D97-AF65-F5344CB8AC3E}">
        <p14:creationId xmlns:p14="http://schemas.microsoft.com/office/powerpoint/2010/main" val="3430817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86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3FF0BD-966F-BE4D-82E7-51747F22BDB8}" type="datetime1">
              <a:rPr lang="en-CA" smtClean="0"/>
              <a:t>2020-02-12</a:t>
            </a:fld>
            <a:endParaRPr lang="en-US"/>
          </a:p>
        </p:txBody>
      </p:sp>
      <p:sp>
        <p:nvSpPr>
          <p:cNvPr id="8" name="Footer Placeholder 7"/>
          <p:cNvSpPr>
            <a:spLocks noGrp="1"/>
          </p:cNvSpPr>
          <p:nvPr>
            <p:ph type="ftr" sz="quarter" idx="11"/>
          </p:nvPr>
        </p:nvSpPr>
        <p:spPr/>
        <p:txBody>
          <a:bodyPr/>
          <a:lstStyle/>
          <a:p>
            <a:r>
              <a:rPr lang="en-US"/>
              <a:t>DRAFT – SEPT 23, 2019 </a:t>
            </a:r>
          </a:p>
        </p:txBody>
      </p:sp>
      <p:sp>
        <p:nvSpPr>
          <p:cNvPr id="9" name="Slide Number Placeholder 8"/>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2878922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811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539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938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19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55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96059" y="6066245"/>
            <a:ext cx="1013448" cy="515800"/>
          </a:xfrm>
          <a:prstGeom prst="rect">
            <a:avLst/>
          </a:prstGeom>
        </p:spPr>
      </p:pic>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baseline="0">
                <a:solidFill>
                  <a:srgbClr val="242061"/>
                </a:solidFill>
                <a:latin typeface="Arial" panose="020B0604020202020204" pitchFamily="34" charset="0"/>
                <a:cs typeface="Arial" panose="020B0604020202020204" pitchFamily="34" charset="0"/>
              </a:defRPr>
            </a:lvl1pPr>
          </a:lstStyle>
          <a:p>
            <a:r>
              <a:rPr lang="en-US" dirty="0"/>
              <a:t>NOTE TO ONTARIO HEALTH TEAMS</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6911947" y="6066245"/>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7031047" y="6160772"/>
            <a:ext cx="1893467" cy="353943"/>
          </a:xfrm>
          <a:prstGeom prst="rect">
            <a:avLst/>
          </a:prstGeom>
        </p:spPr>
        <p:txBody>
          <a:bodyPr wrap="none">
            <a:spAutoFit/>
          </a:bodyPr>
          <a:lstStyle/>
          <a:p>
            <a:r>
              <a:rPr lang="en-US" sz="850" b="1">
                <a:solidFill>
                  <a:srgbClr val="242061"/>
                </a:solidFill>
                <a:cs typeface="Arial" panose="020B0604020202020204" pitchFamily="34" charset="0"/>
              </a:rPr>
              <a:t>CONTACT US </a:t>
            </a:r>
          </a:p>
          <a:p>
            <a:r>
              <a:rPr lang="en-US" sz="850">
                <a:solidFill>
                  <a:srgbClr val="242061"/>
                </a:solidFill>
                <a:cs typeface="Arial" panose="020B0604020202020204" pitchFamily="34" charset="0"/>
              </a:rPr>
              <a:t>@ </a:t>
            </a:r>
            <a:r>
              <a:rPr lang="en-US" sz="850" err="1">
                <a:solidFill>
                  <a:srgbClr val="242061"/>
                </a:solidFill>
                <a:cs typeface="Arial" panose="020B0604020202020204" pitchFamily="34" charset="0"/>
              </a:rPr>
              <a:t>www.healthcommons.ca</a:t>
            </a:r>
            <a:r>
              <a:rPr lang="en-US" sz="850">
                <a:solidFill>
                  <a:srgbClr val="242061"/>
                </a:solidFill>
                <a:cs typeface="Arial" panose="020B0604020202020204" pitchFamily="34" charset="0"/>
              </a:rPr>
              <a:t>/contact</a:t>
            </a:r>
          </a:p>
        </p:txBody>
      </p:sp>
    </p:spTree>
    <p:extLst>
      <p:ext uri="{BB962C8B-B14F-4D97-AF65-F5344CB8AC3E}">
        <p14:creationId xmlns:p14="http://schemas.microsoft.com/office/powerpoint/2010/main" val="320665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615553"/>
          </a:xfrm>
          <a:prstGeom prst="rect">
            <a:avLst/>
          </a:prstGeom>
        </p:spPr>
        <p:txBody>
          <a:bodyPr wrap="square">
            <a:spAutoFit/>
          </a:bodyPr>
          <a:lstStyle/>
          <a:p>
            <a:pPr algn="r" defTabSz="914400"/>
            <a:r>
              <a:rPr lang="en-US" sz="850" b="1" dirty="0">
                <a:solidFill>
                  <a:srgbClr val="242061"/>
                </a:solidFill>
                <a:latin typeface="Arial" panose="020B0604020202020204" pitchFamily="34" charset="0"/>
                <a:cs typeface="Arial" panose="020B0604020202020204" pitchFamily="34" charset="0"/>
              </a:rPr>
              <a:t>TOOL</a:t>
            </a:r>
            <a:br>
              <a:rPr lang="en-US" sz="850" b="1" dirty="0">
                <a:solidFill>
                  <a:srgbClr val="242061"/>
                </a:solidFill>
                <a:latin typeface="Arial" panose="020B0604020202020204" pitchFamily="34" charset="0"/>
                <a:cs typeface="Arial" panose="020B0604020202020204" pitchFamily="34" charset="0"/>
              </a:rPr>
            </a:br>
            <a:r>
              <a:rPr lang="en-US" sz="850" b="1" dirty="0">
                <a:solidFill>
                  <a:srgbClr val="242061"/>
                </a:solidFill>
                <a:latin typeface="Arial" panose="020B0604020202020204" pitchFamily="34" charset="0"/>
                <a:cs typeface="Arial" panose="020B0604020202020204" pitchFamily="34" charset="0"/>
              </a:rPr>
              <a:t>Unpacking</a:t>
            </a:r>
            <a:r>
              <a:rPr lang="en-US" sz="850" b="1" baseline="0" dirty="0">
                <a:solidFill>
                  <a:srgbClr val="242061"/>
                </a:solidFill>
                <a:latin typeface="Arial" panose="020B0604020202020204" pitchFamily="34" charset="0"/>
                <a:cs typeface="Arial" panose="020B0604020202020204" pitchFamily="34" charset="0"/>
              </a:rPr>
              <a:t> your Attributed Population</a:t>
            </a:r>
            <a:endParaRPr lang="en-US" sz="850" b="1" dirty="0">
              <a:solidFill>
                <a:srgbClr val="24206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pPr defTabSz="914400"/>
            <a:r>
              <a:rPr lang="en-US" sz="850" b="1" dirty="0">
                <a:solidFill>
                  <a:srgbClr val="242061"/>
                </a:solidFill>
                <a:cs typeface="Arial" panose="020B0604020202020204" pitchFamily="34" charset="0"/>
              </a:rPr>
              <a:t>CONTACT US </a:t>
            </a:r>
          </a:p>
          <a:p>
            <a:pPr defTabSz="914400"/>
            <a:r>
              <a:rPr lang="en-US" sz="850" dirty="0">
                <a:solidFill>
                  <a:srgbClr val="242061"/>
                </a:solidFill>
                <a:cs typeface="Arial" panose="020B0604020202020204" pitchFamily="34" charset="0"/>
              </a:rPr>
              <a:t>@ </a:t>
            </a:r>
            <a:r>
              <a:rPr lang="en-US" sz="850" dirty="0" err="1">
                <a:solidFill>
                  <a:srgbClr val="242061"/>
                </a:solidFill>
                <a:cs typeface="Arial" panose="020B0604020202020204" pitchFamily="34" charset="0"/>
              </a:rPr>
              <a:t>www.healthcommons.ca</a:t>
            </a:r>
            <a:r>
              <a:rPr lang="en-US" sz="850" dirty="0">
                <a:solidFill>
                  <a:srgbClr val="242061"/>
                </a:solidFill>
                <a:cs typeface="Arial" panose="020B0604020202020204" pitchFamily="34" charset="0"/>
              </a:rPr>
              <a:t>/contact</a:t>
            </a:r>
          </a:p>
        </p:txBody>
      </p:sp>
    </p:spTree>
    <p:extLst>
      <p:ext uri="{BB962C8B-B14F-4D97-AF65-F5344CB8AC3E}">
        <p14:creationId xmlns:p14="http://schemas.microsoft.com/office/powerpoint/2010/main" val="3803377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124C0-246C-4FB1-BE6B-3051B80DF7B5}"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654365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24C0-246C-4FB1-BE6B-3051B80DF7B5}"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456466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124C0-246C-4FB1-BE6B-3051B80DF7B5}"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25542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A3B10D7-2717-6647-BD3E-D8E94C725220}" type="datetime1">
              <a:rPr lang="en-CA" smtClean="0"/>
              <a:t>2020-02-12</a:t>
            </a:fld>
            <a:endParaRPr lang="en-US"/>
          </a:p>
        </p:txBody>
      </p:sp>
      <p:sp>
        <p:nvSpPr>
          <p:cNvPr id="4" name="Footer Placeholder 3"/>
          <p:cNvSpPr>
            <a:spLocks noGrp="1"/>
          </p:cNvSpPr>
          <p:nvPr>
            <p:ph type="ftr" sz="quarter" idx="11"/>
          </p:nvPr>
        </p:nvSpPr>
        <p:spPr/>
        <p:txBody>
          <a:bodyPr/>
          <a:lstStyle/>
          <a:p>
            <a:r>
              <a:rPr lang="en-US"/>
              <a:t>DRAFT – SEPT 23, 2019 </a:t>
            </a:r>
          </a:p>
        </p:txBody>
      </p:sp>
      <p:sp>
        <p:nvSpPr>
          <p:cNvPr id="5" name="Slide Number Placeholder 4"/>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1039268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124C0-246C-4FB1-BE6B-3051B80DF7B5}"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347047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124C0-246C-4FB1-BE6B-3051B80DF7B5}" type="datetimeFigureOut">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3474167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124C0-246C-4FB1-BE6B-3051B80DF7B5}" type="datetimeFigureOut">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732182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124C0-246C-4FB1-BE6B-3051B80DF7B5}" type="datetimeFigureOut">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3548307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24C0-246C-4FB1-BE6B-3051B80DF7B5}"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445074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24C0-246C-4FB1-BE6B-3051B80DF7B5}"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3777597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24C0-246C-4FB1-BE6B-3051B80DF7B5}"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2491371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24C0-246C-4FB1-BE6B-3051B80DF7B5}"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E1F8-D636-45BD-BEED-8F0A7386E9C6}" type="slidenum">
              <a:rPr lang="en-US" smtClean="0"/>
              <a:t>‹#›</a:t>
            </a:fld>
            <a:endParaRPr lang="en-US"/>
          </a:p>
        </p:txBody>
      </p:sp>
    </p:spTree>
    <p:extLst>
      <p:ext uri="{BB962C8B-B14F-4D97-AF65-F5344CB8AC3E}">
        <p14:creationId xmlns:p14="http://schemas.microsoft.com/office/powerpoint/2010/main" val="2866265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987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9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BB78-96EB-2247-9E7D-677BFA3D3D21}" type="datetime1">
              <a:rPr lang="en-CA" smtClean="0"/>
              <a:t>2020-02-12</a:t>
            </a:fld>
            <a:endParaRPr lang="en-US"/>
          </a:p>
        </p:txBody>
      </p:sp>
      <p:sp>
        <p:nvSpPr>
          <p:cNvPr id="3" name="Footer Placeholder 2"/>
          <p:cNvSpPr>
            <a:spLocks noGrp="1"/>
          </p:cNvSpPr>
          <p:nvPr>
            <p:ph type="ftr" sz="quarter" idx="11"/>
          </p:nvPr>
        </p:nvSpPr>
        <p:spPr/>
        <p:txBody>
          <a:bodyPr/>
          <a:lstStyle/>
          <a:p>
            <a:r>
              <a:rPr lang="en-US"/>
              <a:t>DRAFT – SEPT 23, 2019 </a:t>
            </a:r>
          </a:p>
        </p:txBody>
      </p:sp>
      <p:sp>
        <p:nvSpPr>
          <p:cNvPr id="4" name="Slide Number Placeholder 3"/>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2443319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418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484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39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615553"/>
          </a:xfrm>
          <a:prstGeom prst="rect">
            <a:avLst/>
          </a:prstGeom>
        </p:spPr>
        <p:txBody>
          <a:bodyPr wrap="square">
            <a:spAutoFit/>
          </a:bodyPr>
          <a:lstStyle/>
          <a:p>
            <a:pPr algn="r" defTabSz="914400"/>
            <a:r>
              <a:rPr lang="en-US" sz="850" b="1" dirty="0">
                <a:solidFill>
                  <a:srgbClr val="242061"/>
                </a:solidFill>
                <a:cs typeface="Arial" panose="020B0604020202020204" pitchFamily="34" charset="0"/>
              </a:rPr>
              <a:t>TOOL</a:t>
            </a:r>
            <a:br>
              <a:rPr lang="en-US" sz="850" b="1" dirty="0">
                <a:solidFill>
                  <a:srgbClr val="242061"/>
                </a:solidFill>
                <a:cs typeface="Arial" panose="020B0604020202020204" pitchFamily="34" charset="0"/>
              </a:rPr>
            </a:br>
            <a:r>
              <a:rPr lang="en-US" sz="850" b="1" dirty="0">
                <a:solidFill>
                  <a:srgbClr val="242061"/>
                </a:solidFill>
                <a:cs typeface="Arial" panose="020B0604020202020204" pitchFamily="34" charset="0"/>
              </a:rPr>
              <a:t>Unpacking your Attributed</a:t>
            </a:r>
            <a:r>
              <a:rPr lang="en-US" sz="850" b="1" baseline="0" dirty="0">
                <a:solidFill>
                  <a:srgbClr val="242061"/>
                </a:solidFill>
                <a:cs typeface="Arial" panose="020B0604020202020204" pitchFamily="34" charset="0"/>
              </a:rPr>
              <a:t> Population</a:t>
            </a:r>
            <a:endParaRPr lang="en-US" sz="850" b="1" dirty="0">
              <a:solidFill>
                <a:srgbClr val="242061"/>
              </a:solidFill>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pPr defTabSz="914400"/>
            <a:r>
              <a:rPr lang="en-US" sz="850" b="1" dirty="0">
                <a:solidFill>
                  <a:srgbClr val="242061"/>
                </a:solidFill>
                <a:cs typeface="Arial" panose="020B0604020202020204" pitchFamily="34" charset="0"/>
              </a:rPr>
              <a:t>CONTACT US </a:t>
            </a:r>
          </a:p>
          <a:p>
            <a:pPr defTabSz="914400"/>
            <a:r>
              <a:rPr lang="en-US" sz="850" dirty="0">
                <a:solidFill>
                  <a:srgbClr val="242061"/>
                </a:solidFill>
                <a:cs typeface="Arial" panose="020B0604020202020204" pitchFamily="34" charset="0"/>
              </a:rPr>
              <a:t>@ </a:t>
            </a:r>
            <a:r>
              <a:rPr lang="en-US" sz="850" dirty="0" err="1">
                <a:solidFill>
                  <a:srgbClr val="242061"/>
                </a:solidFill>
                <a:cs typeface="Arial" panose="020B0604020202020204" pitchFamily="34" charset="0"/>
              </a:rPr>
              <a:t>www.healthcommons.ca</a:t>
            </a:r>
            <a:r>
              <a:rPr lang="en-US" sz="850" dirty="0">
                <a:solidFill>
                  <a:srgbClr val="242061"/>
                </a:solidFill>
                <a:cs typeface="Arial" panose="020B0604020202020204" pitchFamily="34" charset="0"/>
              </a:rPr>
              <a:t>/contact</a:t>
            </a:r>
          </a:p>
        </p:txBody>
      </p:sp>
    </p:spTree>
    <p:extLst>
      <p:ext uri="{BB962C8B-B14F-4D97-AF65-F5344CB8AC3E}">
        <p14:creationId xmlns:p14="http://schemas.microsoft.com/office/powerpoint/2010/main" val="3392082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280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96059" y="6066245"/>
            <a:ext cx="1013448" cy="515800"/>
          </a:xfrm>
          <a:prstGeom prst="rect">
            <a:avLst/>
          </a:prstGeom>
        </p:spPr>
      </p:pic>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baseline="0">
                <a:solidFill>
                  <a:srgbClr val="242061"/>
                </a:solidFill>
                <a:latin typeface="Arial" panose="020B0604020202020204" pitchFamily="34" charset="0"/>
                <a:cs typeface="Arial" panose="020B0604020202020204" pitchFamily="34" charset="0"/>
              </a:defRPr>
            </a:lvl1pPr>
          </a:lstStyle>
          <a:p>
            <a:r>
              <a:rPr lang="en-US" dirty="0"/>
              <a:t>NOTE TO ONTARIO HEALTH TEAMS</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6911947" y="6066245"/>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7031047" y="6160772"/>
            <a:ext cx="1893467" cy="353943"/>
          </a:xfrm>
          <a:prstGeom prst="rect">
            <a:avLst/>
          </a:prstGeom>
        </p:spPr>
        <p:txBody>
          <a:bodyPr wrap="none">
            <a:spAutoFit/>
          </a:bodyPr>
          <a:lstStyle/>
          <a:p>
            <a:r>
              <a:rPr lang="en-US" sz="850" b="1">
                <a:solidFill>
                  <a:srgbClr val="242061"/>
                </a:solidFill>
                <a:cs typeface="Arial" panose="020B0604020202020204" pitchFamily="34" charset="0"/>
              </a:rPr>
              <a:t>CONTACT US </a:t>
            </a:r>
          </a:p>
          <a:p>
            <a:r>
              <a:rPr lang="en-US" sz="850">
                <a:solidFill>
                  <a:srgbClr val="242061"/>
                </a:solidFill>
                <a:cs typeface="Arial" panose="020B0604020202020204" pitchFamily="34" charset="0"/>
              </a:rPr>
              <a:t>@ </a:t>
            </a:r>
            <a:r>
              <a:rPr lang="en-US" sz="850" err="1">
                <a:solidFill>
                  <a:srgbClr val="242061"/>
                </a:solidFill>
                <a:cs typeface="Arial" panose="020B0604020202020204" pitchFamily="34" charset="0"/>
              </a:rPr>
              <a:t>www.healthcommons.ca</a:t>
            </a:r>
            <a:r>
              <a:rPr lang="en-US" sz="850">
                <a:solidFill>
                  <a:srgbClr val="242061"/>
                </a:solidFill>
                <a:cs typeface="Arial" panose="020B0604020202020204" pitchFamily="34" charset="0"/>
              </a:rPr>
              <a:t>/contact</a:t>
            </a:r>
          </a:p>
        </p:txBody>
      </p:sp>
    </p:spTree>
    <p:extLst>
      <p:ext uri="{BB962C8B-B14F-4D97-AF65-F5344CB8AC3E}">
        <p14:creationId xmlns:p14="http://schemas.microsoft.com/office/powerpoint/2010/main" val="2965496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10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0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8755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33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D6600-787F-154E-A6DD-926CD31617D3}" type="datetime1">
              <a:rPr lang="en-CA" smtClean="0"/>
              <a:t>2020-02-12</a:t>
            </a:fld>
            <a:endParaRPr lang="en-US"/>
          </a:p>
        </p:txBody>
      </p:sp>
      <p:sp>
        <p:nvSpPr>
          <p:cNvPr id="6" name="Footer Placeholder 5"/>
          <p:cNvSpPr>
            <a:spLocks noGrp="1"/>
          </p:cNvSpPr>
          <p:nvPr>
            <p:ph type="ftr" sz="quarter" idx="11"/>
          </p:nvPr>
        </p:nvSpPr>
        <p:spPr/>
        <p:txBody>
          <a:bodyPr/>
          <a:lstStyle/>
          <a:p>
            <a:r>
              <a:rPr lang="en-US"/>
              <a:t>DRAFT – SEPT 23, 2019 </a:t>
            </a:r>
          </a:p>
        </p:txBody>
      </p:sp>
      <p:sp>
        <p:nvSpPr>
          <p:cNvPr id="7" name="Slide Number Placeholder 6"/>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1745252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540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615553"/>
          </a:xfrm>
          <a:prstGeom prst="rect">
            <a:avLst/>
          </a:prstGeom>
        </p:spPr>
        <p:txBody>
          <a:bodyPr wrap="square">
            <a:spAutoFit/>
          </a:bodyPr>
          <a:lstStyle/>
          <a:p>
            <a:pPr algn="r" defTabSz="914400"/>
            <a:r>
              <a:rPr lang="en-US" sz="850" b="1" dirty="0">
                <a:solidFill>
                  <a:srgbClr val="242061"/>
                </a:solidFill>
                <a:cs typeface="Arial" panose="020B0604020202020204" pitchFamily="34" charset="0"/>
              </a:rPr>
              <a:t>TOOL</a:t>
            </a:r>
            <a:br>
              <a:rPr lang="en-US" sz="850" b="1" dirty="0">
                <a:solidFill>
                  <a:srgbClr val="242061"/>
                </a:solidFill>
                <a:cs typeface="Arial" panose="020B0604020202020204" pitchFamily="34" charset="0"/>
              </a:rPr>
            </a:br>
            <a:r>
              <a:rPr lang="en-US" sz="850" b="1" dirty="0">
                <a:solidFill>
                  <a:srgbClr val="242061"/>
                </a:solidFill>
                <a:cs typeface="Arial" panose="020B0604020202020204" pitchFamily="34" charset="0"/>
              </a:rPr>
              <a:t>Unpacking your Attributed</a:t>
            </a:r>
            <a:r>
              <a:rPr lang="en-US" sz="850" b="1" baseline="0" dirty="0">
                <a:solidFill>
                  <a:srgbClr val="242061"/>
                </a:solidFill>
                <a:cs typeface="Arial" panose="020B0604020202020204" pitchFamily="34" charset="0"/>
              </a:rPr>
              <a:t> Population</a:t>
            </a:r>
            <a:endParaRPr lang="en-US" sz="850" b="1" dirty="0">
              <a:solidFill>
                <a:srgbClr val="242061"/>
              </a:solidFill>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pPr defTabSz="914400"/>
            <a:r>
              <a:rPr lang="en-US" sz="850" b="1" dirty="0">
                <a:solidFill>
                  <a:srgbClr val="242061"/>
                </a:solidFill>
                <a:cs typeface="Arial" panose="020B0604020202020204" pitchFamily="34" charset="0"/>
              </a:rPr>
              <a:t>CONTACT US </a:t>
            </a:r>
          </a:p>
          <a:p>
            <a:pPr defTabSz="914400"/>
            <a:r>
              <a:rPr lang="en-US" sz="850" dirty="0">
                <a:solidFill>
                  <a:srgbClr val="242061"/>
                </a:solidFill>
                <a:cs typeface="Arial" panose="020B0604020202020204" pitchFamily="34" charset="0"/>
              </a:rPr>
              <a:t>@ </a:t>
            </a:r>
            <a:r>
              <a:rPr lang="en-US" sz="850" dirty="0" err="1">
                <a:solidFill>
                  <a:srgbClr val="242061"/>
                </a:solidFill>
                <a:cs typeface="Arial" panose="020B0604020202020204" pitchFamily="34" charset="0"/>
              </a:rPr>
              <a:t>www.healthcommons.ca</a:t>
            </a:r>
            <a:r>
              <a:rPr lang="en-US" sz="850" dirty="0">
                <a:solidFill>
                  <a:srgbClr val="242061"/>
                </a:solidFill>
                <a:cs typeface="Arial" panose="020B0604020202020204" pitchFamily="34" charset="0"/>
              </a:rPr>
              <a:t>/contact</a:t>
            </a:r>
          </a:p>
        </p:txBody>
      </p:sp>
    </p:spTree>
    <p:extLst>
      <p:ext uri="{BB962C8B-B14F-4D97-AF65-F5344CB8AC3E}">
        <p14:creationId xmlns:p14="http://schemas.microsoft.com/office/powerpoint/2010/main" val="3748585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6614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96059" y="6066245"/>
            <a:ext cx="1013448" cy="515800"/>
          </a:xfrm>
          <a:prstGeom prst="rect">
            <a:avLst/>
          </a:prstGeom>
        </p:spPr>
      </p:pic>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baseline="0">
                <a:solidFill>
                  <a:srgbClr val="242061"/>
                </a:solidFill>
                <a:latin typeface="Arial" panose="020B0604020202020204" pitchFamily="34" charset="0"/>
                <a:cs typeface="Arial" panose="020B0604020202020204" pitchFamily="34" charset="0"/>
              </a:defRPr>
            </a:lvl1pPr>
          </a:lstStyle>
          <a:p>
            <a:r>
              <a:rPr lang="en-US" dirty="0"/>
              <a:t>NOTE TO ONTARIO HEALTH TEAMS</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6911947" y="6066245"/>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7031047" y="6160772"/>
            <a:ext cx="1893467" cy="353943"/>
          </a:xfrm>
          <a:prstGeom prst="rect">
            <a:avLst/>
          </a:prstGeom>
        </p:spPr>
        <p:txBody>
          <a:bodyPr wrap="none">
            <a:spAutoFit/>
          </a:bodyPr>
          <a:lstStyle/>
          <a:p>
            <a:r>
              <a:rPr lang="en-US" sz="850" b="1">
                <a:solidFill>
                  <a:srgbClr val="242061"/>
                </a:solidFill>
                <a:cs typeface="Arial" panose="020B0604020202020204" pitchFamily="34" charset="0"/>
              </a:rPr>
              <a:t>CONTACT US </a:t>
            </a:r>
          </a:p>
          <a:p>
            <a:r>
              <a:rPr lang="en-US" sz="850">
                <a:solidFill>
                  <a:srgbClr val="242061"/>
                </a:solidFill>
                <a:cs typeface="Arial" panose="020B0604020202020204" pitchFamily="34" charset="0"/>
              </a:rPr>
              <a:t>@ </a:t>
            </a:r>
            <a:r>
              <a:rPr lang="en-US" sz="850" err="1">
                <a:solidFill>
                  <a:srgbClr val="242061"/>
                </a:solidFill>
                <a:cs typeface="Arial" panose="020B0604020202020204" pitchFamily="34" charset="0"/>
              </a:rPr>
              <a:t>www.healthcommons.ca</a:t>
            </a:r>
            <a:r>
              <a:rPr lang="en-US" sz="850">
                <a:solidFill>
                  <a:srgbClr val="242061"/>
                </a:solidFill>
                <a:cs typeface="Arial" panose="020B0604020202020204" pitchFamily="34" charset="0"/>
              </a:rPr>
              <a:t>/contact</a:t>
            </a:r>
          </a:p>
        </p:txBody>
      </p:sp>
    </p:spTree>
    <p:extLst>
      <p:ext uri="{BB962C8B-B14F-4D97-AF65-F5344CB8AC3E}">
        <p14:creationId xmlns:p14="http://schemas.microsoft.com/office/powerpoint/2010/main" val="18456700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72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583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3783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834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207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71980" y="6117640"/>
            <a:ext cx="1048556" cy="615553"/>
          </a:xfrm>
          <a:prstGeom prst="rect">
            <a:avLst/>
          </a:prstGeom>
        </p:spPr>
        <p:txBody>
          <a:bodyPr wrap="square">
            <a:spAutoFit/>
          </a:bodyPr>
          <a:lstStyle/>
          <a:p>
            <a:pPr algn="r" defTabSz="914400"/>
            <a:r>
              <a:rPr lang="en-US" sz="850" b="1" dirty="0">
                <a:solidFill>
                  <a:srgbClr val="242061"/>
                </a:solidFill>
                <a:cs typeface="Arial" panose="020B0604020202020204" pitchFamily="34" charset="0"/>
              </a:rPr>
              <a:t>TOOL</a:t>
            </a:r>
          </a:p>
          <a:p>
            <a:pPr algn="r" defTabSz="914400"/>
            <a:r>
              <a:rPr lang="en-US" sz="850" b="1" dirty="0">
                <a:solidFill>
                  <a:srgbClr val="242061"/>
                </a:solidFill>
                <a:cs typeface="Arial" panose="020B0604020202020204" pitchFamily="34" charset="0"/>
              </a:rPr>
              <a:t>Unpacking your Attributed</a:t>
            </a:r>
            <a:r>
              <a:rPr lang="en-US" sz="850" b="1" baseline="0" dirty="0">
                <a:solidFill>
                  <a:srgbClr val="242061"/>
                </a:solidFill>
                <a:cs typeface="Arial" panose="020B0604020202020204" pitchFamily="34" charset="0"/>
              </a:rPr>
              <a:t> Population</a:t>
            </a:r>
            <a:endParaRPr lang="en-US" sz="850" b="1" dirty="0">
              <a:solidFill>
                <a:srgbClr val="242061"/>
              </a:solidFill>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pPr defTabSz="914400"/>
            <a:r>
              <a:rPr lang="en-US" sz="850" b="1" dirty="0">
                <a:solidFill>
                  <a:srgbClr val="242061"/>
                </a:solidFill>
                <a:cs typeface="Arial" panose="020B0604020202020204" pitchFamily="34" charset="0"/>
              </a:rPr>
              <a:t>CONTACT US </a:t>
            </a:r>
          </a:p>
          <a:p>
            <a:pPr defTabSz="914400"/>
            <a:r>
              <a:rPr lang="en-US" sz="850" dirty="0">
                <a:solidFill>
                  <a:srgbClr val="242061"/>
                </a:solidFill>
                <a:cs typeface="Arial" panose="020B0604020202020204" pitchFamily="34" charset="0"/>
              </a:rPr>
              <a:t>@ </a:t>
            </a:r>
            <a:r>
              <a:rPr lang="en-US" sz="850" dirty="0" err="1">
                <a:solidFill>
                  <a:srgbClr val="242061"/>
                </a:solidFill>
                <a:cs typeface="Arial" panose="020B0604020202020204" pitchFamily="34" charset="0"/>
              </a:rPr>
              <a:t>www.healthcommons.ca</a:t>
            </a:r>
            <a:r>
              <a:rPr lang="en-US" sz="850" dirty="0">
                <a:solidFill>
                  <a:srgbClr val="242061"/>
                </a:solidFill>
                <a:cs typeface="Arial" panose="020B0604020202020204" pitchFamily="34" charset="0"/>
              </a:rPr>
              <a:t>/contact</a:t>
            </a:r>
          </a:p>
        </p:txBody>
      </p:sp>
    </p:spTree>
    <p:extLst>
      <p:ext uri="{BB962C8B-B14F-4D97-AF65-F5344CB8AC3E}">
        <p14:creationId xmlns:p14="http://schemas.microsoft.com/office/powerpoint/2010/main" val="85767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81FB41-E9E9-894C-AFC3-6B02AFCB659E}" type="datetime1">
              <a:rPr lang="en-CA" smtClean="0"/>
              <a:t>2020-02-12</a:t>
            </a:fld>
            <a:endParaRPr lang="en-US"/>
          </a:p>
        </p:txBody>
      </p:sp>
      <p:sp>
        <p:nvSpPr>
          <p:cNvPr id="6" name="Footer Placeholder 5"/>
          <p:cNvSpPr>
            <a:spLocks noGrp="1"/>
          </p:cNvSpPr>
          <p:nvPr>
            <p:ph type="ftr" sz="quarter" idx="11"/>
          </p:nvPr>
        </p:nvSpPr>
        <p:spPr/>
        <p:txBody>
          <a:bodyPr/>
          <a:lstStyle/>
          <a:p>
            <a:r>
              <a:rPr lang="en-US"/>
              <a:t>DRAFT – SEPT 23, 2019 </a:t>
            </a:r>
          </a:p>
        </p:txBody>
      </p:sp>
      <p:sp>
        <p:nvSpPr>
          <p:cNvPr id="7" name="Slide Number Placeholder 6"/>
          <p:cNvSpPr>
            <a:spLocks noGrp="1"/>
          </p:cNvSpPr>
          <p:nvPr>
            <p:ph type="sldNum" sz="quarter" idx="12"/>
          </p:nvPr>
        </p:nvSpPr>
        <p:spPr/>
        <p:txBody>
          <a:bodyPr/>
          <a:lstStyle/>
          <a:p>
            <a:fld id="{6B39BC17-A734-A748-B23F-E2E693D5C461}" type="slidenum">
              <a:rPr lang="en-US" smtClean="0"/>
              <a:t>‹#›</a:t>
            </a:fld>
            <a:endParaRPr lang="en-US"/>
          </a:p>
        </p:txBody>
      </p:sp>
    </p:spTree>
    <p:extLst>
      <p:ext uri="{BB962C8B-B14F-4D97-AF65-F5344CB8AC3E}">
        <p14:creationId xmlns:p14="http://schemas.microsoft.com/office/powerpoint/2010/main" val="1302284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28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56D33-0E3C-054E-B613-70BDF267FCD2}" type="datetime1">
              <a:rPr lang="en-CA" smtClean="0"/>
              <a:t>2020-02-12</a:t>
            </a:fld>
            <a:endParaRPr lang="en-US"/>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a:t>DRAFT – SEPT 23, 2019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9BC17-A734-A748-B23F-E2E693D5C461}" type="slidenum">
              <a:rPr lang="en-US" smtClean="0"/>
              <a:t>‹#›</a:t>
            </a:fld>
            <a:endParaRPr lang="en-US"/>
          </a:p>
        </p:txBody>
      </p:sp>
    </p:spTree>
    <p:extLst>
      <p:ext uri="{BB962C8B-B14F-4D97-AF65-F5344CB8AC3E}">
        <p14:creationId xmlns:p14="http://schemas.microsoft.com/office/powerpoint/2010/main" val="3781350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hf hdr="0" dt="0"/>
  <p:txStyles>
    <p:titleStyle>
      <a:lvl1pPr algn="l" defTabSz="914400" rtl="0" eaLnBrk="1" latinLnBrk="0" hangingPunct="1">
        <a:lnSpc>
          <a:spcPct val="90000"/>
        </a:lnSpc>
        <a:spcBef>
          <a:spcPct val="0"/>
        </a:spcBef>
        <a:buNone/>
        <a:defRPr sz="2800" kern="1200">
          <a:solidFill>
            <a:schemeClr val="tx1">
              <a:lumMod val="65000"/>
              <a:lumOff val="3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134100" y="6239669"/>
            <a:ext cx="18669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fld id="{E5C74241-0A16-DC44-A410-20315B690DD8}" type="datetime1">
              <a:rPr lang="en-CA" smtClean="0"/>
              <a:t>2020-02-12</a:t>
            </a:fld>
            <a:endParaRPr lang="en-US"/>
          </a:p>
        </p:txBody>
      </p:sp>
      <p:sp>
        <p:nvSpPr>
          <p:cNvPr id="6" name="Slide Number Placeholder 5"/>
          <p:cNvSpPr>
            <a:spLocks noGrp="1"/>
          </p:cNvSpPr>
          <p:nvPr>
            <p:ph type="sldNum" sz="quarter" idx="4"/>
          </p:nvPr>
        </p:nvSpPr>
        <p:spPr>
          <a:xfrm>
            <a:off x="8178800" y="6239669"/>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AD9F-DE80-41D7-A691-F9CD3DEA5990}" type="slidenum">
              <a:rPr lang="en-US" smtClean="0"/>
              <a:pPr/>
              <a:t>‹#›</a:t>
            </a:fld>
            <a:endParaRPr lang="en-US"/>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647808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3"/>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6"/>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accent5"/>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4"/>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134100" y="6239669"/>
            <a:ext cx="18669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pPr defTabSz="914400"/>
            <a:fld id="{028B2DB9-DEB2-A64A-8B41-C48CE0A6729B}"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4"/>
          </p:nvPr>
        </p:nvSpPr>
        <p:spPr>
          <a:xfrm>
            <a:off x="8178800" y="6239669"/>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EF2AD9F-DE80-41D7-A691-F9CD3DEA5990}"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24086982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dt="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3"/>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6"/>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accent5"/>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4"/>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134100" y="6239669"/>
            <a:ext cx="18669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pPr defTabSz="914400"/>
            <a:fld id="{C051C35F-2516-C845-9515-9CBEE7658872}" type="datetime1">
              <a:rPr lang="en-CA" smtClean="0">
                <a:solidFill>
                  <a:prstClr val="black">
                    <a:tint val="75000"/>
                  </a:prstClr>
                </a:solidFill>
              </a:rPr>
              <a:t>2020-02-12</a:t>
            </a:fld>
            <a:endParaRPr lang="en-US">
              <a:solidFill>
                <a:prstClr val="black">
                  <a:tint val="75000"/>
                </a:prstClr>
              </a:solidFill>
            </a:endParaRPr>
          </a:p>
        </p:txBody>
      </p:sp>
      <p:sp>
        <p:nvSpPr>
          <p:cNvPr id="6" name="Slide Number Placeholder 5"/>
          <p:cNvSpPr>
            <a:spLocks noGrp="1"/>
          </p:cNvSpPr>
          <p:nvPr>
            <p:ph type="sldNum" sz="quarter" idx="4"/>
          </p:nvPr>
        </p:nvSpPr>
        <p:spPr>
          <a:xfrm>
            <a:off x="8178800" y="6239669"/>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EF2AD9F-DE80-41D7-A691-F9CD3DEA5990}"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443411" y="6304456"/>
            <a:ext cx="1279707" cy="234997"/>
          </a:xfrm>
          <a:prstGeom prst="rect">
            <a:avLst/>
          </a:prstGeom>
        </p:spPr>
      </p:pic>
    </p:spTree>
    <p:extLst>
      <p:ext uri="{BB962C8B-B14F-4D97-AF65-F5344CB8AC3E}">
        <p14:creationId xmlns:p14="http://schemas.microsoft.com/office/powerpoint/2010/main" val="14846196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3"/>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6"/>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accent5"/>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4"/>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F3D9A81-3346-A84C-83EE-3F7D6F93FBAC}" type="datetimeFigureOut">
              <a:rPr lang="en-US" smtClean="0">
                <a:solidFill>
                  <a:prstClr val="black">
                    <a:tint val="75000"/>
                  </a:prstClr>
                </a:solidFill>
              </a:rPr>
              <a:pPr defTabSz="914400"/>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8014AAA7-D6EB-744C-B0F5-5D3197FCB0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592704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1" r:id="rId6"/>
    <p:sldLayoutId id="214748373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124C0-246C-4FB1-BE6B-3051B80DF7B5}" type="datetimeFigureOut">
              <a:rPr lang="en-US" smtClean="0"/>
              <a:t>2/12/20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6E1F8-D636-45BD-BEED-8F0A7386E9C6}" type="slidenum">
              <a:rPr lang="en-US" smtClean="0"/>
              <a:t>‹#›</a:t>
            </a:fld>
            <a:endParaRPr lang="en-US"/>
          </a:p>
        </p:txBody>
      </p:sp>
      <p:sp>
        <p:nvSpPr>
          <p:cNvPr id="7" name="Right Triangle 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a:extLst>
              <a:ext uri="{FF2B5EF4-FFF2-40B4-BE49-F238E27FC236}">
                <a16:creationId xmlns:a16="http://schemas.microsoft.com/office/drawing/2014/main" id="{8AC6B722-E5D8-6542-B939-E192DE021BBF}"/>
              </a:ext>
            </a:extLst>
          </p:cNvPr>
          <p:cNvSpPr/>
          <p:nvPr userDrawn="1"/>
        </p:nvSpPr>
        <p:spPr>
          <a:xfrm>
            <a:off x="7927156" y="6184970"/>
            <a:ext cx="1048556" cy="615553"/>
          </a:xfrm>
          <a:prstGeom prst="rect">
            <a:avLst/>
          </a:prstGeom>
        </p:spPr>
        <p:txBody>
          <a:bodyPr wrap="square">
            <a:spAutoFit/>
          </a:bodyPr>
          <a:lstStyle/>
          <a:p>
            <a:pPr algn="r" defTabSz="914400"/>
            <a:r>
              <a:rPr lang="en-US" sz="850" b="1" dirty="0">
                <a:solidFill>
                  <a:srgbClr val="242061"/>
                </a:solidFill>
                <a:cs typeface="Arial" panose="020B0604020202020204" pitchFamily="34" charset="0"/>
              </a:rPr>
              <a:t>TOOL</a:t>
            </a:r>
            <a:br>
              <a:rPr lang="en-US" sz="850" b="1" dirty="0">
                <a:solidFill>
                  <a:srgbClr val="242061"/>
                </a:solidFill>
                <a:cs typeface="Arial" panose="020B0604020202020204" pitchFamily="34" charset="0"/>
              </a:rPr>
            </a:br>
            <a:r>
              <a:rPr lang="en-US" sz="850" b="1" dirty="0">
                <a:solidFill>
                  <a:srgbClr val="242061"/>
                </a:solidFill>
                <a:cs typeface="Arial" panose="020B0604020202020204" pitchFamily="34" charset="0"/>
              </a:rPr>
              <a:t>Unpacking your</a:t>
            </a:r>
            <a:r>
              <a:rPr lang="en-US" sz="850" b="1" baseline="0" dirty="0">
                <a:solidFill>
                  <a:srgbClr val="242061"/>
                </a:solidFill>
                <a:cs typeface="Arial" panose="020B0604020202020204" pitchFamily="34" charset="0"/>
              </a:rPr>
              <a:t> Attributed Population</a:t>
            </a:r>
            <a:endParaRPr lang="en-US" sz="850" b="1" dirty="0">
              <a:solidFill>
                <a:srgbClr val="242061"/>
              </a:solidFill>
              <a:cs typeface="Arial" panose="020B0604020202020204" pitchFamily="34" charset="0"/>
            </a:endParaRPr>
          </a:p>
        </p:txBody>
      </p:sp>
    </p:spTree>
    <p:extLst>
      <p:ext uri="{BB962C8B-B14F-4D97-AF65-F5344CB8AC3E}">
        <p14:creationId xmlns:p14="http://schemas.microsoft.com/office/powerpoint/2010/main" val="1491683404"/>
      </p:ext>
    </p:extLst>
  </p:cSld>
  <p:clrMap bg1="lt1" tx1="dk1" bg2="lt2" tx2="dk2" accent1="accent1" accent2="accent2" accent3="accent3" accent4="accent4" accent5="accent5" accent6="accent6" hlink="hlink" folHlink="folHlink"/>
  <p:sldLayoutIdLst>
    <p:sldLayoutId id="2147483730"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F3D9A81-3346-A84C-83EE-3F7D6F93FBAC}" type="datetimeFigureOut">
              <a:rPr lang="en-US" smtClean="0">
                <a:solidFill>
                  <a:prstClr val="black">
                    <a:tint val="75000"/>
                  </a:prstClr>
                </a:solidFill>
              </a:rPr>
              <a:pPr defTabSz="914400"/>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8014AAA7-D6EB-744C-B0F5-5D3197FCB0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408509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F3D9A81-3346-A84C-83EE-3F7D6F93FBAC}" type="datetimeFigureOut">
              <a:rPr lang="en-US" smtClean="0">
                <a:solidFill>
                  <a:prstClr val="black">
                    <a:tint val="75000"/>
                  </a:prstClr>
                </a:solidFill>
              </a:rPr>
              <a:pPr defTabSz="914400"/>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8014AAA7-D6EB-744C-B0F5-5D3197FCB0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911039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F3D9A81-3346-A84C-83EE-3F7D6F93FBAC}" type="datetimeFigureOut">
              <a:rPr lang="en-US" smtClean="0">
                <a:solidFill>
                  <a:prstClr val="black">
                    <a:tint val="75000"/>
                  </a:prstClr>
                </a:solidFill>
              </a:rPr>
              <a:pPr defTabSz="914400"/>
              <a:t>2/12/20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8014AAA7-D6EB-744C-B0F5-5D3197FCB0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263145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cmasterforum.org/docs/default-source/rise-docs/rise-briefs/rb1_oht-building-blocks.pdf?sfvrsn=18"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3863751/pdf/OpenMed-07-e40.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EA26C5E1-F228-C545-9A1D-E177D53AC4A7}"/>
              </a:ext>
            </a:extLst>
          </p:cNvPr>
          <p:cNvSpPr/>
          <p:nvPr/>
        </p:nvSpPr>
        <p:spPr>
          <a:xfrm>
            <a:off x="2492364" y="0"/>
            <a:ext cx="2178357" cy="217835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4B0B0C07-7024-6A43-ABBF-B7C02B54799F}"/>
              </a:ext>
            </a:extLst>
          </p:cNvPr>
          <p:cNvSpPr/>
          <p:nvPr/>
        </p:nvSpPr>
        <p:spPr>
          <a:xfrm rot="10800000">
            <a:off x="-1" y="2187451"/>
            <a:ext cx="2483099" cy="2483099"/>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002D6E0-5FFB-E04B-9B80-5146693DAC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9673" y="5286737"/>
            <a:ext cx="2085806" cy="1061582"/>
          </a:xfrm>
          <a:prstGeom prst="rect">
            <a:avLst/>
          </a:prstGeom>
        </p:spPr>
      </p:pic>
      <p:sp>
        <p:nvSpPr>
          <p:cNvPr id="10" name="Rectangle 9">
            <a:extLst>
              <a:ext uri="{FF2B5EF4-FFF2-40B4-BE49-F238E27FC236}">
                <a16:creationId xmlns:a16="http://schemas.microsoft.com/office/drawing/2014/main" id="{D587538A-ACFA-2C4A-8862-998E7094C5D2}"/>
              </a:ext>
            </a:extLst>
          </p:cNvPr>
          <p:cNvSpPr/>
          <p:nvPr/>
        </p:nvSpPr>
        <p:spPr>
          <a:xfrm>
            <a:off x="2483096" y="2187450"/>
            <a:ext cx="6660903" cy="2483099"/>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C4FDE6-8D1F-7240-AD53-F915695BA3F2}"/>
              </a:ext>
            </a:extLst>
          </p:cNvPr>
          <p:cNvSpPr txBox="1"/>
          <p:nvPr/>
        </p:nvSpPr>
        <p:spPr>
          <a:xfrm>
            <a:off x="2735905" y="2293498"/>
            <a:ext cx="3756990" cy="1020280"/>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TOOL</a:t>
            </a:r>
          </a:p>
        </p:txBody>
      </p:sp>
      <p:cxnSp>
        <p:nvCxnSpPr>
          <p:cNvPr id="12" name="Straight Connector 11">
            <a:extLst>
              <a:ext uri="{FF2B5EF4-FFF2-40B4-BE49-F238E27FC236}">
                <a16:creationId xmlns:a16="http://schemas.microsoft.com/office/drawing/2014/main" id="{ACFD1A71-8D26-A847-94C6-D2881CFB11C6}"/>
              </a:ext>
            </a:extLst>
          </p:cNvPr>
          <p:cNvCxnSpPr>
            <a:cxnSpLocks/>
          </p:cNvCxnSpPr>
          <p:nvPr/>
        </p:nvCxnSpPr>
        <p:spPr>
          <a:xfrm flipH="1">
            <a:off x="2735905" y="3351815"/>
            <a:ext cx="5702417"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DBE13F-7DA4-3849-ABED-FC211603B231}"/>
              </a:ext>
            </a:extLst>
          </p:cNvPr>
          <p:cNvSpPr txBox="1"/>
          <p:nvPr/>
        </p:nvSpPr>
        <p:spPr>
          <a:xfrm>
            <a:off x="2641636" y="3499728"/>
            <a:ext cx="5950896" cy="1189236"/>
          </a:xfrm>
          <a:prstGeom prst="rect">
            <a:avLst/>
          </a:prstGeom>
          <a:noFill/>
        </p:spPr>
        <p:txBody>
          <a:bodyPr wrap="square" rtlCol="0" anchor="t">
            <a:spAutoFit/>
          </a:bodyPr>
          <a:lstStyle/>
          <a:p>
            <a:pPr>
              <a:lnSpc>
                <a:spcPct val="80000"/>
              </a:lnSpc>
              <a:spcAft>
                <a:spcPts val="600"/>
              </a:spcAft>
            </a:pPr>
            <a:r>
              <a:rPr lang="en-US" sz="4400" dirty="0">
                <a:solidFill>
                  <a:schemeClr val="bg1"/>
                </a:solidFill>
                <a:latin typeface="Arial" panose="020B0604020202020204" pitchFamily="34" charset="0"/>
                <a:ea typeface="+mn-lt"/>
                <a:cs typeface="Arial" panose="020B0604020202020204" pitchFamily="34" charset="0"/>
              </a:rPr>
              <a:t>Unpacking your Attributed Population</a:t>
            </a:r>
          </a:p>
        </p:txBody>
      </p:sp>
      <p:sp>
        <p:nvSpPr>
          <p:cNvPr id="14" name="Right Triangle 13">
            <a:extLst>
              <a:ext uri="{FF2B5EF4-FFF2-40B4-BE49-F238E27FC236}">
                <a16:creationId xmlns:a16="http://schemas.microsoft.com/office/drawing/2014/main" id="{B9CEBF3A-EC71-D646-B655-FAFE1BE1F632}"/>
              </a:ext>
            </a:extLst>
          </p:cNvPr>
          <p:cNvSpPr/>
          <p:nvPr/>
        </p:nvSpPr>
        <p:spPr>
          <a:xfrm>
            <a:off x="-2" y="2187451"/>
            <a:ext cx="2483099" cy="2483099"/>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4A9D621B-720F-1B4B-B12D-044A05469E4A}"/>
              </a:ext>
            </a:extLst>
          </p:cNvPr>
          <p:cNvSpPr/>
          <p:nvPr/>
        </p:nvSpPr>
        <p:spPr>
          <a:xfrm rot="10800000">
            <a:off x="2483094" y="9094"/>
            <a:ext cx="2178357" cy="217835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D7785118-9F5D-FF4E-83B2-C22949D7E374}"/>
              </a:ext>
            </a:extLst>
          </p:cNvPr>
          <p:cNvPicPr>
            <a:picLocks noChangeAspect="1"/>
          </p:cNvPicPr>
          <p:nvPr/>
        </p:nvPicPr>
        <p:blipFill>
          <a:blip r:embed="rId4"/>
          <a:stretch>
            <a:fillRect/>
          </a:stretch>
        </p:blipFill>
        <p:spPr>
          <a:xfrm>
            <a:off x="2641636" y="355356"/>
            <a:ext cx="1625600" cy="1524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2E091EA8-3B98-CE4E-B252-6C2A1FC9C5A4}"/>
              </a:ext>
            </a:extLst>
          </p:cNvPr>
          <p:cNvPicPr>
            <a:picLocks noChangeAspect="1"/>
          </p:cNvPicPr>
          <p:nvPr/>
        </p:nvPicPr>
        <p:blipFill>
          <a:blip r:embed="rId5"/>
          <a:stretch>
            <a:fillRect/>
          </a:stretch>
        </p:blipFill>
        <p:spPr>
          <a:xfrm>
            <a:off x="304743" y="2563970"/>
            <a:ext cx="1944316" cy="1822796"/>
          </a:xfrm>
          <a:prstGeom prst="rect">
            <a:avLst/>
          </a:prstGeom>
        </p:spPr>
      </p:pic>
    </p:spTree>
    <p:extLst>
      <p:ext uri="{BB962C8B-B14F-4D97-AF65-F5344CB8AC3E}">
        <p14:creationId xmlns:p14="http://schemas.microsoft.com/office/powerpoint/2010/main" val="416767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 y="794597"/>
            <a:ext cx="9144000" cy="489365"/>
          </a:xfrm>
          <a:prstGeom prst="rect">
            <a:avLst/>
          </a:prstGeom>
        </p:spPr>
        <p:txBody>
          <a:bodyPr wrap="square" lIns="182880" rIns="182880" bIns="73152" anchor="t">
            <a:spAutoFit/>
          </a:bodyPr>
          <a:lstStyle/>
          <a:p>
            <a:pPr algn="ctr">
              <a:spcAft>
                <a:spcPts val="300"/>
              </a:spcAft>
            </a:pPr>
            <a:r>
              <a:rPr lang="en-US" sz="2400" dirty="0">
                <a:latin typeface="Century Gothic"/>
              </a:rPr>
              <a:t>Here’s how to get the population numbers to plug in</a:t>
            </a:r>
            <a:endParaRPr lang="en-US" sz="2400" dirty="0">
              <a:latin typeface="Century Gothic" panose="020B0502020202020204" pitchFamily="34" charset="0"/>
            </a:endParaRPr>
          </a:p>
        </p:txBody>
      </p:sp>
      <p:pic>
        <p:nvPicPr>
          <p:cNvPr id="21" name="Picture 20" descr="A picture containing object&#10;&#10;Description generated with very high confidence">
            <a:extLst>
              <a:ext uri="{FF2B5EF4-FFF2-40B4-BE49-F238E27FC236}">
                <a16:creationId xmlns:a16="http://schemas.microsoft.com/office/drawing/2014/main" id="{FC9BFC39-F443-48BE-9D1F-351A2703F31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0413" y="147500"/>
            <a:ext cx="1110348" cy="565117"/>
          </a:xfrm>
          <a:prstGeom prst="rect">
            <a:avLst/>
          </a:prstGeom>
        </p:spPr>
      </p:pic>
      <p:sp>
        <p:nvSpPr>
          <p:cNvPr id="2" name="TextBox 1"/>
          <p:cNvSpPr txBox="1"/>
          <p:nvPr/>
        </p:nvSpPr>
        <p:spPr>
          <a:xfrm>
            <a:off x="620486" y="1491343"/>
            <a:ext cx="7894864"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mj-lt"/>
              </a:rPr>
              <a:t>Permanent Residents #1: </a:t>
            </a:r>
            <a:r>
              <a:rPr lang="en-US" sz="1400" dirty="0">
                <a:latin typeface="+mj-lt"/>
              </a:rPr>
              <a:t>Provided by the Ministry of Health, Health Analytics and Insights Branch (‘Ontario Health Team Population and Performance Indicators’) on the ‘Population overview’ tab. Under the heading ‘Where does the OHT attributed population live?’ select the community (or communities) that you identify as being part of ‘your geography’. For example, Muskoka and Area OHT considered their previous sub-LHIN boundary as their geography.</a:t>
            </a:r>
          </a:p>
          <a:p>
            <a:pPr marL="285750" indent="-285750">
              <a:buFont typeface="Arial" panose="020B0604020202020204" pitchFamily="34" charset="0"/>
              <a:buChar char="•"/>
            </a:pPr>
            <a:r>
              <a:rPr lang="en-US" sz="1400" b="1" dirty="0">
                <a:latin typeface="+mj-lt"/>
              </a:rPr>
              <a:t>Inflow #2: </a:t>
            </a:r>
            <a:r>
              <a:rPr lang="en-US" sz="1400" dirty="0">
                <a:latin typeface="+mj-lt"/>
              </a:rPr>
              <a:t>Take the total number of patients attributed to your OHT and subtract the number identified as part of #1.</a:t>
            </a:r>
          </a:p>
          <a:p>
            <a:pPr marL="285750" indent="-285750">
              <a:buFont typeface="Arial" panose="020B0604020202020204" pitchFamily="34" charset="0"/>
              <a:buChar char="•"/>
            </a:pPr>
            <a:r>
              <a:rPr lang="en-US" sz="1400" b="1" dirty="0">
                <a:latin typeface="+mj-lt"/>
              </a:rPr>
              <a:t>Attributed Elsewhere #3: </a:t>
            </a:r>
            <a:r>
              <a:rPr lang="en-US" sz="1400" dirty="0">
                <a:latin typeface="+mj-lt"/>
              </a:rPr>
              <a:t>This information is a not listed in the Ministry data package but can be requested. Another option to approximate the number of people in this category is to take the Census population estimate for ‘your geography’ and compare it to the number of individuals attributed to you as identified in #1. Note that caution should be used when comparing population estimates from the Census and health administrative databases as the population definition is not consistent.</a:t>
            </a:r>
          </a:p>
          <a:p>
            <a:pPr marL="285750" indent="-285750">
              <a:buFont typeface="Arial" panose="020B0604020202020204" pitchFamily="34" charset="0"/>
              <a:buChar char="•"/>
            </a:pPr>
            <a:r>
              <a:rPr lang="en-US" sz="1400" b="1" dirty="0">
                <a:latin typeface="+mj-lt"/>
              </a:rPr>
              <a:t>Day-time Visitors #4: </a:t>
            </a:r>
            <a:r>
              <a:rPr lang="en-US" sz="1400" dirty="0">
                <a:latin typeface="+mj-lt"/>
              </a:rPr>
              <a:t>This is most relevant in large urban areas where there is a large commuter population.</a:t>
            </a:r>
            <a:endParaRPr lang="en-US" sz="1400" b="1" dirty="0">
              <a:latin typeface="+mj-lt"/>
            </a:endParaRPr>
          </a:p>
          <a:p>
            <a:pPr marL="285750" indent="-285750">
              <a:buFont typeface="Arial" panose="020B0604020202020204" pitchFamily="34" charset="0"/>
              <a:buChar char="•"/>
            </a:pPr>
            <a:r>
              <a:rPr lang="en-US" sz="1400" b="1" dirty="0">
                <a:latin typeface="+mj-lt"/>
              </a:rPr>
              <a:t>Seasonal #5: </a:t>
            </a:r>
            <a:r>
              <a:rPr lang="en-US" sz="1400" dirty="0">
                <a:latin typeface="+mj-lt"/>
              </a:rPr>
              <a:t>This can include temporary seasonal workers, seasonal visitors or occasional residents. Often cities or municipalities provide estimates for these population groups on their website.</a:t>
            </a:r>
            <a:endParaRPr lang="en-US" sz="1400" b="1" dirty="0">
              <a:latin typeface="+mj-lt"/>
            </a:endParaRPr>
          </a:p>
          <a:p>
            <a:pPr marL="285750" indent="-285750">
              <a:buFont typeface="Arial" panose="020B0604020202020204" pitchFamily="34" charset="0"/>
              <a:buChar char="•"/>
            </a:pPr>
            <a:r>
              <a:rPr lang="en-US" sz="1400" b="1" dirty="0">
                <a:latin typeface="+mj-lt"/>
              </a:rPr>
              <a:t>Not Covered by OHIP #6: </a:t>
            </a:r>
            <a:r>
              <a:rPr lang="en-US" sz="1400" dirty="0">
                <a:latin typeface="+mj-lt"/>
              </a:rPr>
              <a:t>This population can be difficult to quantify. Check your city/municipality for estimates of the population size. Check your city/municipality for estimates of the population size. Your local partners at Community Health </a:t>
            </a:r>
            <a:r>
              <a:rPr lang="en-US" sz="1400" dirty="0" err="1">
                <a:latin typeface="+mj-lt"/>
              </a:rPr>
              <a:t>Centres</a:t>
            </a:r>
            <a:r>
              <a:rPr lang="en-US" sz="1400" dirty="0">
                <a:latin typeface="+mj-lt"/>
              </a:rPr>
              <a:t>, community service organizations, public health units, and not-for-profits may also be able to help.</a:t>
            </a:r>
          </a:p>
          <a:p>
            <a:pPr marL="285750" indent="-285750">
              <a:buFont typeface="Arial" panose="020B0604020202020204" pitchFamily="34" charset="0"/>
              <a:buChar char="•"/>
            </a:pPr>
            <a:r>
              <a:rPr lang="en-US" sz="1400" b="1" dirty="0">
                <a:latin typeface="+mj-lt"/>
              </a:rPr>
              <a:t>No Fixed Address #7: </a:t>
            </a:r>
            <a:r>
              <a:rPr lang="en-US" sz="1400" dirty="0">
                <a:latin typeface="+mj-lt"/>
              </a:rPr>
              <a:t>This population can be difficult to quantify. Check your city/municipality for estimates of the population size. Your local partners at Community Health </a:t>
            </a:r>
            <a:r>
              <a:rPr lang="en-US" sz="1400" dirty="0" err="1">
                <a:latin typeface="+mj-lt"/>
              </a:rPr>
              <a:t>Centres</a:t>
            </a:r>
            <a:r>
              <a:rPr lang="en-US" sz="1400" dirty="0">
                <a:latin typeface="+mj-lt"/>
              </a:rPr>
              <a:t>, community service organizations, public health units, and not-for-profits may also be able to help.</a:t>
            </a:r>
            <a:endParaRPr lang="en-US" sz="1400" b="1" dirty="0">
              <a:latin typeface="+mj-lt"/>
            </a:endParaRPr>
          </a:p>
        </p:txBody>
      </p:sp>
    </p:spTree>
    <p:extLst>
      <p:ext uri="{BB962C8B-B14F-4D97-AF65-F5344CB8AC3E}">
        <p14:creationId xmlns:p14="http://schemas.microsoft.com/office/powerpoint/2010/main" val="230891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11201" y="1443300"/>
            <a:ext cx="4893778" cy="4339650"/>
          </a:xfrm>
          <a:prstGeom prst="rect">
            <a:avLst/>
          </a:prstGeom>
          <a:noFill/>
        </p:spPr>
        <p:txBody>
          <a:bodyPr wrap="square" rtlCol="0">
            <a:spAutoFit/>
          </a:bodyPr>
          <a:lstStyle/>
          <a:p>
            <a:pPr lvl="0" defTabSz="914400">
              <a:defRPr/>
            </a:pPr>
            <a:r>
              <a:rPr lang="en-US" sz="1200" dirty="0">
                <a:solidFill>
                  <a:srgbClr val="242061"/>
                </a:solidFill>
                <a:latin typeface="Arial" panose="020B0604020202020204" pitchFamily="34" charset="0"/>
                <a:cs typeface="Arial" panose="020B0604020202020204" pitchFamily="34" charset="0"/>
              </a:rPr>
              <a:t>Every resident of Ontario is attributed to an Ontario Health Team (OHT) based on the Physician Network methodology. The Physician Network methodology is a way of linking patients to a single usual care provider, and then assigning a provider’s patients to a network based on previous utilization patterns. </a:t>
            </a:r>
          </a:p>
          <a:p>
            <a:pPr lvl="0" defTabSz="914400">
              <a:defRPr/>
            </a:pPr>
            <a:br>
              <a:rPr lang="en-US" sz="1200"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The </a:t>
            </a:r>
            <a:r>
              <a:rPr lang="en-US" sz="1200" b="1" dirty="0">
                <a:solidFill>
                  <a:srgbClr val="242061"/>
                </a:solidFill>
                <a:latin typeface="Arial" panose="020B0604020202020204" pitchFamily="34" charset="0"/>
                <a:cs typeface="Arial" panose="020B0604020202020204" pitchFamily="34" charset="0"/>
              </a:rPr>
              <a:t>Unpacking your Attributed Population Tool </a:t>
            </a:r>
            <a:r>
              <a:rPr lang="en-US" sz="1200" dirty="0">
                <a:solidFill>
                  <a:srgbClr val="242061"/>
                </a:solidFill>
                <a:latin typeface="Arial" panose="020B0604020202020204" pitchFamily="34" charset="0"/>
                <a:cs typeface="Arial" panose="020B0604020202020204" pitchFamily="34" charset="0"/>
              </a:rPr>
              <a:t>helps OHTs to better understand who is in their population, and how their attributed population (based on Physician Networks) relates to their geographical population. </a:t>
            </a:r>
          </a:p>
          <a:p>
            <a:pPr lvl="0" defTabSz="914400">
              <a:defRPr/>
            </a:pPr>
            <a:endParaRPr lang="en-US" sz="1200" dirty="0">
              <a:solidFill>
                <a:srgbClr val="242061"/>
              </a:solidFill>
              <a:latin typeface="Arial" panose="020B0604020202020204" pitchFamily="34" charset="0"/>
              <a:cs typeface="Arial" panose="020B0604020202020204" pitchFamily="34" charset="0"/>
            </a:endParaRPr>
          </a:p>
          <a:p>
            <a:pPr fontAlgn="base"/>
            <a:r>
              <a:rPr lang="en-US" sz="1200" b="1" dirty="0">
                <a:solidFill>
                  <a:srgbClr val="242061"/>
                </a:solidFill>
                <a:latin typeface="Arial" panose="020B0604020202020204" pitchFamily="34" charset="0"/>
                <a:cs typeface="Arial" panose="020B0604020202020204" pitchFamily="34" charset="0"/>
              </a:rPr>
              <a:t>When building your application, consider with your team… </a:t>
            </a:r>
          </a:p>
          <a:p>
            <a:pPr marL="171450" indent="-171450" fontAlgn="base">
              <a:buFont typeface="Arial" panose="020B0604020202020204" pitchFamily="34" charset="0"/>
              <a:buChar char="•"/>
            </a:pPr>
            <a:r>
              <a:rPr lang="en-US" sz="1200" dirty="0">
                <a:solidFill>
                  <a:srgbClr val="242061"/>
                </a:solidFill>
                <a:latin typeface="Arial" panose="020B0604020202020204" pitchFamily="34" charset="0"/>
                <a:cs typeface="Arial" panose="020B0604020202020204" pitchFamily="34" charset="0"/>
              </a:rPr>
              <a:t>Has our OHT engaged with all the physicians and associated organizations attributed to us through this methodology? Are there new partnerships we should seek out? </a:t>
            </a:r>
          </a:p>
          <a:p>
            <a:pPr marL="171450" indent="-171450" fontAlgn="base">
              <a:buFont typeface="Arial" panose="020B0604020202020204" pitchFamily="34" charset="0"/>
              <a:buChar char="•"/>
            </a:pPr>
            <a:r>
              <a:rPr lang="en-US" sz="1200" dirty="0">
                <a:solidFill>
                  <a:srgbClr val="242061"/>
                </a:solidFill>
                <a:latin typeface="Arial" panose="020B0604020202020204" pitchFamily="34" charset="0"/>
                <a:cs typeface="Arial" panose="020B0604020202020204" pitchFamily="34" charset="0"/>
              </a:rPr>
              <a:t>How does our attributed population compare to our geographic population? What nuances like travel time across our OHT should we be aware of when designing new initiatives and services? </a:t>
            </a:r>
          </a:p>
          <a:p>
            <a:pPr marL="171450" indent="-171450" fontAlgn="base">
              <a:buFont typeface="Arial" panose="020B0604020202020204" pitchFamily="34" charset="0"/>
              <a:buChar char="•"/>
            </a:pPr>
            <a:r>
              <a:rPr lang="en-US" sz="1200" dirty="0">
                <a:solidFill>
                  <a:srgbClr val="242061"/>
                </a:solidFill>
                <a:latin typeface="Arial" panose="020B0604020202020204" pitchFamily="34" charset="0"/>
                <a:cs typeface="Arial" panose="020B0604020202020204" pitchFamily="34" charset="0"/>
              </a:rPr>
              <a:t>Does the model address the needs of our target sub-population(s)? For instance, how do we address equity considerations like the needs of uninsured patients (e.g. newcomers, people with no fixed address, etc.) not currently included in the model?   </a:t>
            </a:r>
          </a:p>
          <a:p>
            <a:pPr marL="171450" indent="-171450" fontAlgn="base">
              <a:buFont typeface="Arial" panose="020B0604020202020204" pitchFamily="34" charset="0"/>
              <a:buChar char="•"/>
            </a:pPr>
            <a:endParaRPr lang="en-US" sz="1200" dirty="0">
              <a:solidFill>
                <a:srgbClr val="242061"/>
              </a:solidFill>
              <a:latin typeface="Arial" panose="020B0604020202020204" pitchFamily="34" charset="0"/>
              <a:cs typeface="Arial" panose="020B0604020202020204" pitchFamily="34" charset="0"/>
            </a:endParaRPr>
          </a:p>
        </p:txBody>
      </p:sp>
      <p:sp>
        <p:nvSpPr>
          <p:cNvPr id="22" name="Rectangle 21"/>
          <p:cNvSpPr/>
          <p:nvPr/>
        </p:nvSpPr>
        <p:spPr>
          <a:xfrm>
            <a:off x="477078" y="1443301"/>
            <a:ext cx="2743200" cy="2313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9820" y="1537400"/>
            <a:ext cx="2243059" cy="1015663"/>
          </a:xfrm>
          <a:prstGeom prst="rect">
            <a:avLst/>
          </a:prstGeom>
        </p:spPr>
        <p:txBody>
          <a:bodyPr wrap="square">
            <a:spAutoFit/>
          </a:bodyPr>
          <a:lstStyle/>
          <a:p>
            <a:pPr fontAlgn="base"/>
            <a:r>
              <a:rPr lang="en-US" sz="1200" b="1" dirty="0">
                <a:solidFill>
                  <a:srgbClr val="242061"/>
                </a:solidFill>
                <a:latin typeface="Arial" panose="020B0604020202020204" pitchFamily="34" charset="0"/>
                <a:cs typeface="Arial" panose="020B0604020202020204" pitchFamily="34" charset="0"/>
              </a:rPr>
              <a:t>Relevant for teams in:</a:t>
            </a:r>
            <a:r>
              <a:rPr lang="en-US" sz="1200" dirty="0">
                <a:solidFill>
                  <a:srgbClr val="242061"/>
                </a:solidFill>
                <a:latin typeface="Arial" panose="020B0604020202020204" pitchFamily="34" charset="0"/>
                <a:cs typeface="Arial" panose="020B0604020202020204" pitchFamily="34" charset="0"/>
              </a:rPr>
              <a:t> </a:t>
            </a:r>
          </a:p>
          <a:p>
            <a:pPr fontAlgn="base"/>
            <a:endParaRPr lang="en-US" sz="1200" b="1" dirty="0">
              <a:solidFill>
                <a:srgbClr val="242061"/>
              </a:solidFill>
              <a:latin typeface="Arial" panose="020B0604020202020204" pitchFamily="34" charset="0"/>
              <a:cs typeface="Arial" panose="020B0604020202020204" pitchFamily="34" charset="0"/>
            </a:endParaRPr>
          </a:p>
          <a:p>
            <a:pPr fontAlgn="base"/>
            <a:endParaRPr lang="en-US" sz="1200" b="1" dirty="0">
              <a:solidFill>
                <a:srgbClr val="242061"/>
              </a:solidFill>
              <a:latin typeface="Arial" panose="020B0604020202020204" pitchFamily="34" charset="0"/>
              <a:cs typeface="Arial" panose="020B0604020202020204" pitchFamily="34" charset="0"/>
            </a:endParaRPr>
          </a:p>
          <a:p>
            <a:pPr fontAlgn="base"/>
            <a:endParaRPr lang="en-US" sz="1200" b="1" dirty="0">
              <a:solidFill>
                <a:srgbClr val="242061"/>
              </a:solidFill>
              <a:latin typeface="Arial" panose="020B0604020202020204" pitchFamily="34" charset="0"/>
              <a:cs typeface="Arial" panose="020B0604020202020204" pitchFamily="34" charset="0"/>
            </a:endParaRPr>
          </a:p>
          <a:p>
            <a:pPr fontAlgn="base"/>
            <a:endParaRPr lang="en-US" sz="1200" b="1" dirty="0">
              <a:solidFill>
                <a:srgbClr val="242061"/>
              </a:solidFill>
              <a:latin typeface="Arial" panose="020B0604020202020204" pitchFamily="34" charset="0"/>
              <a:cs typeface="Arial" panose="020B0604020202020204" pitchFamily="34" charset="0"/>
            </a:endParaRPr>
          </a:p>
        </p:txBody>
      </p:sp>
      <p:sp>
        <p:nvSpPr>
          <p:cNvPr id="20" name="TextBox 19"/>
          <p:cNvSpPr txBox="1"/>
          <p:nvPr/>
        </p:nvSpPr>
        <p:spPr>
          <a:xfrm>
            <a:off x="1238709" y="2003086"/>
            <a:ext cx="1481328" cy="276999"/>
          </a:xfrm>
          <a:prstGeom prst="rect">
            <a:avLst/>
          </a:prstGeom>
          <a:noFill/>
        </p:spPr>
        <p:txBody>
          <a:bodyPr wrap="square" rtlCol="0">
            <a:spAutoFit/>
          </a:bodyPr>
          <a:lstStyle/>
          <a:p>
            <a:r>
              <a:rPr lang="en-US" sz="1200" dirty="0">
                <a:solidFill>
                  <a:srgbClr val="242061"/>
                </a:solidFill>
                <a:latin typeface="Arial" panose="020B0604020202020204" pitchFamily="34" charset="0"/>
                <a:cs typeface="Arial" panose="020B0604020202020204" pitchFamily="34" charset="0"/>
              </a:rPr>
              <a:t>Application Stages</a:t>
            </a:r>
          </a:p>
        </p:txBody>
      </p:sp>
      <p:sp>
        <p:nvSpPr>
          <p:cNvPr id="27" name="Title 26"/>
          <p:cNvSpPr>
            <a:spLocks noGrp="1"/>
          </p:cNvSpPr>
          <p:nvPr>
            <p:ph type="title"/>
          </p:nvPr>
        </p:nvSpPr>
        <p:spPr/>
        <p:txBody>
          <a:bodyPr/>
          <a:lstStyle/>
          <a:p>
            <a:r>
              <a:rPr lang="en-US" dirty="0"/>
              <a:t>NOTES FOR ONTARIO HEALTH TEAMS</a:t>
            </a:r>
          </a:p>
        </p:txBody>
      </p:sp>
      <p:sp>
        <p:nvSpPr>
          <p:cNvPr id="28" name="Rectangle 27"/>
          <p:cNvSpPr/>
          <p:nvPr/>
        </p:nvSpPr>
        <p:spPr>
          <a:xfrm>
            <a:off x="687069" y="2820523"/>
            <a:ext cx="2323217" cy="830997"/>
          </a:xfrm>
          <a:prstGeom prst="rect">
            <a:avLst/>
          </a:prstGeom>
        </p:spPr>
        <p:txBody>
          <a:bodyPr wrap="square">
            <a:spAutoFit/>
          </a:bodyPr>
          <a:lstStyle/>
          <a:p>
            <a:pPr marL="171450" indent="-171450" fontAlgn="base">
              <a:buFont typeface="Arial" panose="020B0604020202020204" pitchFamily="34" charset="0"/>
              <a:buChar char="•"/>
            </a:pPr>
            <a:r>
              <a:rPr lang="en-US" sz="1200" dirty="0">
                <a:solidFill>
                  <a:srgbClr val="242061"/>
                </a:solidFill>
                <a:latin typeface="Arial" panose="020B0604020202020204" pitchFamily="34" charset="0"/>
                <a:cs typeface="Arial" panose="020B0604020202020204" pitchFamily="34" charset="0"/>
                <a:hlinkClick r:id="rId3"/>
              </a:rPr>
              <a:t>Building Block 1: </a:t>
            </a:r>
            <a:r>
              <a:rPr lang="en-US" sz="1200" dirty="0">
                <a:solidFill>
                  <a:srgbClr val="242061"/>
                </a:solidFill>
                <a:latin typeface="Arial" panose="020B0604020202020204" pitchFamily="34" charset="0"/>
                <a:cs typeface="Arial" panose="020B0604020202020204" pitchFamily="34" charset="0"/>
              </a:rPr>
              <a:t>Defined patient population (Domain 1 – Target-population definitions) </a:t>
            </a:r>
          </a:p>
        </p:txBody>
      </p:sp>
      <p:sp>
        <p:nvSpPr>
          <p:cNvPr id="32" name="Rectangle 31"/>
          <p:cNvSpPr/>
          <p:nvPr/>
        </p:nvSpPr>
        <p:spPr>
          <a:xfrm>
            <a:off x="599820" y="2547545"/>
            <a:ext cx="1675459" cy="276999"/>
          </a:xfrm>
          <a:prstGeom prst="rect">
            <a:avLst/>
          </a:prstGeom>
        </p:spPr>
        <p:txBody>
          <a:bodyPr wrap="none">
            <a:spAutoFit/>
          </a:bodyPr>
          <a:lstStyle/>
          <a:p>
            <a:pPr fontAlgn="base"/>
            <a:r>
              <a:rPr lang="en-US" sz="1200" b="1" dirty="0">
                <a:solidFill>
                  <a:srgbClr val="242061"/>
                </a:solidFill>
                <a:latin typeface="Arial" panose="020B0604020202020204" pitchFamily="34" charset="0"/>
                <a:cs typeface="Arial" panose="020B0604020202020204" pitchFamily="34" charset="0"/>
              </a:rPr>
              <a:t>Connecting to RISE: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11" y="1920101"/>
            <a:ext cx="366999" cy="366999"/>
          </a:xfrm>
          <a:prstGeom prst="rect">
            <a:avLst/>
          </a:prstGeom>
        </p:spPr>
      </p:pic>
    </p:spTree>
    <p:extLst>
      <p:ext uri="{BB962C8B-B14F-4D97-AF65-F5344CB8AC3E}">
        <p14:creationId xmlns:p14="http://schemas.microsoft.com/office/powerpoint/2010/main" val="365999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F5A8-DE07-3E4D-B8F7-FBC6EDAB26B5}"/>
              </a:ext>
            </a:extLst>
          </p:cNvPr>
          <p:cNvSpPr>
            <a:spLocks noGrp="1"/>
          </p:cNvSpPr>
          <p:nvPr>
            <p:ph type="title"/>
          </p:nvPr>
        </p:nvSpPr>
        <p:spPr/>
        <p:txBody>
          <a:bodyPr/>
          <a:lstStyle/>
          <a:p>
            <a:r>
              <a:rPr lang="en-US" dirty="0"/>
              <a:t>IN A NUTSHELL</a:t>
            </a:r>
            <a:endParaRPr lang="en-US" sz="1800" dirty="0"/>
          </a:p>
        </p:txBody>
      </p:sp>
      <p:sp>
        <p:nvSpPr>
          <p:cNvPr id="3" name="Rectangle 2">
            <a:extLst>
              <a:ext uri="{FF2B5EF4-FFF2-40B4-BE49-F238E27FC236}">
                <a16:creationId xmlns:a16="http://schemas.microsoft.com/office/drawing/2014/main" id="{694FFC73-95D2-E94C-8446-F2FC53E5502B}"/>
              </a:ext>
            </a:extLst>
          </p:cNvPr>
          <p:cNvSpPr/>
          <p:nvPr/>
        </p:nvSpPr>
        <p:spPr>
          <a:xfrm>
            <a:off x="2567836" y="1730318"/>
            <a:ext cx="5824602" cy="3447098"/>
          </a:xfrm>
          <a:prstGeom prst="rect">
            <a:avLst/>
          </a:prstGeom>
        </p:spPr>
        <p:txBody>
          <a:bodyPr wrap="square" anchor="t">
            <a:spAutoFit/>
          </a:bodyPr>
          <a:lstStyle/>
          <a:p>
            <a:pPr fontAlgn="base"/>
            <a:r>
              <a:rPr lang="en-US" sz="1600" i="1" dirty="0">
                <a:solidFill>
                  <a:srgbClr val="242061"/>
                </a:solidFill>
                <a:latin typeface="Arial" panose="020B0604020202020204" pitchFamily="34" charset="0"/>
                <a:cs typeface="Arial" panose="020B0604020202020204" pitchFamily="34" charset="0"/>
              </a:rPr>
              <a:t>It’s natural to think about populations geographically. In Ontario, we have traditionally used geography to plan health services. But geography doesn’t always reflect how patients access care. Physician Networks take this </a:t>
            </a:r>
            <a:r>
              <a:rPr lang="en-US" sz="1600" i="1" dirty="0" err="1">
                <a:solidFill>
                  <a:srgbClr val="242061"/>
                </a:solidFill>
                <a:latin typeface="Arial" panose="020B0604020202020204" pitchFamily="34" charset="0"/>
                <a:cs typeface="Arial" panose="020B0604020202020204" pitchFamily="34" charset="0"/>
              </a:rPr>
              <a:t>behaviour</a:t>
            </a:r>
            <a:r>
              <a:rPr lang="en-US" sz="1600" i="1" dirty="0">
                <a:solidFill>
                  <a:srgbClr val="242061"/>
                </a:solidFill>
                <a:latin typeface="Arial" panose="020B0604020202020204" pitchFamily="34" charset="0"/>
                <a:cs typeface="Arial" panose="020B0604020202020204" pitchFamily="34" charset="0"/>
              </a:rPr>
              <a:t> into account and are </a:t>
            </a:r>
            <a:r>
              <a:rPr lang="en-US" sz="1600" i="1" dirty="0" err="1">
                <a:solidFill>
                  <a:srgbClr val="242061"/>
                </a:solidFill>
                <a:latin typeface="Arial" panose="020B0604020202020204" pitchFamily="34" charset="0"/>
                <a:cs typeface="Arial" panose="020B0604020202020204" pitchFamily="34" charset="0"/>
              </a:rPr>
              <a:t>centred</a:t>
            </a:r>
            <a:r>
              <a:rPr lang="en-US" sz="1600" i="1" dirty="0">
                <a:solidFill>
                  <a:srgbClr val="242061"/>
                </a:solidFill>
                <a:latin typeface="Arial" panose="020B0604020202020204" pitchFamily="34" charset="0"/>
                <a:cs typeface="Arial" panose="020B0604020202020204" pitchFamily="34" charset="0"/>
              </a:rPr>
              <a:t> around natural linkages between patients, providers, and health services. This methodology has been used to attribute patients to each OHT. It’s important for OHTs to understand all of the patients they are serving – both their attributed and geographical populations. </a:t>
            </a:r>
          </a:p>
          <a:p>
            <a:pPr fontAlgn="base"/>
            <a:endParaRPr lang="en-US" sz="1400" b="1" dirty="0">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What does this tool help you do?</a:t>
            </a:r>
          </a:p>
          <a:p>
            <a:br>
              <a:rPr lang="en-US" sz="1200" b="1"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This tool allows you to visualize the population attributed to your OHT and how it relates to your geographical population. This includes permanent residents, the population flowing into your OHT, and the population flowing out (to other OHTs).</a:t>
            </a:r>
          </a:p>
        </p:txBody>
      </p:sp>
      <p:grpSp>
        <p:nvGrpSpPr>
          <p:cNvPr id="10" name="Group 9"/>
          <p:cNvGrpSpPr/>
          <p:nvPr/>
        </p:nvGrpSpPr>
        <p:grpSpPr>
          <a:xfrm>
            <a:off x="797451" y="1908419"/>
            <a:ext cx="1381958" cy="1381956"/>
            <a:chOff x="1488430" y="1853382"/>
            <a:chExt cx="1381958" cy="1381956"/>
          </a:xfrm>
        </p:grpSpPr>
        <p:sp>
          <p:nvSpPr>
            <p:cNvPr id="4" name="Right Triangle 3">
              <a:extLst>
                <a:ext uri="{FF2B5EF4-FFF2-40B4-BE49-F238E27FC236}">
                  <a16:creationId xmlns:a16="http://schemas.microsoft.com/office/drawing/2014/main" id="{C984E9A9-DB9E-9B44-8E8F-791DDCE8A65A}"/>
                </a:ext>
              </a:extLst>
            </p:cNvPr>
            <p:cNvSpPr/>
            <p:nvPr/>
          </p:nvSpPr>
          <p:spPr>
            <a:xfrm>
              <a:off x="1488432" y="1853382"/>
              <a:ext cx="1381956" cy="1381956"/>
            </a:xfrm>
            <a:prstGeom prst="rtTriangle">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Right Triangle 4">
              <a:extLst>
                <a:ext uri="{FF2B5EF4-FFF2-40B4-BE49-F238E27FC236}">
                  <a16:creationId xmlns:a16="http://schemas.microsoft.com/office/drawing/2014/main" id="{5BF392FB-19B8-A444-8B51-86B6AA608496}"/>
                </a:ext>
              </a:extLst>
            </p:cNvPr>
            <p:cNvSpPr/>
            <p:nvPr/>
          </p:nvSpPr>
          <p:spPr>
            <a:xfrm rot="10800000">
              <a:off x="1488432" y="1853382"/>
              <a:ext cx="1381956" cy="1381956"/>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7" name="Picture 6" descr="A close up of a logo&#10;&#10;Description automatically generated">
              <a:extLst>
                <a:ext uri="{FF2B5EF4-FFF2-40B4-BE49-F238E27FC236}">
                  <a16:creationId xmlns:a16="http://schemas.microsoft.com/office/drawing/2014/main" id="{E96243F3-6656-8F4C-B3A9-168C766B98B8}"/>
                </a:ext>
              </a:extLst>
            </p:cNvPr>
            <p:cNvPicPr>
              <a:picLocks noChangeAspect="1"/>
            </p:cNvPicPr>
            <p:nvPr/>
          </p:nvPicPr>
          <p:blipFill>
            <a:blip r:embed="rId3"/>
            <a:stretch>
              <a:fillRect/>
            </a:stretch>
          </p:blipFill>
          <p:spPr>
            <a:xfrm>
              <a:off x="1488430" y="1853382"/>
              <a:ext cx="1381956" cy="1295584"/>
            </a:xfrm>
            <a:prstGeom prst="rect">
              <a:avLst/>
            </a:prstGeom>
          </p:spPr>
        </p:pic>
      </p:grpSp>
    </p:spTree>
    <p:extLst>
      <p:ext uri="{BB962C8B-B14F-4D97-AF65-F5344CB8AC3E}">
        <p14:creationId xmlns:p14="http://schemas.microsoft.com/office/powerpoint/2010/main" val="20129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BB5A-0AA4-BC4D-BDFE-2336E34082A9}"/>
              </a:ext>
            </a:extLst>
          </p:cNvPr>
          <p:cNvSpPr>
            <a:spLocks noGrp="1"/>
          </p:cNvSpPr>
          <p:nvPr>
            <p:ph type="title"/>
          </p:nvPr>
        </p:nvSpPr>
        <p:spPr/>
        <p:txBody>
          <a:bodyPr/>
          <a:lstStyle/>
          <a:p>
            <a:r>
              <a:rPr lang="en-US" dirty="0"/>
              <a:t>ABOUT THIS TOOL</a:t>
            </a:r>
          </a:p>
        </p:txBody>
      </p:sp>
      <p:sp>
        <p:nvSpPr>
          <p:cNvPr id="3" name="Rectangle 2">
            <a:extLst>
              <a:ext uri="{FF2B5EF4-FFF2-40B4-BE49-F238E27FC236}">
                <a16:creationId xmlns:a16="http://schemas.microsoft.com/office/drawing/2014/main" id="{1D696326-02E7-2C4F-AE4F-80D7801BEA88}"/>
              </a:ext>
            </a:extLst>
          </p:cNvPr>
          <p:cNvSpPr/>
          <p:nvPr/>
        </p:nvSpPr>
        <p:spPr>
          <a:xfrm>
            <a:off x="2981547" y="1961227"/>
            <a:ext cx="5397136" cy="3046988"/>
          </a:xfrm>
          <a:prstGeom prst="rect">
            <a:avLst/>
          </a:prstGeom>
        </p:spPr>
        <p:txBody>
          <a:bodyPr wrap="square" anchor="t">
            <a:spAutoFit/>
          </a:bodyPr>
          <a:lstStyle/>
          <a:p>
            <a:pPr lvl="0"/>
            <a:r>
              <a:rPr lang="en-US" sz="1200" b="1" dirty="0">
                <a:solidFill>
                  <a:srgbClr val="242061"/>
                </a:solidFill>
                <a:latin typeface="Arial" panose="020B0604020202020204" pitchFamily="34" charset="0"/>
                <a:cs typeface="Arial" panose="020B0604020202020204" pitchFamily="34" charset="0"/>
              </a:rPr>
              <a:t>What was the tool developed for?</a:t>
            </a:r>
          </a:p>
          <a:p>
            <a:pPr lvl="0"/>
            <a:br>
              <a:rPr lang="en-US" sz="1200" b="1"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Health Commons partnered with an Ontario Health Team to conduct a population health assessment, which included helping them to better understand how their attributed population relates to their geographical population and the implications for the OHT context.</a:t>
            </a:r>
            <a:br>
              <a:rPr lang="en-US" sz="1200" dirty="0">
                <a:solidFill>
                  <a:srgbClr val="242061"/>
                </a:solidFill>
                <a:latin typeface="Arial" panose="020B0604020202020204" pitchFamily="34" charset="0"/>
                <a:cs typeface="Arial" panose="020B0604020202020204" pitchFamily="34" charset="0"/>
              </a:rPr>
            </a:br>
            <a:endParaRPr lang="en-US" sz="1200" dirty="0">
              <a:solidFill>
                <a:srgbClr val="242061"/>
              </a:solidFill>
              <a:latin typeface="Arial" panose="020B0604020202020204" pitchFamily="34" charset="0"/>
              <a:cs typeface="Arial" panose="020B0604020202020204" pitchFamily="34" charset="0"/>
            </a:endParaRPr>
          </a:p>
          <a:p>
            <a:pPr lvl="0"/>
            <a:endParaRPr lang="en-US" sz="1200" dirty="0">
              <a:solidFill>
                <a:srgbClr val="242061"/>
              </a:solidFill>
              <a:latin typeface="Arial" panose="020B0604020202020204" pitchFamily="34" charset="0"/>
              <a:cs typeface="Arial" panose="020B0604020202020204" pitchFamily="34" charset="0"/>
            </a:endParaRPr>
          </a:p>
          <a:p>
            <a:pPr lvl="0"/>
            <a:endParaRPr lang="en-US" sz="1200" dirty="0">
              <a:solidFill>
                <a:srgbClr val="242061"/>
              </a:solidFill>
              <a:latin typeface="Arial" panose="020B0604020202020204" pitchFamily="34" charset="0"/>
              <a:cs typeface="Arial" panose="020B0604020202020204" pitchFamily="34" charset="0"/>
            </a:endParaRPr>
          </a:p>
          <a:p>
            <a:pPr lvl="0"/>
            <a:r>
              <a:rPr lang="en-US" sz="1200" b="1" dirty="0">
                <a:solidFill>
                  <a:srgbClr val="242061"/>
                </a:solidFill>
                <a:latin typeface="Arial" panose="020B0604020202020204" pitchFamily="34" charset="0"/>
                <a:cs typeface="Arial" panose="020B0604020202020204" pitchFamily="34" charset="0"/>
              </a:rPr>
              <a:t>How did we use it?</a:t>
            </a:r>
          </a:p>
          <a:p>
            <a:pPr lvl="0"/>
            <a:br>
              <a:rPr lang="en-US" sz="1200"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We developed a visual representation of the OHT’s attributed and geographical populations, including implications for their local context like seasonality. Based on this visual, we created a fillable tool that OHTs can complete to get a better understanding of their own populations.</a:t>
            </a:r>
            <a:br>
              <a:rPr lang="en-US" sz="1200" dirty="0">
                <a:solidFill>
                  <a:prstClr val="black"/>
                </a:solidFill>
                <a:cs typeface="Arial" panose="020B0604020202020204" pitchFamily="34" charset="0"/>
              </a:rPr>
            </a:br>
            <a:endParaRPr lang="en-US" sz="1200" dirty="0">
              <a:solidFill>
                <a:srgbClr val="242061"/>
              </a:solidFill>
              <a:cs typeface="Arial"/>
            </a:endParaRPr>
          </a:p>
        </p:txBody>
      </p:sp>
      <p:grpSp>
        <p:nvGrpSpPr>
          <p:cNvPr id="4" name="Group 3">
            <a:extLst>
              <a:ext uri="{FF2B5EF4-FFF2-40B4-BE49-F238E27FC236}">
                <a16:creationId xmlns:a16="http://schemas.microsoft.com/office/drawing/2014/main" id="{0378CE0D-4F38-9C49-9AC9-F1D7C0BB83A2}"/>
              </a:ext>
            </a:extLst>
          </p:cNvPr>
          <p:cNvGrpSpPr/>
          <p:nvPr/>
        </p:nvGrpSpPr>
        <p:grpSpPr>
          <a:xfrm>
            <a:off x="2347677" y="2040420"/>
            <a:ext cx="544610" cy="544610"/>
            <a:chOff x="5896138" y="1523584"/>
            <a:chExt cx="1191947" cy="1191947"/>
          </a:xfrm>
        </p:grpSpPr>
        <p:sp>
          <p:nvSpPr>
            <p:cNvPr id="5" name="Right Triangle 4">
              <a:extLst>
                <a:ext uri="{FF2B5EF4-FFF2-40B4-BE49-F238E27FC236}">
                  <a16:creationId xmlns:a16="http://schemas.microsoft.com/office/drawing/2014/main" id="{E76B6014-95FD-D84E-9414-8E6F95A46AD1}"/>
                </a:ext>
              </a:extLst>
            </p:cNvPr>
            <p:cNvSpPr/>
            <p:nvPr/>
          </p:nvSpPr>
          <p:spPr>
            <a:xfrm>
              <a:off x="5896138" y="1523584"/>
              <a:ext cx="1191947" cy="119194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ight Triangle 5">
              <a:extLst>
                <a:ext uri="{FF2B5EF4-FFF2-40B4-BE49-F238E27FC236}">
                  <a16:creationId xmlns:a16="http://schemas.microsoft.com/office/drawing/2014/main" id="{6B99ABD0-EE0B-C448-B889-A128E4EA04BB}"/>
                </a:ext>
              </a:extLst>
            </p:cNvPr>
            <p:cNvSpPr/>
            <p:nvPr/>
          </p:nvSpPr>
          <p:spPr>
            <a:xfrm rot="10800000">
              <a:off x="5896138" y="1523584"/>
              <a:ext cx="1191947" cy="119194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10" name="Group 9"/>
          <p:cNvGrpSpPr/>
          <p:nvPr/>
        </p:nvGrpSpPr>
        <p:grpSpPr>
          <a:xfrm>
            <a:off x="2262377" y="3579099"/>
            <a:ext cx="674540" cy="632381"/>
            <a:chOff x="2282711" y="3410373"/>
            <a:chExt cx="674540" cy="632381"/>
          </a:xfrm>
        </p:grpSpPr>
        <p:grpSp>
          <p:nvGrpSpPr>
            <p:cNvPr id="7" name="Group 6">
              <a:extLst>
                <a:ext uri="{FF2B5EF4-FFF2-40B4-BE49-F238E27FC236}">
                  <a16:creationId xmlns:a16="http://schemas.microsoft.com/office/drawing/2014/main" id="{BF725C5A-61D3-8C46-88CF-8C188642C396}"/>
                </a:ext>
              </a:extLst>
            </p:cNvPr>
            <p:cNvGrpSpPr/>
            <p:nvPr/>
          </p:nvGrpSpPr>
          <p:grpSpPr>
            <a:xfrm>
              <a:off x="2347677" y="3454259"/>
              <a:ext cx="544610" cy="544610"/>
              <a:chOff x="5896138" y="2950523"/>
              <a:chExt cx="1191947" cy="1191947"/>
            </a:xfrm>
          </p:grpSpPr>
          <p:sp>
            <p:nvSpPr>
              <p:cNvPr id="8" name="Right Triangle 7">
                <a:extLst>
                  <a:ext uri="{FF2B5EF4-FFF2-40B4-BE49-F238E27FC236}">
                    <a16:creationId xmlns:a16="http://schemas.microsoft.com/office/drawing/2014/main" id="{0DF6CC53-86B4-7742-9F82-ADE95F8302E9}"/>
                  </a:ext>
                </a:extLst>
              </p:cNvPr>
              <p:cNvSpPr/>
              <p:nvPr/>
            </p:nvSpPr>
            <p:spPr>
              <a:xfrm>
                <a:off x="5896138" y="2950523"/>
                <a:ext cx="1191947" cy="1191947"/>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ight Triangle 8">
                <a:extLst>
                  <a:ext uri="{FF2B5EF4-FFF2-40B4-BE49-F238E27FC236}">
                    <a16:creationId xmlns:a16="http://schemas.microsoft.com/office/drawing/2014/main" id="{C9A46A2F-0694-634C-9B2A-DB718F3F72D1}"/>
                  </a:ext>
                </a:extLst>
              </p:cNvPr>
              <p:cNvSpPr/>
              <p:nvPr/>
            </p:nvSpPr>
            <p:spPr>
              <a:xfrm rot="10800000">
                <a:off x="5896138" y="2950523"/>
                <a:ext cx="1191947" cy="1191947"/>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pic>
          <p:nvPicPr>
            <p:cNvPr id="11" name="Picture 10" descr="A close up of a logo&#10;&#10;Description automatically generated">
              <a:extLst>
                <a:ext uri="{FF2B5EF4-FFF2-40B4-BE49-F238E27FC236}">
                  <a16:creationId xmlns:a16="http://schemas.microsoft.com/office/drawing/2014/main" id="{646BC451-7E4F-B048-8DD5-1B5C2020FB9E}"/>
                </a:ext>
              </a:extLst>
            </p:cNvPr>
            <p:cNvPicPr>
              <a:picLocks noChangeAspect="1"/>
            </p:cNvPicPr>
            <p:nvPr/>
          </p:nvPicPr>
          <p:blipFill>
            <a:blip r:embed="rId3"/>
            <a:stretch>
              <a:fillRect/>
            </a:stretch>
          </p:blipFill>
          <p:spPr>
            <a:xfrm>
              <a:off x="2282711" y="3410373"/>
              <a:ext cx="674540" cy="632381"/>
            </a:xfrm>
            <a:prstGeom prst="rect">
              <a:avLst/>
            </a:prstGeom>
          </p:spPr>
        </p:pic>
      </p:grpSp>
      <p:pic>
        <p:nvPicPr>
          <p:cNvPr id="13" name="Picture 12" descr="A close up of a logo&#10;&#10;Description automatically generated">
            <a:extLst>
              <a:ext uri="{FF2B5EF4-FFF2-40B4-BE49-F238E27FC236}">
                <a16:creationId xmlns:a16="http://schemas.microsoft.com/office/drawing/2014/main" id="{CD8B03DB-51C3-F74F-9574-646D4D5C239F}"/>
              </a:ext>
            </a:extLst>
          </p:cNvPr>
          <p:cNvPicPr>
            <a:picLocks noChangeAspect="1"/>
          </p:cNvPicPr>
          <p:nvPr/>
        </p:nvPicPr>
        <p:blipFill>
          <a:blip r:embed="rId4"/>
          <a:stretch>
            <a:fillRect/>
          </a:stretch>
        </p:blipFill>
        <p:spPr>
          <a:xfrm>
            <a:off x="2265519" y="1991651"/>
            <a:ext cx="671398" cy="629436"/>
          </a:xfrm>
          <a:prstGeom prst="rect">
            <a:avLst/>
          </a:prstGeom>
        </p:spPr>
      </p:pic>
    </p:spTree>
    <p:extLst>
      <p:ext uri="{BB962C8B-B14F-4D97-AF65-F5344CB8AC3E}">
        <p14:creationId xmlns:p14="http://schemas.microsoft.com/office/powerpoint/2010/main" val="165422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3DB39CF-FD0C-D041-ADC8-7DFD3AF414A0}"/>
              </a:ext>
            </a:extLst>
          </p:cNvPr>
          <p:cNvSpPr/>
          <p:nvPr/>
        </p:nvSpPr>
        <p:spPr>
          <a:xfrm rot="5400000">
            <a:off x="-1" y="-1"/>
            <a:ext cx="6122504" cy="6122504"/>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a:extLst>
              <a:ext uri="{FF2B5EF4-FFF2-40B4-BE49-F238E27FC236}">
                <a16:creationId xmlns:a16="http://schemas.microsoft.com/office/drawing/2014/main" id="{0DFEF016-1CE1-CB43-87A2-EECECFF51345}"/>
              </a:ext>
            </a:extLst>
          </p:cNvPr>
          <p:cNvSpPr txBox="1"/>
          <p:nvPr/>
        </p:nvSpPr>
        <p:spPr>
          <a:xfrm>
            <a:off x="422015" y="882819"/>
            <a:ext cx="4149985" cy="1443408"/>
          </a:xfrm>
          <a:prstGeom prst="rect">
            <a:avLst/>
          </a:prstGeom>
          <a:noFill/>
        </p:spPr>
        <p:txBody>
          <a:bodyPr wrap="square" rtlCol="0">
            <a:spAutoFit/>
          </a:bodyPr>
          <a:lstStyle/>
          <a:p>
            <a:pPr defTabSz="914400">
              <a:lnSpc>
                <a:spcPts val="3500"/>
              </a:lnSpc>
            </a:pPr>
            <a:r>
              <a:rPr lang="en-US" sz="4000" b="1" dirty="0">
                <a:solidFill>
                  <a:srgbClr val="242061"/>
                </a:solidFill>
                <a:cs typeface="Arial" panose="020B0604020202020204" pitchFamily="34" charset="0"/>
              </a:rPr>
              <a:t>HOW YOU </a:t>
            </a:r>
            <a:br>
              <a:rPr lang="en-US" sz="4000" b="1" dirty="0">
                <a:solidFill>
                  <a:srgbClr val="242061"/>
                </a:solidFill>
                <a:cs typeface="Arial" panose="020B0604020202020204" pitchFamily="34" charset="0"/>
              </a:rPr>
            </a:br>
            <a:r>
              <a:rPr lang="en-US" sz="4000" b="1" dirty="0">
                <a:solidFill>
                  <a:srgbClr val="242061"/>
                </a:solidFill>
                <a:cs typeface="Arial" panose="020B0604020202020204" pitchFamily="34" charset="0"/>
              </a:rPr>
              <a:t>CAN USE </a:t>
            </a:r>
            <a:br>
              <a:rPr lang="en-US" sz="4000" b="1" dirty="0">
                <a:solidFill>
                  <a:srgbClr val="242061"/>
                </a:solidFill>
                <a:cs typeface="Arial" panose="020B0604020202020204" pitchFamily="34" charset="0"/>
              </a:rPr>
            </a:br>
            <a:r>
              <a:rPr lang="en-US" sz="4000" b="1" dirty="0">
                <a:solidFill>
                  <a:srgbClr val="242061"/>
                </a:solidFill>
                <a:cs typeface="Arial" panose="020B0604020202020204" pitchFamily="34" charset="0"/>
              </a:rPr>
              <a:t>THIS TOOL</a:t>
            </a:r>
          </a:p>
        </p:txBody>
      </p:sp>
      <p:sp>
        <p:nvSpPr>
          <p:cNvPr id="22" name="TextBox 6">
            <a:extLst>
              <a:ext uri="{FF2B5EF4-FFF2-40B4-BE49-F238E27FC236}">
                <a16:creationId xmlns:a16="http://schemas.microsoft.com/office/drawing/2014/main" id="{8923E1AB-F41B-5248-9B93-A19F944CA002}"/>
              </a:ext>
            </a:extLst>
          </p:cNvPr>
          <p:cNvSpPr txBox="1"/>
          <p:nvPr/>
        </p:nvSpPr>
        <p:spPr>
          <a:xfrm>
            <a:off x="5059070" y="2953114"/>
            <a:ext cx="3180469" cy="212365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242061"/>
                </a:solidFill>
                <a:latin typeface="Arial" panose="020B0604020202020204" pitchFamily="34" charset="0"/>
                <a:cs typeface="Arial" panose="020B0604020202020204" pitchFamily="34" charset="0"/>
              </a:rPr>
              <a:t>Use the template </a:t>
            </a:r>
            <a:r>
              <a:rPr lang="en-US" sz="1200" dirty="0">
                <a:solidFill>
                  <a:srgbClr val="242061"/>
                </a:solidFill>
                <a:latin typeface="Arial" panose="020B0604020202020204" pitchFamily="34" charset="0"/>
                <a:cs typeface="Arial" panose="020B0604020202020204" pitchFamily="34" charset="0"/>
              </a:rPr>
              <a:t>provided to fill in the population numbers for your OHT.</a:t>
            </a:r>
          </a:p>
          <a:p>
            <a:endParaRPr lang="en-US" sz="1200" dirty="0">
              <a:solidFill>
                <a:srgbClr val="242061"/>
              </a:solidFill>
              <a:latin typeface="Arial" panose="020B0604020202020204" pitchFamily="34" charset="0"/>
              <a:cs typeface="Arial" panose="020B0604020202020204" pitchFamily="34" charset="0"/>
            </a:endParaRPr>
          </a:p>
          <a:p>
            <a:endParaRPr lang="en-US" sz="1200" dirty="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Think about your local context: </a:t>
            </a:r>
            <a:r>
              <a:rPr lang="en-US" sz="1200" dirty="0">
                <a:solidFill>
                  <a:srgbClr val="242061"/>
                </a:solidFill>
                <a:latin typeface="Arial" panose="020B0604020202020204" pitchFamily="34" charset="0"/>
                <a:cs typeface="Arial" panose="020B0604020202020204" pitchFamily="34" charset="0"/>
              </a:rPr>
              <a:t>Is there anyone else to consider who may or may not be attributed to your OHT?</a:t>
            </a:r>
          </a:p>
          <a:p>
            <a:endParaRPr lang="en-US" sz="1200" dirty="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Bring the completed visual</a:t>
            </a:r>
            <a:r>
              <a:rPr lang="en-US" sz="1200" dirty="0">
                <a:solidFill>
                  <a:srgbClr val="242061"/>
                </a:solidFill>
                <a:latin typeface="Arial" panose="020B0604020202020204" pitchFamily="34" charset="0"/>
                <a:cs typeface="Arial" panose="020B0604020202020204" pitchFamily="34" charset="0"/>
              </a:rPr>
              <a:t> to your next OHT planning meeting to start a discussion about the needs of those you are serving.</a:t>
            </a:r>
          </a:p>
        </p:txBody>
      </p:sp>
      <p:sp>
        <p:nvSpPr>
          <p:cNvPr id="50" name="Rectangle 49">
            <a:extLst>
              <a:ext uri="{FF2B5EF4-FFF2-40B4-BE49-F238E27FC236}">
                <a16:creationId xmlns:a16="http://schemas.microsoft.com/office/drawing/2014/main" id="{6D2520A6-7A5D-D848-BD17-41514451C4E1}"/>
              </a:ext>
            </a:extLst>
          </p:cNvPr>
          <p:cNvSpPr/>
          <p:nvPr/>
        </p:nvSpPr>
        <p:spPr>
          <a:xfrm>
            <a:off x="4445822" y="2965436"/>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descr="A close up of a logo&#10;&#10;Description automatically generated">
            <a:extLst>
              <a:ext uri="{FF2B5EF4-FFF2-40B4-BE49-F238E27FC236}">
                <a16:creationId xmlns:a16="http://schemas.microsoft.com/office/drawing/2014/main" id="{D6B99A49-3972-0F4E-8F36-1143235AFFD2}"/>
              </a:ext>
            </a:extLst>
          </p:cNvPr>
          <p:cNvPicPr>
            <a:picLocks noChangeAspect="1"/>
          </p:cNvPicPr>
          <p:nvPr/>
        </p:nvPicPr>
        <p:blipFill>
          <a:blip r:embed="rId3"/>
          <a:stretch>
            <a:fillRect/>
          </a:stretch>
        </p:blipFill>
        <p:spPr>
          <a:xfrm>
            <a:off x="4340745" y="2883543"/>
            <a:ext cx="741898" cy="695529"/>
          </a:xfrm>
          <a:prstGeom prst="rect">
            <a:avLst/>
          </a:prstGeom>
        </p:spPr>
      </p:pic>
      <p:sp>
        <p:nvSpPr>
          <p:cNvPr id="9" name="Rectangle 8">
            <a:extLst>
              <a:ext uri="{FF2B5EF4-FFF2-40B4-BE49-F238E27FC236}">
                <a16:creationId xmlns:a16="http://schemas.microsoft.com/office/drawing/2014/main" id="{6D2520A6-7A5D-D848-BD17-41514451C4E1}"/>
              </a:ext>
            </a:extLst>
          </p:cNvPr>
          <p:cNvSpPr/>
          <p:nvPr/>
        </p:nvSpPr>
        <p:spPr>
          <a:xfrm>
            <a:off x="4445822" y="3749071"/>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520A6-7A5D-D848-BD17-41514451C4E1}"/>
              </a:ext>
            </a:extLst>
          </p:cNvPr>
          <p:cNvSpPr/>
          <p:nvPr/>
        </p:nvSpPr>
        <p:spPr>
          <a:xfrm>
            <a:off x="4445822" y="4471184"/>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E8BCB9-3F2F-4367-89E9-1F83002DAE1A}"/>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flipH="1">
            <a:off x="4494920" y="4535813"/>
            <a:ext cx="427405" cy="402485"/>
          </a:xfrm>
          <a:prstGeom prst="rect">
            <a:avLst/>
          </a:prstGeom>
        </p:spPr>
      </p:pic>
      <p:pic>
        <p:nvPicPr>
          <p:cNvPr id="8" name="Picture 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1063" y="3811688"/>
            <a:ext cx="421262" cy="426879"/>
          </a:xfrm>
          <a:prstGeom prst="rect">
            <a:avLst/>
          </a:prstGeom>
          <a:noFill/>
          <a:ln>
            <a:noFill/>
          </a:ln>
        </p:spPr>
      </p:pic>
    </p:spTree>
    <p:extLst>
      <p:ext uri="{BB962C8B-B14F-4D97-AF65-F5344CB8AC3E}">
        <p14:creationId xmlns:p14="http://schemas.microsoft.com/office/powerpoint/2010/main" val="171016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3DB39CF-FD0C-D041-ADC8-7DFD3AF414A0}"/>
              </a:ext>
            </a:extLst>
          </p:cNvPr>
          <p:cNvSpPr/>
          <p:nvPr/>
        </p:nvSpPr>
        <p:spPr>
          <a:xfrm rot="5400000">
            <a:off x="-1" y="-1"/>
            <a:ext cx="6122504" cy="6122504"/>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a:extLst>
              <a:ext uri="{FF2B5EF4-FFF2-40B4-BE49-F238E27FC236}">
                <a16:creationId xmlns:a16="http://schemas.microsoft.com/office/drawing/2014/main" id="{0DFEF016-1CE1-CB43-87A2-EECECFF51345}"/>
              </a:ext>
            </a:extLst>
          </p:cNvPr>
          <p:cNvSpPr txBox="1"/>
          <p:nvPr/>
        </p:nvSpPr>
        <p:spPr>
          <a:xfrm>
            <a:off x="422015" y="882819"/>
            <a:ext cx="4149985" cy="994568"/>
          </a:xfrm>
          <a:prstGeom prst="rect">
            <a:avLst/>
          </a:prstGeom>
          <a:noFill/>
        </p:spPr>
        <p:txBody>
          <a:bodyPr wrap="square" rtlCol="0">
            <a:spAutoFit/>
          </a:bodyPr>
          <a:lstStyle/>
          <a:p>
            <a:pPr defTabSz="914400">
              <a:lnSpc>
                <a:spcPts val="3500"/>
              </a:lnSpc>
            </a:pPr>
            <a:r>
              <a:rPr lang="en-US" sz="4000" b="1" dirty="0">
                <a:solidFill>
                  <a:srgbClr val="242061"/>
                </a:solidFill>
                <a:cs typeface="Arial" panose="020B0604020202020204" pitchFamily="34" charset="0"/>
              </a:rPr>
              <a:t>IN THIS SECTION</a:t>
            </a:r>
          </a:p>
        </p:txBody>
      </p:sp>
      <p:grpSp>
        <p:nvGrpSpPr>
          <p:cNvPr id="21" name="Group 20">
            <a:extLst>
              <a:ext uri="{FF2B5EF4-FFF2-40B4-BE49-F238E27FC236}">
                <a16:creationId xmlns:a16="http://schemas.microsoft.com/office/drawing/2014/main" id="{B62F7C7B-A52D-864E-B9C2-8ACB39462A0D}"/>
              </a:ext>
            </a:extLst>
          </p:cNvPr>
          <p:cNvGrpSpPr/>
          <p:nvPr/>
        </p:nvGrpSpPr>
        <p:grpSpPr>
          <a:xfrm>
            <a:off x="4572000" y="2838269"/>
            <a:ext cx="437321" cy="377687"/>
            <a:chOff x="6317900" y="2598657"/>
            <a:chExt cx="437321" cy="377687"/>
          </a:xfrm>
        </p:grpSpPr>
        <p:sp>
          <p:nvSpPr>
            <p:cNvPr id="3" name="Rectangle 2">
              <a:extLst>
                <a:ext uri="{FF2B5EF4-FFF2-40B4-BE49-F238E27FC236}">
                  <a16:creationId xmlns:a16="http://schemas.microsoft.com/office/drawing/2014/main" id="{E2403FF4-DDCF-CE49-873F-55BA368859A0}"/>
                </a:ext>
              </a:extLst>
            </p:cNvPr>
            <p:cNvSpPr/>
            <p:nvPr/>
          </p:nvSpPr>
          <p:spPr>
            <a:xfrm>
              <a:off x="6351104" y="2598657"/>
              <a:ext cx="370915" cy="370915"/>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TextBox 19">
              <a:extLst>
                <a:ext uri="{FF2B5EF4-FFF2-40B4-BE49-F238E27FC236}">
                  <a16:creationId xmlns:a16="http://schemas.microsoft.com/office/drawing/2014/main" id="{4A0B7CCD-A6D5-564D-85C2-46C035BCAB8F}"/>
                </a:ext>
              </a:extLst>
            </p:cNvPr>
            <p:cNvSpPr txBox="1"/>
            <p:nvPr/>
          </p:nvSpPr>
          <p:spPr>
            <a:xfrm>
              <a:off x="6317900" y="2607012"/>
              <a:ext cx="437321" cy="369332"/>
            </a:xfrm>
            <a:prstGeom prst="rect">
              <a:avLst/>
            </a:prstGeom>
            <a:noFill/>
          </p:spPr>
          <p:txBody>
            <a:bodyPr wrap="square" rtlCol="0">
              <a:spAutoFit/>
            </a:bodyPr>
            <a:lstStyle/>
            <a:p>
              <a:pPr algn="ctr" defTabSz="914400"/>
              <a:r>
                <a:rPr lang="en-US" dirty="0">
                  <a:solidFill>
                    <a:prstClr val="white"/>
                  </a:solidFill>
                  <a:cs typeface="Arial" panose="020B0604020202020204" pitchFamily="34" charset="0"/>
                </a:rPr>
                <a:t>1</a:t>
              </a:r>
            </a:p>
          </p:txBody>
        </p:sp>
      </p:grpSp>
      <p:grpSp>
        <p:nvGrpSpPr>
          <p:cNvPr id="22" name="Group 21">
            <a:extLst>
              <a:ext uri="{FF2B5EF4-FFF2-40B4-BE49-F238E27FC236}">
                <a16:creationId xmlns:a16="http://schemas.microsoft.com/office/drawing/2014/main" id="{3020186A-511E-8D43-96C0-975EFDC66F5E}"/>
              </a:ext>
            </a:extLst>
          </p:cNvPr>
          <p:cNvGrpSpPr/>
          <p:nvPr/>
        </p:nvGrpSpPr>
        <p:grpSpPr>
          <a:xfrm>
            <a:off x="4572000" y="3492206"/>
            <a:ext cx="437321" cy="377687"/>
            <a:chOff x="6317900" y="2598657"/>
            <a:chExt cx="437321" cy="377687"/>
          </a:xfrm>
        </p:grpSpPr>
        <p:sp>
          <p:nvSpPr>
            <p:cNvPr id="23" name="Rectangle 22">
              <a:extLst>
                <a:ext uri="{FF2B5EF4-FFF2-40B4-BE49-F238E27FC236}">
                  <a16:creationId xmlns:a16="http://schemas.microsoft.com/office/drawing/2014/main" id="{B825CC21-D3A2-EA47-AE28-775DC86A546D}"/>
                </a:ext>
              </a:extLst>
            </p:cNvPr>
            <p:cNvSpPr/>
            <p:nvPr/>
          </p:nvSpPr>
          <p:spPr>
            <a:xfrm>
              <a:off x="6351104" y="2598657"/>
              <a:ext cx="370915" cy="370915"/>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TextBox 23">
              <a:extLst>
                <a:ext uri="{FF2B5EF4-FFF2-40B4-BE49-F238E27FC236}">
                  <a16:creationId xmlns:a16="http://schemas.microsoft.com/office/drawing/2014/main" id="{27A08F50-5308-F44C-806A-87BDA35FC965}"/>
                </a:ext>
              </a:extLst>
            </p:cNvPr>
            <p:cNvSpPr txBox="1"/>
            <p:nvPr/>
          </p:nvSpPr>
          <p:spPr>
            <a:xfrm>
              <a:off x="6317900" y="2607012"/>
              <a:ext cx="437321" cy="369332"/>
            </a:xfrm>
            <a:prstGeom prst="rect">
              <a:avLst/>
            </a:prstGeom>
            <a:noFill/>
          </p:spPr>
          <p:txBody>
            <a:bodyPr wrap="square" rtlCol="0">
              <a:spAutoFit/>
            </a:bodyPr>
            <a:lstStyle/>
            <a:p>
              <a:pPr algn="ctr" defTabSz="914400"/>
              <a:r>
                <a:rPr lang="en-US" dirty="0">
                  <a:solidFill>
                    <a:prstClr val="white"/>
                  </a:solidFill>
                  <a:cs typeface="Arial" panose="020B0604020202020204" pitchFamily="34" charset="0"/>
                </a:rPr>
                <a:t>2</a:t>
              </a:r>
            </a:p>
          </p:txBody>
        </p:sp>
      </p:grpSp>
      <p:grpSp>
        <p:nvGrpSpPr>
          <p:cNvPr id="25" name="Group 24">
            <a:extLst>
              <a:ext uri="{FF2B5EF4-FFF2-40B4-BE49-F238E27FC236}">
                <a16:creationId xmlns:a16="http://schemas.microsoft.com/office/drawing/2014/main" id="{8D173B75-E7DF-8742-A98A-DFD212E39B8C}"/>
              </a:ext>
            </a:extLst>
          </p:cNvPr>
          <p:cNvGrpSpPr/>
          <p:nvPr/>
        </p:nvGrpSpPr>
        <p:grpSpPr>
          <a:xfrm>
            <a:off x="4572000" y="4122675"/>
            <a:ext cx="437321" cy="377687"/>
            <a:chOff x="6317900" y="2598657"/>
            <a:chExt cx="437321" cy="377687"/>
          </a:xfrm>
        </p:grpSpPr>
        <p:sp>
          <p:nvSpPr>
            <p:cNvPr id="26" name="Rectangle 25">
              <a:extLst>
                <a:ext uri="{FF2B5EF4-FFF2-40B4-BE49-F238E27FC236}">
                  <a16:creationId xmlns:a16="http://schemas.microsoft.com/office/drawing/2014/main" id="{25A42219-802D-A84C-A554-83C9BB81744F}"/>
                </a:ext>
              </a:extLst>
            </p:cNvPr>
            <p:cNvSpPr/>
            <p:nvPr/>
          </p:nvSpPr>
          <p:spPr>
            <a:xfrm>
              <a:off x="6351104" y="2598657"/>
              <a:ext cx="370915" cy="370915"/>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TextBox 26">
              <a:extLst>
                <a:ext uri="{FF2B5EF4-FFF2-40B4-BE49-F238E27FC236}">
                  <a16:creationId xmlns:a16="http://schemas.microsoft.com/office/drawing/2014/main" id="{F8462FC8-3AC0-0E4C-B57F-132AAFA54F4E}"/>
                </a:ext>
              </a:extLst>
            </p:cNvPr>
            <p:cNvSpPr txBox="1"/>
            <p:nvPr/>
          </p:nvSpPr>
          <p:spPr>
            <a:xfrm>
              <a:off x="6317900" y="2607012"/>
              <a:ext cx="437321" cy="369332"/>
            </a:xfrm>
            <a:prstGeom prst="rect">
              <a:avLst/>
            </a:prstGeom>
            <a:noFill/>
          </p:spPr>
          <p:txBody>
            <a:bodyPr wrap="square" rtlCol="0">
              <a:spAutoFit/>
            </a:bodyPr>
            <a:lstStyle/>
            <a:p>
              <a:pPr algn="ctr" defTabSz="914400"/>
              <a:r>
                <a:rPr lang="en-US" dirty="0">
                  <a:solidFill>
                    <a:prstClr val="white"/>
                  </a:solidFill>
                  <a:cs typeface="Arial" panose="020B0604020202020204" pitchFamily="34" charset="0"/>
                </a:rPr>
                <a:t>3</a:t>
              </a:r>
            </a:p>
          </p:txBody>
        </p:sp>
      </p:grpSp>
      <p:grpSp>
        <p:nvGrpSpPr>
          <p:cNvPr id="28" name="Group 27">
            <a:extLst>
              <a:ext uri="{FF2B5EF4-FFF2-40B4-BE49-F238E27FC236}">
                <a16:creationId xmlns:a16="http://schemas.microsoft.com/office/drawing/2014/main" id="{0179F69B-EA46-B746-A7F2-6313F624A3C2}"/>
              </a:ext>
            </a:extLst>
          </p:cNvPr>
          <p:cNvGrpSpPr/>
          <p:nvPr/>
        </p:nvGrpSpPr>
        <p:grpSpPr>
          <a:xfrm>
            <a:off x="4572000" y="4684254"/>
            <a:ext cx="437321" cy="377687"/>
            <a:chOff x="6317900" y="2598657"/>
            <a:chExt cx="437321" cy="377687"/>
          </a:xfrm>
        </p:grpSpPr>
        <p:sp>
          <p:nvSpPr>
            <p:cNvPr id="29" name="Rectangle 28">
              <a:extLst>
                <a:ext uri="{FF2B5EF4-FFF2-40B4-BE49-F238E27FC236}">
                  <a16:creationId xmlns:a16="http://schemas.microsoft.com/office/drawing/2014/main" id="{5A71D73A-751B-734F-86AA-D2FD4E98689C}"/>
                </a:ext>
              </a:extLst>
            </p:cNvPr>
            <p:cNvSpPr/>
            <p:nvPr/>
          </p:nvSpPr>
          <p:spPr>
            <a:xfrm>
              <a:off x="6351104" y="2598657"/>
              <a:ext cx="370915" cy="370915"/>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0" name="TextBox 29">
              <a:extLst>
                <a:ext uri="{FF2B5EF4-FFF2-40B4-BE49-F238E27FC236}">
                  <a16:creationId xmlns:a16="http://schemas.microsoft.com/office/drawing/2014/main" id="{DD24E797-1C9B-3E43-A9F7-0C66083C182E}"/>
                </a:ext>
              </a:extLst>
            </p:cNvPr>
            <p:cNvSpPr txBox="1"/>
            <p:nvPr/>
          </p:nvSpPr>
          <p:spPr>
            <a:xfrm>
              <a:off x="6317900" y="2607012"/>
              <a:ext cx="437321" cy="369332"/>
            </a:xfrm>
            <a:prstGeom prst="rect">
              <a:avLst/>
            </a:prstGeom>
            <a:noFill/>
          </p:spPr>
          <p:txBody>
            <a:bodyPr wrap="square" rtlCol="0">
              <a:spAutoFit/>
            </a:bodyPr>
            <a:lstStyle/>
            <a:p>
              <a:pPr algn="ctr" defTabSz="914400"/>
              <a:r>
                <a:rPr lang="en-US" dirty="0">
                  <a:solidFill>
                    <a:prstClr val="white"/>
                  </a:solidFill>
                  <a:cs typeface="Arial" panose="020B0604020202020204" pitchFamily="34" charset="0"/>
                </a:rPr>
                <a:t>4</a:t>
              </a:r>
            </a:p>
          </p:txBody>
        </p:sp>
      </p:grpSp>
      <p:sp>
        <p:nvSpPr>
          <p:cNvPr id="37" name="TextBox 6">
            <a:extLst>
              <a:ext uri="{FF2B5EF4-FFF2-40B4-BE49-F238E27FC236}">
                <a16:creationId xmlns:a16="http://schemas.microsoft.com/office/drawing/2014/main" id="{3CDBDC82-987D-E542-AA65-7D7D09D20EC6}"/>
              </a:ext>
            </a:extLst>
          </p:cNvPr>
          <p:cNvSpPr txBox="1"/>
          <p:nvPr/>
        </p:nvSpPr>
        <p:spPr>
          <a:xfrm>
            <a:off x="5059070" y="2797462"/>
            <a:ext cx="3180469" cy="213135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spcAft>
                <a:spcPts val="300"/>
              </a:spcAft>
            </a:pPr>
            <a:r>
              <a:rPr lang="en-US" sz="1200" dirty="0">
                <a:solidFill>
                  <a:srgbClr val="242061"/>
                </a:solidFill>
                <a:latin typeface="Arial" panose="020B0604020202020204" pitchFamily="34" charset="0"/>
                <a:cs typeface="Arial" panose="020B0604020202020204" pitchFamily="34" charset="0"/>
              </a:rPr>
              <a:t>Understanding the Physician Network attribution methodology</a:t>
            </a:r>
          </a:p>
          <a:p>
            <a:pPr lvl="0" defTabSz="457200">
              <a:spcAft>
                <a:spcPts val="300"/>
              </a:spcAft>
            </a:pPr>
            <a:endParaRPr lang="en-US" sz="1200" dirty="0">
              <a:solidFill>
                <a:srgbClr val="242061"/>
              </a:solidFill>
              <a:latin typeface="Arial" panose="020B0604020202020204" pitchFamily="34" charset="0"/>
              <a:cs typeface="Arial" panose="020B0604020202020204" pitchFamily="34" charset="0"/>
            </a:endParaRPr>
          </a:p>
          <a:p>
            <a:pPr lvl="0" defTabSz="457200">
              <a:spcAft>
                <a:spcPts val="300"/>
              </a:spcAft>
            </a:pPr>
            <a:r>
              <a:rPr lang="en-US" sz="1200" dirty="0">
                <a:solidFill>
                  <a:srgbClr val="242061"/>
                </a:solidFill>
                <a:latin typeface="Arial" panose="020B0604020202020204" pitchFamily="34" charset="0"/>
                <a:cs typeface="Arial" panose="020B0604020202020204" pitchFamily="34" charset="0"/>
              </a:rPr>
              <a:t>Thinking about your attributed population in relation to your geography (example)</a:t>
            </a:r>
          </a:p>
          <a:p>
            <a:pPr lvl="0" defTabSz="457200">
              <a:spcAft>
                <a:spcPts val="300"/>
              </a:spcAft>
            </a:pPr>
            <a:endParaRPr lang="en-US" sz="1200" dirty="0">
              <a:solidFill>
                <a:srgbClr val="242061"/>
              </a:solidFill>
              <a:latin typeface="Arial" panose="020B0604020202020204" pitchFamily="34" charset="0"/>
              <a:cs typeface="Arial" panose="020B0604020202020204" pitchFamily="34" charset="0"/>
            </a:endParaRPr>
          </a:p>
          <a:p>
            <a:pPr lvl="0" defTabSz="457200">
              <a:spcAft>
                <a:spcPts val="300"/>
              </a:spcAft>
            </a:pPr>
            <a:r>
              <a:rPr lang="en-US" sz="1200" dirty="0">
                <a:solidFill>
                  <a:srgbClr val="242061"/>
                </a:solidFill>
                <a:latin typeface="Arial" panose="020B0604020202020204" pitchFamily="34" charset="0"/>
                <a:cs typeface="Arial" panose="020B0604020202020204" pitchFamily="34" charset="0"/>
              </a:rPr>
              <a:t>Thinking about your attributed population in relation to your geography (template)</a:t>
            </a:r>
          </a:p>
          <a:p>
            <a:pPr lvl="0" defTabSz="457200"/>
            <a:endParaRPr lang="en-US" sz="1200" dirty="0">
              <a:solidFill>
                <a:srgbClr val="242061"/>
              </a:solidFill>
              <a:latin typeface="Arial" panose="020B0604020202020204" pitchFamily="34" charset="0"/>
              <a:cs typeface="Arial" panose="020B0604020202020204" pitchFamily="34" charset="0"/>
            </a:endParaRPr>
          </a:p>
          <a:p>
            <a:pPr lvl="0" defTabSz="457200">
              <a:spcAft>
                <a:spcPts val="300"/>
              </a:spcAft>
            </a:pPr>
            <a:r>
              <a:rPr lang="en-US" sz="1200" dirty="0">
                <a:solidFill>
                  <a:srgbClr val="242061"/>
                </a:solidFill>
                <a:latin typeface="Arial" panose="020B0604020202020204" pitchFamily="34" charset="0"/>
                <a:cs typeface="Arial" panose="020B0604020202020204" pitchFamily="34" charset="0"/>
              </a:rPr>
              <a:t>Getting the population numbers to plug in</a:t>
            </a:r>
          </a:p>
        </p:txBody>
      </p:sp>
    </p:spTree>
    <p:extLst>
      <p:ext uri="{BB962C8B-B14F-4D97-AF65-F5344CB8AC3E}">
        <p14:creationId xmlns:p14="http://schemas.microsoft.com/office/powerpoint/2010/main" val="331996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AE0280-85B4-744F-B3B1-D595306F0547}"/>
              </a:ext>
            </a:extLst>
          </p:cNvPr>
          <p:cNvSpPr txBox="1"/>
          <p:nvPr/>
        </p:nvSpPr>
        <p:spPr>
          <a:xfrm>
            <a:off x="256530" y="3085594"/>
            <a:ext cx="872631" cy="307777"/>
          </a:xfrm>
          <a:prstGeom prst="rect">
            <a:avLst/>
          </a:prstGeom>
          <a:noFill/>
        </p:spPr>
        <p:txBody>
          <a:bodyPr wrap="square" rtlCol="0">
            <a:spAutoFit/>
          </a:bodyPr>
          <a:lstStyle/>
          <a:p>
            <a:r>
              <a:rPr lang="en-CA" sz="1400">
                <a:latin typeface="Century Gothic" panose="020B0502020202020204" pitchFamily="34" charset="0"/>
              </a:rPr>
              <a:t>PATIENT</a:t>
            </a:r>
          </a:p>
        </p:txBody>
      </p:sp>
      <p:sp>
        <p:nvSpPr>
          <p:cNvPr id="6" name="TextBox 5">
            <a:extLst>
              <a:ext uri="{FF2B5EF4-FFF2-40B4-BE49-F238E27FC236}">
                <a16:creationId xmlns:a16="http://schemas.microsoft.com/office/drawing/2014/main" id="{0903D494-01CE-A145-BA64-EC3E0347E03D}"/>
              </a:ext>
            </a:extLst>
          </p:cNvPr>
          <p:cNvSpPr txBox="1"/>
          <p:nvPr/>
        </p:nvSpPr>
        <p:spPr>
          <a:xfrm>
            <a:off x="3624845" y="2977872"/>
            <a:ext cx="1645327" cy="523220"/>
          </a:xfrm>
          <a:prstGeom prst="rect">
            <a:avLst/>
          </a:prstGeom>
          <a:noFill/>
        </p:spPr>
        <p:txBody>
          <a:bodyPr wrap="square" rtlCol="0">
            <a:spAutoFit/>
          </a:bodyPr>
          <a:lstStyle/>
          <a:p>
            <a:pPr algn="ctr"/>
            <a:r>
              <a:rPr lang="en-CA" sz="1400">
                <a:latin typeface="Century Gothic" panose="020B0502020202020204" pitchFamily="34" charset="0"/>
              </a:rPr>
              <a:t>USUAL PROVIDER OF CARE</a:t>
            </a:r>
          </a:p>
        </p:txBody>
      </p:sp>
      <p:sp>
        <p:nvSpPr>
          <p:cNvPr id="8" name="TextBox 7">
            <a:extLst>
              <a:ext uri="{FF2B5EF4-FFF2-40B4-BE49-F238E27FC236}">
                <a16:creationId xmlns:a16="http://schemas.microsoft.com/office/drawing/2014/main" id="{4EDAE7BD-1D63-B146-BBE4-8EF24527A04D}"/>
              </a:ext>
            </a:extLst>
          </p:cNvPr>
          <p:cNvSpPr txBox="1"/>
          <p:nvPr/>
        </p:nvSpPr>
        <p:spPr>
          <a:xfrm>
            <a:off x="1129161" y="3403442"/>
            <a:ext cx="2574159" cy="2323713"/>
          </a:xfrm>
          <a:prstGeom prst="rect">
            <a:avLst/>
          </a:prstGeom>
          <a:noFill/>
        </p:spPr>
        <p:txBody>
          <a:bodyPr wrap="square" rtlCol="0">
            <a:spAutoFit/>
          </a:bodyPr>
          <a:lstStyle/>
          <a:p>
            <a:pPr>
              <a:spcAft>
                <a:spcPts val="600"/>
              </a:spcAft>
            </a:pPr>
            <a:r>
              <a:rPr lang="en-CA" sz="1400" dirty="0">
                <a:latin typeface="+mj-lt"/>
              </a:rPr>
              <a:t>Linked to either a:</a:t>
            </a:r>
          </a:p>
          <a:p>
            <a:pPr marL="285750" indent="-285750">
              <a:buFont typeface="Arial" panose="020B0604020202020204" pitchFamily="34" charset="0"/>
              <a:buChar char="•"/>
            </a:pPr>
            <a:r>
              <a:rPr lang="en-CA" sz="1400" dirty="0">
                <a:latin typeface="+mj-lt"/>
              </a:rPr>
              <a:t>PC physician through rostering; </a:t>
            </a:r>
            <a:r>
              <a:rPr lang="en-CA" sz="1400" b="1" dirty="0">
                <a:latin typeface="+mj-lt"/>
              </a:rPr>
              <a:t>or</a:t>
            </a:r>
          </a:p>
          <a:p>
            <a:pPr marL="285750" indent="-285750">
              <a:buFont typeface="Arial" panose="020B0604020202020204" pitchFamily="34" charset="0"/>
              <a:buChar char="•"/>
            </a:pPr>
            <a:r>
              <a:rPr lang="en-CA" sz="1400" dirty="0">
                <a:latin typeface="+mj-lt"/>
              </a:rPr>
              <a:t>physician who provided most of the core primary care services; </a:t>
            </a:r>
            <a:r>
              <a:rPr lang="en-CA" sz="1400" b="1" dirty="0">
                <a:latin typeface="+mj-lt"/>
              </a:rPr>
              <a:t>or</a:t>
            </a:r>
          </a:p>
          <a:p>
            <a:pPr marL="285750" indent="-285750">
              <a:buFont typeface="Arial" panose="020B0604020202020204" pitchFamily="34" charset="0"/>
              <a:buChar char="•"/>
            </a:pPr>
            <a:r>
              <a:rPr lang="en-CA" sz="1400" dirty="0">
                <a:latin typeface="+mj-lt"/>
              </a:rPr>
              <a:t>physician who provided the greatest number of ambulatory services in the last 3 years</a:t>
            </a:r>
          </a:p>
        </p:txBody>
      </p:sp>
      <p:sp>
        <p:nvSpPr>
          <p:cNvPr id="20" name="TextBox 19">
            <a:extLst>
              <a:ext uri="{FF2B5EF4-FFF2-40B4-BE49-F238E27FC236}">
                <a16:creationId xmlns:a16="http://schemas.microsoft.com/office/drawing/2014/main" id="{C665CB24-2887-0141-BBFD-2045E8D0D54C}"/>
              </a:ext>
            </a:extLst>
          </p:cNvPr>
          <p:cNvSpPr txBox="1"/>
          <p:nvPr/>
        </p:nvSpPr>
        <p:spPr>
          <a:xfrm>
            <a:off x="5357127" y="3392009"/>
            <a:ext cx="2247695" cy="738664"/>
          </a:xfrm>
          <a:prstGeom prst="rect">
            <a:avLst/>
          </a:prstGeom>
          <a:noFill/>
        </p:spPr>
        <p:txBody>
          <a:bodyPr wrap="square" rtlCol="0">
            <a:spAutoFit/>
          </a:bodyPr>
          <a:lstStyle/>
          <a:p>
            <a:pPr>
              <a:spcAft>
                <a:spcPts val="600"/>
              </a:spcAft>
            </a:pPr>
            <a:r>
              <a:rPr lang="en-CA" sz="1400">
                <a:latin typeface="+mj-lt"/>
              </a:rPr>
              <a:t>PC physicians linked to the hospital where most of their patients were admitted.</a:t>
            </a:r>
          </a:p>
        </p:txBody>
      </p:sp>
      <p:sp>
        <p:nvSpPr>
          <p:cNvPr id="23" name="TextBox 22">
            <a:extLst>
              <a:ext uri="{FF2B5EF4-FFF2-40B4-BE49-F238E27FC236}">
                <a16:creationId xmlns:a16="http://schemas.microsoft.com/office/drawing/2014/main" id="{1557DEC6-A6B0-3B4E-93B6-F82F1792B197}"/>
              </a:ext>
            </a:extLst>
          </p:cNvPr>
          <p:cNvSpPr txBox="1"/>
          <p:nvPr/>
        </p:nvSpPr>
        <p:spPr>
          <a:xfrm>
            <a:off x="7834824" y="3085594"/>
            <a:ext cx="1082860" cy="307777"/>
          </a:xfrm>
          <a:prstGeom prst="rect">
            <a:avLst/>
          </a:prstGeom>
          <a:noFill/>
        </p:spPr>
        <p:txBody>
          <a:bodyPr wrap="square" rtlCol="0">
            <a:spAutoFit/>
          </a:bodyPr>
          <a:lstStyle/>
          <a:p>
            <a:r>
              <a:rPr lang="en-CA" sz="1400">
                <a:latin typeface="Century Gothic" panose="020B0502020202020204" pitchFamily="34" charset="0"/>
              </a:rPr>
              <a:t>HOSPITAL</a:t>
            </a:r>
          </a:p>
        </p:txBody>
      </p:sp>
      <p:sp>
        <p:nvSpPr>
          <p:cNvPr id="29" name="Rectangle 28">
            <a:extLst>
              <a:ext uri="{FF2B5EF4-FFF2-40B4-BE49-F238E27FC236}">
                <a16:creationId xmlns:a16="http://schemas.microsoft.com/office/drawing/2014/main" id="{D87685E1-A399-2C4C-AE49-6DEE79C85F61}"/>
              </a:ext>
            </a:extLst>
          </p:cNvPr>
          <p:cNvSpPr/>
          <p:nvPr/>
        </p:nvSpPr>
        <p:spPr>
          <a:xfrm>
            <a:off x="5354587" y="4626428"/>
            <a:ext cx="2441401" cy="954107"/>
          </a:xfrm>
          <a:prstGeom prst="rect">
            <a:avLst/>
          </a:prstGeom>
        </p:spPr>
        <p:txBody>
          <a:bodyPr wrap="square">
            <a:spAutoFit/>
          </a:bodyPr>
          <a:lstStyle/>
          <a:p>
            <a:pPr>
              <a:spcAft>
                <a:spcPts val="600"/>
              </a:spcAft>
            </a:pPr>
            <a:r>
              <a:rPr lang="en-CA" sz="1400">
                <a:latin typeface="+mj-lt"/>
              </a:rPr>
              <a:t>Specialists with inpatient work linked with the acute care hospital where they provided the most inpatient services.</a:t>
            </a:r>
          </a:p>
        </p:txBody>
      </p:sp>
      <p:cxnSp>
        <p:nvCxnSpPr>
          <p:cNvPr id="31" name="Elbow Connector 30">
            <a:extLst>
              <a:ext uri="{FF2B5EF4-FFF2-40B4-BE49-F238E27FC236}">
                <a16:creationId xmlns:a16="http://schemas.microsoft.com/office/drawing/2014/main" id="{3A52A292-6C2F-5E42-8050-6DD6DAE0E7B7}"/>
              </a:ext>
            </a:extLst>
          </p:cNvPr>
          <p:cNvCxnSpPr>
            <a:cxnSpLocks/>
            <a:stCxn id="6" idx="3"/>
            <a:endCxn id="23" idx="1"/>
          </p:cNvCxnSpPr>
          <p:nvPr/>
        </p:nvCxnSpPr>
        <p:spPr>
          <a:xfrm>
            <a:off x="5270172" y="3239482"/>
            <a:ext cx="2564652" cy="1"/>
          </a:xfrm>
          <a:prstGeom prst="bentConnector3">
            <a:avLst/>
          </a:prstGeom>
          <a:ln w="76200">
            <a:solidFill>
              <a:srgbClr val="38BFE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9C1C51-063C-D542-975A-E0B5773165DB}"/>
              </a:ext>
            </a:extLst>
          </p:cNvPr>
          <p:cNvCxnSpPr>
            <a:cxnSpLocks/>
            <a:stCxn id="5" idx="3"/>
            <a:endCxn id="6" idx="1"/>
          </p:cNvCxnSpPr>
          <p:nvPr/>
        </p:nvCxnSpPr>
        <p:spPr>
          <a:xfrm flipV="1">
            <a:off x="1129161" y="3239482"/>
            <a:ext cx="2495684" cy="1"/>
          </a:xfrm>
          <a:prstGeom prst="straightConnector1">
            <a:avLst/>
          </a:prstGeom>
          <a:ln w="76200">
            <a:solidFill>
              <a:srgbClr val="38BFE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CBAF81AA-DEB6-2240-BB80-388140522D19}"/>
              </a:ext>
            </a:extLst>
          </p:cNvPr>
          <p:cNvCxnSpPr>
            <a:cxnSpLocks/>
            <a:stCxn id="29" idx="3"/>
            <a:endCxn id="23" idx="2"/>
          </p:cNvCxnSpPr>
          <p:nvPr/>
        </p:nvCxnSpPr>
        <p:spPr>
          <a:xfrm flipV="1">
            <a:off x="7795988" y="3393371"/>
            <a:ext cx="580266" cy="1710111"/>
          </a:xfrm>
          <a:prstGeom prst="bentConnector2">
            <a:avLst/>
          </a:prstGeom>
          <a:ln w="76200">
            <a:solidFill>
              <a:srgbClr val="38BFE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4DA1C8C-B39A-6345-88E9-4D39A25C27D6}"/>
              </a:ext>
            </a:extLst>
          </p:cNvPr>
          <p:cNvSpPr txBox="1"/>
          <p:nvPr/>
        </p:nvSpPr>
        <p:spPr>
          <a:xfrm>
            <a:off x="1312199" y="2857263"/>
            <a:ext cx="1926166" cy="285426"/>
          </a:xfrm>
          <a:prstGeom prst="rect">
            <a:avLst/>
          </a:prstGeom>
          <a:noFill/>
        </p:spPr>
        <p:txBody>
          <a:bodyPr wrap="square" rtlCol="0">
            <a:spAutoFit/>
          </a:bodyPr>
          <a:lstStyle/>
          <a:p>
            <a:pPr algn="ctr">
              <a:spcAft>
                <a:spcPts val="600"/>
              </a:spcAft>
            </a:pPr>
            <a:r>
              <a:rPr lang="en-CA" sz="1200" b="1">
                <a:latin typeface="Century Gothic" panose="020B0502020202020204" pitchFamily="34" charset="0"/>
              </a:rPr>
              <a:t>Patient to Provider</a:t>
            </a:r>
          </a:p>
        </p:txBody>
      </p:sp>
      <p:sp>
        <p:nvSpPr>
          <p:cNvPr id="65" name="TextBox 64">
            <a:extLst>
              <a:ext uri="{FF2B5EF4-FFF2-40B4-BE49-F238E27FC236}">
                <a16:creationId xmlns:a16="http://schemas.microsoft.com/office/drawing/2014/main" id="{09BE6AE0-AD5C-4D41-B14C-D56C5FA27FB0}"/>
              </a:ext>
            </a:extLst>
          </p:cNvPr>
          <p:cNvSpPr txBox="1"/>
          <p:nvPr/>
        </p:nvSpPr>
        <p:spPr>
          <a:xfrm>
            <a:off x="5364301" y="2857263"/>
            <a:ext cx="2240521" cy="276999"/>
          </a:xfrm>
          <a:prstGeom prst="rect">
            <a:avLst/>
          </a:prstGeom>
          <a:noFill/>
        </p:spPr>
        <p:txBody>
          <a:bodyPr wrap="square" rtlCol="0">
            <a:spAutoFit/>
          </a:bodyPr>
          <a:lstStyle/>
          <a:p>
            <a:pPr algn="ctr">
              <a:spcAft>
                <a:spcPts val="600"/>
              </a:spcAft>
            </a:pPr>
            <a:r>
              <a:rPr lang="en-CA" sz="1200" b="1">
                <a:latin typeface="Century Gothic" panose="020B0502020202020204" pitchFamily="34" charset="0"/>
              </a:rPr>
              <a:t>Provider to Hospital</a:t>
            </a:r>
          </a:p>
        </p:txBody>
      </p:sp>
      <p:sp>
        <p:nvSpPr>
          <p:cNvPr id="19" name="Rectangle 18"/>
          <p:cNvSpPr/>
          <p:nvPr/>
        </p:nvSpPr>
        <p:spPr>
          <a:xfrm>
            <a:off x="1" y="794597"/>
            <a:ext cx="9144000" cy="858697"/>
          </a:xfrm>
          <a:prstGeom prst="rect">
            <a:avLst/>
          </a:prstGeom>
        </p:spPr>
        <p:txBody>
          <a:bodyPr wrap="square" lIns="182880" rIns="182880" bIns="73152">
            <a:spAutoFit/>
          </a:bodyPr>
          <a:lstStyle/>
          <a:p>
            <a:pPr algn="ctr">
              <a:spcAft>
                <a:spcPts val="300"/>
              </a:spcAft>
            </a:pPr>
            <a:r>
              <a:rPr lang="en-US" sz="2400" dirty="0">
                <a:latin typeface="Century Gothic" panose="020B0502020202020204" pitchFamily="34" charset="0"/>
              </a:rPr>
              <a:t>Every resident of Ontario is attributed to an Ontario Health Team based on the Physician Network methodology</a:t>
            </a:r>
          </a:p>
        </p:txBody>
      </p:sp>
      <p:pic>
        <p:nvPicPr>
          <p:cNvPr id="21" name="Picture 20" descr="A picture containing object&#10;&#10;Description generated with very high confidence">
            <a:extLst>
              <a:ext uri="{FF2B5EF4-FFF2-40B4-BE49-F238E27FC236}">
                <a16:creationId xmlns:a16="http://schemas.microsoft.com/office/drawing/2014/main" id="{FC9BFC39-F443-48BE-9D1F-351A2703F31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0413" y="147500"/>
            <a:ext cx="1110348" cy="565117"/>
          </a:xfrm>
          <a:prstGeom prst="rect">
            <a:avLst/>
          </a:prstGeom>
        </p:spPr>
      </p:pic>
      <p:sp>
        <p:nvSpPr>
          <p:cNvPr id="22" name="Rectangle 21"/>
          <p:cNvSpPr/>
          <p:nvPr/>
        </p:nvSpPr>
        <p:spPr>
          <a:xfrm>
            <a:off x="66834" y="6575491"/>
            <a:ext cx="8019287" cy="230832"/>
          </a:xfrm>
          <a:prstGeom prst="rect">
            <a:avLst/>
          </a:prstGeom>
        </p:spPr>
        <p:txBody>
          <a:bodyPr wrap="square">
            <a:spAutoFit/>
          </a:bodyPr>
          <a:lstStyle/>
          <a:p>
            <a:r>
              <a:rPr lang="en-US" sz="900">
                <a:solidFill>
                  <a:schemeClr val="tx1">
                    <a:lumMod val="50000"/>
                    <a:lumOff val="50000"/>
                  </a:schemeClr>
                </a:solidFill>
              </a:rPr>
              <a:t>Developed by Health Commons based on Stukel, Therese A., et al. "</a:t>
            </a:r>
            <a:r>
              <a:rPr lang="en-US" sz="900">
                <a:solidFill>
                  <a:schemeClr val="tx1">
                    <a:lumMod val="50000"/>
                    <a:lumOff val="50000"/>
                  </a:schemeClr>
                </a:solidFill>
                <a:hlinkClick r:id="rId3">
                  <a:extLst>
                    <a:ext uri="{A12FA001-AC4F-418D-AE19-62706E023703}">
                      <ahyp:hlinkClr xmlns:ahyp="http://schemas.microsoft.com/office/drawing/2018/hyperlinkcolor" val="tx"/>
                    </a:ext>
                  </a:extLst>
                </a:hlinkClick>
              </a:rPr>
              <a:t>Multispecialty physician networks in Ontario</a:t>
            </a:r>
            <a:r>
              <a:rPr lang="en-US" sz="900">
                <a:solidFill>
                  <a:schemeClr val="tx1">
                    <a:lumMod val="50000"/>
                    <a:lumOff val="50000"/>
                  </a:schemeClr>
                </a:solidFill>
              </a:rPr>
              <a:t>." </a:t>
            </a:r>
            <a:r>
              <a:rPr lang="en-US" sz="900" i="1">
                <a:solidFill>
                  <a:schemeClr val="tx1">
                    <a:lumMod val="50000"/>
                    <a:lumOff val="50000"/>
                  </a:schemeClr>
                </a:solidFill>
              </a:rPr>
              <a:t>Open Medicine</a:t>
            </a:r>
            <a:r>
              <a:rPr lang="en-US" sz="900">
                <a:solidFill>
                  <a:schemeClr val="tx1">
                    <a:lumMod val="50000"/>
                    <a:lumOff val="50000"/>
                  </a:schemeClr>
                </a:solidFill>
              </a:rPr>
              <a:t> 7.2 (2013): e40.</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115" y="2271460"/>
            <a:ext cx="814134" cy="814134"/>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11568" y="2010093"/>
            <a:ext cx="1071880" cy="967779"/>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3772" y="2169762"/>
            <a:ext cx="960150" cy="960150"/>
          </a:xfrm>
          <a:prstGeom prst="rect">
            <a:avLst/>
          </a:prstGeom>
        </p:spPr>
      </p:pic>
    </p:spTree>
    <p:extLst>
      <p:ext uri="{BB962C8B-B14F-4D97-AF65-F5344CB8AC3E}">
        <p14:creationId xmlns:p14="http://schemas.microsoft.com/office/powerpoint/2010/main" val="231593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picture containing text&#10;&#10;Description generated with very high confidence">
            <a:extLst>
              <a:ext uri="{FF2B5EF4-FFF2-40B4-BE49-F238E27FC236}">
                <a16:creationId xmlns:a16="http://schemas.microsoft.com/office/drawing/2014/main" id="{E8B4B5F5-99C2-47CA-99EC-AE71D3FEE0B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36261" y="3103250"/>
            <a:ext cx="2911462" cy="239222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6B39BC17-A734-A748-B23F-E2E693D5C461}" type="slidenum">
              <a:rPr lang="en-US" smtClean="0"/>
              <a:t>8</a:t>
            </a:fld>
            <a:endParaRPr lang="en-US"/>
          </a:p>
        </p:txBody>
      </p:sp>
      <p:sp>
        <p:nvSpPr>
          <p:cNvPr id="4" name="TextBox 3"/>
          <p:cNvSpPr txBox="1"/>
          <p:nvPr/>
        </p:nvSpPr>
        <p:spPr>
          <a:xfrm>
            <a:off x="3834512" y="2281724"/>
            <a:ext cx="2814687" cy="738664"/>
          </a:xfrm>
          <a:prstGeom prst="rect">
            <a:avLst/>
          </a:prstGeom>
          <a:noFill/>
        </p:spPr>
        <p:txBody>
          <a:bodyPr wrap="square" rtlCol="0" anchor="t">
            <a:spAutoFit/>
          </a:bodyPr>
          <a:lstStyle/>
          <a:p>
            <a:r>
              <a:rPr lang="en-US" sz="1400" b="1" dirty="0">
                <a:latin typeface="+mj-lt"/>
              </a:rPr>
              <a:t>PERMANENT RESIDENTS: </a:t>
            </a:r>
            <a:r>
              <a:rPr lang="en-US" sz="1400" dirty="0">
                <a:latin typeface="+mj-lt"/>
              </a:rPr>
              <a:t>Patients who live in Muskoka and Areas and are attributed to MAOHT</a:t>
            </a:r>
          </a:p>
        </p:txBody>
      </p:sp>
      <p:sp>
        <p:nvSpPr>
          <p:cNvPr id="19" name="Oval 18"/>
          <p:cNvSpPr/>
          <p:nvPr/>
        </p:nvSpPr>
        <p:spPr>
          <a:xfrm>
            <a:off x="4548434" y="4427439"/>
            <a:ext cx="1905834" cy="1827480"/>
          </a:xfrm>
          <a:prstGeom prst="ellipse">
            <a:avLst/>
          </a:prstGeom>
          <a:solidFill>
            <a:srgbClr val="38BFE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478960" y="3151600"/>
            <a:ext cx="1457325" cy="1815882"/>
          </a:xfrm>
          <a:prstGeom prst="rect">
            <a:avLst/>
          </a:prstGeom>
          <a:noFill/>
        </p:spPr>
        <p:txBody>
          <a:bodyPr wrap="square" rtlCol="0" anchor="t">
            <a:spAutoFit/>
          </a:bodyPr>
          <a:lstStyle/>
          <a:p>
            <a:r>
              <a:rPr lang="en-US" sz="1400" b="1" dirty="0">
                <a:latin typeface="+mj-lt"/>
              </a:rPr>
              <a:t>INFLOW: </a:t>
            </a:r>
            <a:br>
              <a:rPr lang="en-US" sz="1400" b="1" dirty="0">
                <a:latin typeface="+mj-lt"/>
              </a:rPr>
            </a:br>
            <a:r>
              <a:rPr lang="en-US" sz="1400" dirty="0">
                <a:latin typeface="+mj-lt"/>
              </a:rPr>
              <a:t>Patients who live outside Muskoka and Areas but are attributed to MAOHT (primary care provided in Muskoka)</a:t>
            </a:r>
          </a:p>
        </p:txBody>
      </p:sp>
      <p:sp>
        <p:nvSpPr>
          <p:cNvPr id="11" name="TextBox 10"/>
          <p:cNvSpPr txBox="1"/>
          <p:nvPr/>
        </p:nvSpPr>
        <p:spPr>
          <a:xfrm>
            <a:off x="6839629" y="3013501"/>
            <a:ext cx="2061978" cy="1815882"/>
          </a:xfrm>
          <a:prstGeom prst="rect">
            <a:avLst/>
          </a:prstGeom>
          <a:solidFill>
            <a:schemeClr val="bg1">
              <a:lumMod val="95000"/>
            </a:schemeClr>
          </a:solidFill>
        </p:spPr>
        <p:txBody>
          <a:bodyPr wrap="square" rtlCol="0" anchor="t">
            <a:spAutoFit/>
          </a:bodyPr>
          <a:lstStyle/>
          <a:p>
            <a:r>
              <a:rPr lang="en-US" sz="1400" b="1" dirty="0">
                <a:solidFill>
                  <a:schemeClr val="bg1">
                    <a:lumMod val="50000"/>
                  </a:schemeClr>
                </a:solidFill>
                <a:latin typeface="+mj-lt"/>
              </a:rPr>
              <a:t>ATTRIBUTED ELSEWHERE: </a:t>
            </a:r>
            <a:r>
              <a:rPr lang="en-US" sz="1400" dirty="0">
                <a:solidFill>
                  <a:schemeClr val="bg1">
                    <a:lumMod val="50000"/>
                  </a:schemeClr>
                </a:solidFill>
                <a:latin typeface="+mj-lt"/>
              </a:rPr>
              <a:t>Patients who live in Muskoka and Areas but are attributed elsewhere (nearby OHTs).</a:t>
            </a:r>
            <a:endParaRPr lang="en-US" sz="1400" dirty="0">
              <a:solidFill>
                <a:schemeClr val="bg1">
                  <a:lumMod val="50000"/>
                </a:schemeClr>
              </a:solidFill>
              <a:latin typeface="+mj-lt"/>
              <a:cs typeface="Calibri Light"/>
            </a:endParaRPr>
          </a:p>
          <a:p>
            <a:endParaRPr lang="en-US" sz="1400" dirty="0">
              <a:solidFill>
                <a:schemeClr val="bg1">
                  <a:lumMod val="50000"/>
                </a:schemeClr>
              </a:solidFill>
              <a:latin typeface="+mj-lt"/>
              <a:cs typeface="Calibri Light"/>
            </a:endParaRPr>
          </a:p>
          <a:p>
            <a:r>
              <a:rPr lang="en-US" sz="1400" dirty="0">
                <a:solidFill>
                  <a:schemeClr val="bg1">
                    <a:lumMod val="50000"/>
                  </a:schemeClr>
                </a:solidFill>
                <a:highlight>
                  <a:srgbClr val="FFFF00"/>
                </a:highlight>
                <a:latin typeface="+mj-lt"/>
                <a:cs typeface="Calibri Light"/>
              </a:rPr>
              <a:t>N = Requested from Ministry</a:t>
            </a:r>
          </a:p>
        </p:txBody>
      </p:sp>
      <p:sp>
        <p:nvSpPr>
          <p:cNvPr id="9" name="TextBox 8"/>
          <p:cNvSpPr txBox="1"/>
          <p:nvPr/>
        </p:nvSpPr>
        <p:spPr>
          <a:xfrm>
            <a:off x="4694872" y="4709705"/>
            <a:ext cx="1612959" cy="1384995"/>
          </a:xfrm>
          <a:prstGeom prst="rect">
            <a:avLst/>
          </a:prstGeom>
          <a:noFill/>
        </p:spPr>
        <p:txBody>
          <a:bodyPr wrap="square" rtlCol="0">
            <a:spAutoFit/>
          </a:bodyPr>
          <a:lstStyle/>
          <a:p>
            <a:pPr algn="ctr"/>
            <a:r>
              <a:rPr lang="en-US" sz="1400" b="1" dirty="0">
                <a:solidFill>
                  <a:schemeClr val="bg1"/>
                </a:solidFill>
                <a:latin typeface="+mj-lt"/>
              </a:rPr>
              <a:t>SEASONAL: </a:t>
            </a:r>
            <a:r>
              <a:rPr lang="en-US" sz="1400" dirty="0">
                <a:solidFill>
                  <a:schemeClr val="bg1"/>
                </a:solidFill>
                <a:latin typeface="+mj-lt"/>
              </a:rPr>
              <a:t>residents + visitors who use health care resources but are attributed elsewhere</a:t>
            </a:r>
          </a:p>
        </p:txBody>
      </p:sp>
      <p:sp>
        <p:nvSpPr>
          <p:cNvPr id="20" name="AutoShape 6" descr="Image result for resid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8" descr="Image result for resident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4"/>
          <a:stretch>
            <a:fillRect/>
          </a:stretch>
        </p:blipFill>
        <p:spPr>
          <a:xfrm>
            <a:off x="2905076" y="2185806"/>
            <a:ext cx="936939" cy="941122"/>
          </a:xfrm>
          <a:prstGeom prst="rect">
            <a:avLst/>
          </a:prstGeom>
        </p:spPr>
      </p:pic>
      <p:sp>
        <p:nvSpPr>
          <p:cNvPr id="32" name="Right Arrow 31"/>
          <p:cNvSpPr/>
          <p:nvPr/>
        </p:nvSpPr>
        <p:spPr>
          <a:xfrm>
            <a:off x="5818023" y="3343492"/>
            <a:ext cx="778082" cy="550243"/>
          </a:xfrm>
          <a:prstGeom prst="rightArrow">
            <a:avLst/>
          </a:prstGeom>
          <a:solidFill>
            <a:srgbClr val="38BF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021939" y="3343492"/>
            <a:ext cx="778082" cy="550243"/>
          </a:xfrm>
          <a:prstGeom prst="rightArrow">
            <a:avLst/>
          </a:prstGeom>
          <a:solidFill>
            <a:srgbClr val="38BF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F2DEF8-245D-4231-84AA-5A89BA41A1B9}"/>
              </a:ext>
            </a:extLst>
          </p:cNvPr>
          <p:cNvSpPr txBox="1"/>
          <p:nvPr/>
        </p:nvSpPr>
        <p:spPr>
          <a:xfrm>
            <a:off x="3803967" y="2033505"/>
            <a:ext cx="4025586" cy="307777"/>
          </a:xfrm>
          <a:prstGeom prst="rect">
            <a:avLst/>
          </a:prstGeom>
          <a:noFill/>
        </p:spPr>
        <p:txBody>
          <a:bodyPr wrap="square" rtlCol="0" anchor="t">
            <a:spAutoFit/>
          </a:bodyPr>
          <a:lstStyle/>
          <a:p>
            <a:r>
              <a:rPr lang="en-US" sz="1400">
                <a:highlight>
                  <a:srgbClr val="FFFF00"/>
                </a:highlight>
                <a:latin typeface="+mj-lt"/>
                <a:cs typeface="Calibri Light"/>
              </a:rPr>
              <a:t>N = 48,207</a:t>
            </a:r>
            <a:endParaRPr lang="en-US" sz="1400">
              <a:latin typeface="+mj-lt"/>
              <a:cs typeface="Calibri Light"/>
            </a:endParaRPr>
          </a:p>
        </p:txBody>
      </p:sp>
      <p:sp>
        <p:nvSpPr>
          <p:cNvPr id="17" name="TextBox 16">
            <a:extLst>
              <a:ext uri="{FF2B5EF4-FFF2-40B4-BE49-F238E27FC236}">
                <a16:creationId xmlns:a16="http://schemas.microsoft.com/office/drawing/2014/main" id="{6DC12B51-028F-4D8D-A049-A05A1D52D8E2}"/>
              </a:ext>
            </a:extLst>
          </p:cNvPr>
          <p:cNvSpPr txBox="1"/>
          <p:nvPr/>
        </p:nvSpPr>
        <p:spPr>
          <a:xfrm>
            <a:off x="490421" y="5020381"/>
            <a:ext cx="1704951" cy="319322"/>
          </a:xfrm>
          <a:prstGeom prst="rect">
            <a:avLst/>
          </a:prstGeom>
          <a:noFill/>
        </p:spPr>
        <p:txBody>
          <a:bodyPr wrap="square" rtlCol="0" anchor="t">
            <a:spAutoFit/>
          </a:bodyPr>
          <a:lstStyle/>
          <a:p>
            <a:r>
              <a:rPr lang="en-US" sz="1400">
                <a:highlight>
                  <a:srgbClr val="FFFF00"/>
                </a:highlight>
                <a:latin typeface="+mj-lt"/>
                <a:cs typeface="Calibri Light"/>
              </a:rPr>
              <a:t>N = 16,238</a:t>
            </a:r>
            <a:endParaRPr lang="en-US" sz="1400">
              <a:latin typeface="+mj-lt"/>
              <a:cs typeface="Calibri Light"/>
            </a:endParaRPr>
          </a:p>
        </p:txBody>
      </p:sp>
      <p:sp>
        <p:nvSpPr>
          <p:cNvPr id="18" name="TextBox 17">
            <a:extLst>
              <a:ext uri="{FF2B5EF4-FFF2-40B4-BE49-F238E27FC236}">
                <a16:creationId xmlns:a16="http://schemas.microsoft.com/office/drawing/2014/main" id="{81F4BDA6-E3B5-4C3C-8480-528080CE193A}"/>
              </a:ext>
            </a:extLst>
          </p:cNvPr>
          <p:cNvSpPr txBox="1"/>
          <p:nvPr/>
        </p:nvSpPr>
        <p:spPr>
          <a:xfrm>
            <a:off x="4692966" y="6290381"/>
            <a:ext cx="4025586" cy="307777"/>
          </a:xfrm>
          <a:prstGeom prst="rect">
            <a:avLst/>
          </a:prstGeom>
          <a:noFill/>
        </p:spPr>
        <p:txBody>
          <a:bodyPr wrap="square" rtlCol="0" anchor="t">
            <a:spAutoFit/>
          </a:bodyPr>
          <a:lstStyle/>
          <a:p>
            <a:r>
              <a:rPr lang="en-US" sz="1400" dirty="0">
                <a:highlight>
                  <a:srgbClr val="FFFF00"/>
                </a:highlight>
                <a:latin typeface="+mj-lt"/>
                <a:cs typeface="Calibri Light"/>
              </a:rPr>
              <a:t>N = Estimated </a:t>
            </a:r>
            <a:r>
              <a:rPr lang="en-US" sz="1400" dirty="0">
                <a:highlight>
                  <a:srgbClr val="FFFF00"/>
                </a:highlight>
                <a:latin typeface="+mj-lt"/>
                <a:ea typeface="+mn-lt"/>
                <a:cs typeface="+mn-lt"/>
              </a:rPr>
              <a:t>81,907</a:t>
            </a:r>
            <a:endParaRPr lang="en-US" sz="1400" dirty="0">
              <a:latin typeface="+mj-lt"/>
              <a:cs typeface="Calibri Light"/>
            </a:endParaRPr>
          </a:p>
        </p:txBody>
      </p:sp>
      <p:sp>
        <p:nvSpPr>
          <p:cNvPr id="7" name="TextBox 6">
            <a:extLst>
              <a:ext uri="{FF2B5EF4-FFF2-40B4-BE49-F238E27FC236}">
                <a16:creationId xmlns:a16="http://schemas.microsoft.com/office/drawing/2014/main" id="{F918AC23-DE21-4868-AAAB-AB3BE761B4D6}"/>
              </a:ext>
            </a:extLst>
          </p:cNvPr>
          <p:cNvSpPr txBox="1"/>
          <p:nvPr/>
        </p:nvSpPr>
        <p:spPr>
          <a:xfrm>
            <a:off x="3651" y="6621880"/>
            <a:ext cx="72228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tx1">
                    <a:lumMod val="65000"/>
                    <a:lumOff val="35000"/>
                  </a:schemeClr>
                </a:solidFill>
                <a:latin typeface="Calibri Light"/>
                <a:cs typeface="Calibri"/>
              </a:rPr>
              <a:t>Map created by Health Commons Solutions Lab. Data from Ministry of Health (2017/18). OHT Data Package.</a:t>
            </a:r>
            <a:r>
              <a:rPr lang="en-US" sz="900" dirty="0">
                <a:solidFill>
                  <a:schemeClr val="tx1">
                    <a:lumMod val="65000"/>
                    <a:lumOff val="35000"/>
                  </a:schemeClr>
                </a:solidFill>
                <a:latin typeface="Calibri Light"/>
                <a:ea typeface="+mn-lt"/>
                <a:cs typeface="+mn-lt"/>
              </a:rPr>
              <a:t> [Attributed population].</a:t>
            </a:r>
            <a:endParaRPr lang="en-US" sz="900" dirty="0">
              <a:solidFill>
                <a:schemeClr val="tx1">
                  <a:lumMod val="65000"/>
                  <a:lumOff val="35000"/>
                </a:schemeClr>
              </a:solidFill>
              <a:latin typeface="Calibri Light"/>
              <a:cs typeface="Calibri"/>
            </a:endParaRPr>
          </a:p>
        </p:txBody>
      </p:sp>
      <p:sp>
        <p:nvSpPr>
          <p:cNvPr id="5" name="Content Placeholder 2">
            <a:extLst>
              <a:ext uri="{FF2B5EF4-FFF2-40B4-BE49-F238E27FC236}">
                <a16:creationId xmlns:a16="http://schemas.microsoft.com/office/drawing/2014/main" id="{812CB0CC-FAFB-4A40-8404-A1EEE17F7CAB}"/>
              </a:ext>
            </a:extLst>
          </p:cNvPr>
          <p:cNvSpPr txBox="1">
            <a:spLocks/>
          </p:cNvSpPr>
          <p:nvPr/>
        </p:nvSpPr>
        <p:spPr>
          <a:xfrm>
            <a:off x="455204" y="914811"/>
            <a:ext cx="8577747" cy="55596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800"/>
              </a:spcAft>
              <a:buFont typeface="Arial" panose="020B0604020202020204" pitchFamily="34" charset="0"/>
              <a:buNone/>
              <a:defRPr sz="2800" kern="1200">
                <a:solidFill>
                  <a:schemeClr val="tx1">
                    <a:lumMod val="50000"/>
                    <a:lumOff val="50000"/>
                  </a:schemeClr>
                </a:solidFill>
                <a:latin typeface="+mj-lt"/>
                <a:ea typeface="+mn-ea"/>
                <a:cs typeface="+mn-cs"/>
              </a:defRPr>
            </a:lvl1pPr>
            <a:lvl2pPr marL="457200" indent="0" algn="l" defTabSz="914400" rtl="0" eaLnBrk="1" latinLnBrk="0" hangingPunct="1">
              <a:lnSpc>
                <a:spcPct val="90000"/>
              </a:lnSpc>
              <a:spcBef>
                <a:spcPts val="0"/>
              </a:spcBef>
              <a:spcAft>
                <a:spcPts val="1800"/>
              </a:spcAft>
              <a:buFont typeface="Arial" panose="020B0604020202020204" pitchFamily="34" charset="0"/>
              <a:buNone/>
              <a:defRPr sz="2400" kern="1200">
                <a:solidFill>
                  <a:schemeClr val="tx1">
                    <a:lumMod val="50000"/>
                    <a:lumOff val="50000"/>
                  </a:schemeClr>
                </a:solidFill>
                <a:latin typeface="+mj-lt"/>
                <a:ea typeface="+mn-ea"/>
                <a:cs typeface="+mn-cs"/>
              </a:defRPr>
            </a:lvl2pPr>
            <a:lvl3pPr marL="914400" indent="0" algn="l" defTabSz="914400" rtl="0" eaLnBrk="1" latinLnBrk="0" hangingPunct="1">
              <a:lnSpc>
                <a:spcPct val="90000"/>
              </a:lnSpc>
              <a:spcBef>
                <a:spcPts val="0"/>
              </a:spcBef>
              <a:spcAft>
                <a:spcPts val="1800"/>
              </a:spcAft>
              <a:buFont typeface="Arial" panose="020B0604020202020204" pitchFamily="34" charset="0"/>
              <a:buNone/>
              <a:defRPr sz="2000" kern="1200">
                <a:solidFill>
                  <a:schemeClr val="tx1">
                    <a:lumMod val="50000"/>
                    <a:lumOff val="50000"/>
                  </a:schemeClr>
                </a:solidFill>
                <a:latin typeface="+mj-lt"/>
                <a:ea typeface="+mn-ea"/>
                <a:cs typeface="+mn-cs"/>
              </a:defRPr>
            </a:lvl3pPr>
            <a:lvl4pPr marL="13716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4pPr>
            <a:lvl5pPr marL="18288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spcAft>
                <a:spcPts val="600"/>
              </a:spcAft>
            </a:pPr>
            <a:r>
              <a:rPr lang="en-US" sz="2400" dirty="0">
                <a:solidFill>
                  <a:schemeClr val="tx1"/>
                </a:solidFill>
                <a:latin typeface="Century Gothic"/>
                <a:cs typeface="Covered By Your Grace"/>
              </a:rPr>
              <a:t>Muskoka and area OHT example of how the attributed population relates to geography</a:t>
            </a:r>
          </a:p>
        </p:txBody>
      </p:sp>
      <p:sp>
        <p:nvSpPr>
          <p:cNvPr id="12" name="TextBox 11">
            <a:extLst>
              <a:ext uri="{FF2B5EF4-FFF2-40B4-BE49-F238E27FC236}">
                <a16:creationId xmlns:a16="http://schemas.microsoft.com/office/drawing/2014/main" id="{E4133230-E325-4735-ADC7-C4B2A8995CB7}"/>
              </a:ext>
            </a:extLst>
          </p:cNvPr>
          <p:cNvSpPr txBox="1"/>
          <p:nvPr/>
        </p:nvSpPr>
        <p:spPr>
          <a:xfrm>
            <a:off x="6838804" y="4832011"/>
            <a:ext cx="21062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Calibri Light"/>
                <a:cs typeface="Calibri"/>
              </a:rPr>
              <a:t>For example, in Gravenhurst 8,634 patients were attributed to MAOHT </a:t>
            </a:r>
            <a:r>
              <a:rPr lang="en-US" sz="1200" i="1" dirty="0">
                <a:latin typeface="Calibri Light"/>
                <a:ea typeface="+mn-lt"/>
                <a:cs typeface="+mn-lt"/>
              </a:rPr>
              <a:t>representing ~70% of the city’s total population of 12,311 residents.</a:t>
            </a:r>
            <a:endParaRPr lang="en-US" sz="1200" i="1" dirty="0">
              <a:latin typeface="Calibri Light"/>
              <a:cs typeface="Calibri"/>
            </a:endParaRPr>
          </a:p>
        </p:txBody>
      </p:sp>
      <p:pic>
        <p:nvPicPr>
          <p:cNvPr id="10" name="Picture 9" descr="A picture containing object&#10;&#10;Description generated with very high confidence">
            <a:extLst>
              <a:ext uri="{FF2B5EF4-FFF2-40B4-BE49-F238E27FC236}">
                <a16:creationId xmlns:a16="http://schemas.microsoft.com/office/drawing/2014/main" id="{A9A0B939-B60F-477B-B4C4-843C91B827B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274" y="101475"/>
            <a:ext cx="1110348" cy="565117"/>
          </a:xfrm>
          <a:prstGeom prst="rect">
            <a:avLst/>
          </a:prstGeom>
        </p:spPr>
      </p:pic>
    </p:spTree>
    <p:extLst>
      <p:ext uri="{BB962C8B-B14F-4D97-AF65-F5344CB8AC3E}">
        <p14:creationId xmlns:p14="http://schemas.microsoft.com/office/powerpoint/2010/main" val="370584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02151" y="1838556"/>
            <a:ext cx="2884407" cy="4691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794597"/>
            <a:ext cx="9144000" cy="858697"/>
          </a:xfrm>
          <a:prstGeom prst="rect">
            <a:avLst/>
          </a:prstGeom>
        </p:spPr>
        <p:txBody>
          <a:bodyPr wrap="square" lIns="182880" rIns="182880" bIns="73152">
            <a:spAutoFit/>
          </a:bodyPr>
          <a:lstStyle/>
          <a:p>
            <a:pPr algn="ctr">
              <a:spcAft>
                <a:spcPts val="300"/>
              </a:spcAft>
            </a:pPr>
            <a:r>
              <a:rPr lang="en-US" sz="2400" dirty="0">
                <a:latin typeface="Century Gothic" panose="020B0502020202020204" pitchFamily="34" charset="0"/>
              </a:rPr>
              <a:t>Here’s how to think about your attributed population in relation to your geography</a:t>
            </a:r>
          </a:p>
        </p:txBody>
      </p:sp>
      <p:pic>
        <p:nvPicPr>
          <p:cNvPr id="21" name="Picture 20" descr="A picture containing object&#10;&#10;Description generated with very high confidence">
            <a:extLst>
              <a:ext uri="{FF2B5EF4-FFF2-40B4-BE49-F238E27FC236}">
                <a16:creationId xmlns:a16="http://schemas.microsoft.com/office/drawing/2014/main" id="{FC9BFC39-F443-48BE-9D1F-351A2703F3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413" y="147500"/>
            <a:ext cx="1110348" cy="565117"/>
          </a:xfrm>
          <a:prstGeom prst="rect">
            <a:avLst/>
          </a:prstGeom>
        </p:spPr>
      </p:pic>
      <p:sp>
        <p:nvSpPr>
          <p:cNvPr id="28" name="TextBox 27"/>
          <p:cNvSpPr txBox="1"/>
          <p:nvPr/>
        </p:nvSpPr>
        <p:spPr>
          <a:xfrm>
            <a:off x="278133" y="3012043"/>
            <a:ext cx="1469252" cy="2462213"/>
          </a:xfrm>
          <a:prstGeom prst="rect">
            <a:avLst/>
          </a:prstGeom>
          <a:noFill/>
        </p:spPr>
        <p:txBody>
          <a:bodyPr wrap="square" rtlCol="0" anchor="t">
            <a:spAutoFit/>
          </a:bodyPr>
          <a:lstStyle/>
          <a:p>
            <a:pPr algn="ctr"/>
            <a:r>
              <a:rPr lang="en-US" sz="1400" b="1">
                <a:latin typeface="+mj-lt"/>
              </a:rPr>
              <a:t>INFLOW: </a:t>
            </a:r>
          </a:p>
          <a:p>
            <a:pPr algn="ctr"/>
            <a:r>
              <a:rPr lang="en-US" sz="1400">
                <a:highlight>
                  <a:srgbClr val="FFFF00"/>
                </a:highlight>
                <a:cs typeface="Calibri Light"/>
              </a:rPr>
              <a:t>N = [#2]</a:t>
            </a:r>
            <a:br>
              <a:rPr lang="en-US" sz="1400" b="1">
                <a:latin typeface="+mj-lt"/>
              </a:rPr>
            </a:br>
            <a:r>
              <a:rPr lang="en-US" sz="1400">
                <a:latin typeface="+mj-lt"/>
              </a:rPr>
              <a:t>Patients who live outside your community but are attributed to your OHT (likely because that is where they access primary care)</a:t>
            </a:r>
          </a:p>
        </p:txBody>
      </p:sp>
      <p:sp>
        <p:nvSpPr>
          <p:cNvPr id="30" name="TextBox 29"/>
          <p:cNvSpPr txBox="1"/>
          <p:nvPr/>
        </p:nvSpPr>
        <p:spPr>
          <a:xfrm>
            <a:off x="4578667" y="3012043"/>
            <a:ext cx="1223619" cy="2462213"/>
          </a:xfrm>
          <a:prstGeom prst="rect">
            <a:avLst/>
          </a:prstGeom>
          <a:noFill/>
        </p:spPr>
        <p:txBody>
          <a:bodyPr wrap="square" rtlCol="0" anchor="t">
            <a:spAutoFit/>
          </a:bodyPr>
          <a:lstStyle/>
          <a:p>
            <a:pPr algn="ctr"/>
            <a:r>
              <a:rPr lang="en-US" sz="1400" b="1" dirty="0">
                <a:latin typeface="+mj-lt"/>
              </a:rPr>
              <a:t>ATTRIBUTED ELSEWHERE:</a:t>
            </a:r>
            <a:br>
              <a:rPr lang="en-US" sz="1400" b="1" dirty="0">
                <a:latin typeface="+mj-lt"/>
              </a:rPr>
            </a:br>
            <a:r>
              <a:rPr lang="en-US" sz="1400" dirty="0">
                <a:highlight>
                  <a:srgbClr val="FFFF00"/>
                </a:highlight>
                <a:cs typeface="Calibri Light"/>
              </a:rPr>
              <a:t>N = [#3]</a:t>
            </a:r>
          </a:p>
          <a:p>
            <a:pPr algn="ctr"/>
            <a:r>
              <a:rPr lang="en-US" sz="1400" dirty="0">
                <a:latin typeface="+mj-lt"/>
              </a:rPr>
              <a:t>Patients who live in your catchment but are attributed elsewhere (such as nearby OHTs)</a:t>
            </a:r>
            <a:endParaRPr lang="en-US" sz="1400" dirty="0">
              <a:latin typeface="+mj-lt"/>
              <a:cs typeface="Calibri Light"/>
            </a:endParaRPr>
          </a:p>
        </p:txBody>
      </p:sp>
      <p:sp>
        <p:nvSpPr>
          <p:cNvPr id="32" name="TextBox 31"/>
          <p:cNvSpPr txBox="1"/>
          <p:nvPr/>
        </p:nvSpPr>
        <p:spPr>
          <a:xfrm>
            <a:off x="6102151" y="3434043"/>
            <a:ext cx="2872624" cy="954107"/>
          </a:xfrm>
          <a:prstGeom prst="rect">
            <a:avLst/>
          </a:prstGeom>
          <a:noFill/>
          <a:ln>
            <a:noFill/>
          </a:ln>
        </p:spPr>
        <p:txBody>
          <a:bodyPr wrap="square" rtlCol="0" anchor="t">
            <a:spAutoFit/>
          </a:bodyPr>
          <a:lstStyle/>
          <a:p>
            <a:pPr algn="ctr"/>
            <a:r>
              <a:rPr lang="en-US" sz="1400" b="1">
                <a:latin typeface="+mj-lt"/>
              </a:rPr>
              <a:t>SEASONAL: </a:t>
            </a:r>
            <a:r>
              <a:rPr lang="en-US" sz="1400">
                <a:highlight>
                  <a:srgbClr val="FFFF00"/>
                </a:highlight>
                <a:cs typeface="Calibri Light"/>
              </a:rPr>
              <a:t>N = [#5]</a:t>
            </a:r>
          </a:p>
          <a:p>
            <a:pPr algn="ctr"/>
            <a:r>
              <a:rPr lang="en-US" sz="1400">
                <a:latin typeface="+mj-lt"/>
              </a:rPr>
              <a:t>Patients who use health care resources locally on a </a:t>
            </a:r>
            <a:br>
              <a:rPr lang="en-US" sz="1400">
                <a:latin typeface="+mj-lt"/>
              </a:rPr>
            </a:br>
            <a:r>
              <a:rPr lang="en-US" sz="1400">
                <a:latin typeface="+mj-lt"/>
              </a:rPr>
              <a:t>seasonal basis</a:t>
            </a:r>
            <a:endParaRPr lang="en-US" sz="1400">
              <a:latin typeface="+mj-lt"/>
              <a:cs typeface="Calibri Light"/>
            </a:endParaRPr>
          </a:p>
        </p:txBody>
      </p:sp>
      <p:grpSp>
        <p:nvGrpSpPr>
          <p:cNvPr id="10" name="Group 9"/>
          <p:cNvGrpSpPr/>
          <p:nvPr/>
        </p:nvGrpSpPr>
        <p:grpSpPr>
          <a:xfrm>
            <a:off x="2119555" y="3306531"/>
            <a:ext cx="2123370" cy="2019310"/>
            <a:chOff x="2667007" y="2713244"/>
            <a:chExt cx="2555395" cy="2555395"/>
          </a:xfrm>
        </p:grpSpPr>
        <p:pic>
          <p:nvPicPr>
            <p:cNvPr id="3" name="Picture 2"/>
            <p:cNvPicPr>
              <a:picLocks noChangeAspect="1"/>
            </p:cNvPicPr>
            <p:nvPr/>
          </p:nvPicPr>
          <p:blipFill>
            <a:blip r:embed="rId4"/>
            <a:stretch>
              <a:fillRect/>
            </a:stretch>
          </p:blipFill>
          <p:spPr>
            <a:xfrm>
              <a:off x="2667007" y="2713244"/>
              <a:ext cx="2555395" cy="2555395"/>
            </a:xfrm>
            <a:prstGeom prst="rect">
              <a:avLst/>
            </a:prstGeom>
          </p:spPr>
        </p:pic>
        <p:sp>
          <p:nvSpPr>
            <p:cNvPr id="7" name="Oval 6"/>
            <p:cNvSpPr/>
            <p:nvPr/>
          </p:nvSpPr>
          <p:spPr>
            <a:xfrm>
              <a:off x="3015270" y="3061476"/>
              <a:ext cx="1867682" cy="18887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746" y="2979298"/>
              <a:ext cx="663494" cy="627831"/>
            </a:xfrm>
            <a:prstGeom prst="rect">
              <a:avLst/>
            </a:prstGeom>
          </p:spPr>
        </p:pic>
      </p:grpSp>
      <p:sp>
        <p:nvSpPr>
          <p:cNvPr id="44" name="TextBox 43"/>
          <p:cNvSpPr txBox="1"/>
          <p:nvPr/>
        </p:nvSpPr>
        <p:spPr>
          <a:xfrm>
            <a:off x="6102151" y="4550308"/>
            <a:ext cx="2872624" cy="762231"/>
          </a:xfrm>
          <a:prstGeom prst="rect">
            <a:avLst/>
          </a:prstGeom>
          <a:noFill/>
          <a:ln>
            <a:noFill/>
          </a:ln>
        </p:spPr>
        <p:txBody>
          <a:bodyPr wrap="square" rtlCol="0">
            <a:spAutoFit/>
          </a:bodyPr>
          <a:lstStyle/>
          <a:p>
            <a:pPr algn="ctr"/>
            <a:r>
              <a:rPr lang="en-US" sz="1400" b="1" dirty="0">
                <a:latin typeface="+mj-lt"/>
              </a:rPr>
              <a:t>NOT COVERED: </a:t>
            </a:r>
            <a:r>
              <a:rPr lang="en-US" sz="1400" dirty="0">
                <a:highlight>
                  <a:srgbClr val="FFFF00"/>
                </a:highlight>
                <a:cs typeface="Calibri Light"/>
              </a:rPr>
              <a:t>N = [#6]</a:t>
            </a:r>
          </a:p>
          <a:p>
            <a:pPr algn="ctr"/>
            <a:r>
              <a:rPr lang="en-US" sz="1400" dirty="0">
                <a:latin typeface="+mj-lt"/>
              </a:rPr>
              <a:t>Patients who are not covered by OHIP such as newcomers</a:t>
            </a:r>
          </a:p>
        </p:txBody>
      </p:sp>
      <p:sp>
        <p:nvSpPr>
          <p:cNvPr id="35" name="Right Arrow 34"/>
          <p:cNvSpPr/>
          <p:nvPr/>
        </p:nvSpPr>
        <p:spPr>
          <a:xfrm>
            <a:off x="3997292" y="4097551"/>
            <a:ext cx="563019" cy="437270"/>
          </a:xfrm>
          <a:prstGeom prst="rightArrow">
            <a:avLst/>
          </a:prstGeom>
          <a:solidFill>
            <a:srgbClr val="38BF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102151" y="5468053"/>
            <a:ext cx="2872624" cy="954107"/>
          </a:xfrm>
          <a:prstGeom prst="rect">
            <a:avLst/>
          </a:prstGeom>
          <a:noFill/>
          <a:ln>
            <a:noFill/>
          </a:ln>
        </p:spPr>
        <p:txBody>
          <a:bodyPr wrap="square" rtlCol="0" anchor="t">
            <a:spAutoFit/>
          </a:bodyPr>
          <a:lstStyle/>
          <a:p>
            <a:pPr algn="ctr"/>
            <a:r>
              <a:rPr lang="en-US" sz="1400" b="1" dirty="0">
                <a:latin typeface="+mj-lt"/>
              </a:rPr>
              <a:t>NO FIXED ADDRESS: </a:t>
            </a:r>
            <a:r>
              <a:rPr lang="en-US" sz="1400" dirty="0">
                <a:highlight>
                  <a:srgbClr val="FFFF00"/>
                </a:highlight>
                <a:cs typeface="Calibri Light"/>
              </a:rPr>
              <a:t>N = [#7]</a:t>
            </a:r>
          </a:p>
          <a:p>
            <a:pPr algn="ctr"/>
            <a:r>
              <a:rPr lang="en-US" sz="1400" dirty="0">
                <a:latin typeface="+mj-lt"/>
              </a:rPr>
              <a:t>Patients who do not consistently use a health card and who may be experiencing homelessness</a:t>
            </a:r>
            <a:endParaRPr lang="en-US" sz="1400" dirty="0">
              <a:latin typeface="+mj-lt"/>
              <a:cs typeface="Calibri Light"/>
            </a:endParaRPr>
          </a:p>
        </p:txBody>
      </p:sp>
      <p:sp>
        <p:nvSpPr>
          <p:cNvPr id="46" name="TextBox 45"/>
          <p:cNvSpPr txBox="1"/>
          <p:nvPr/>
        </p:nvSpPr>
        <p:spPr>
          <a:xfrm>
            <a:off x="6102151" y="2551648"/>
            <a:ext cx="2872624" cy="762231"/>
          </a:xfrm>
          <a:prstGeom prst="rect">
            <a:avLst/>
          </a:prstGeom>
          <a:noFill/>
          <a:ln>
            <a:noFill/>
          </a:ln>
        </p:spPr>
        <p:txBody>
          <a:bodyPr wrap="square" rtlCol="0" anchor="t">
            <a:spAutoFit/>
          </a:bodyPr>
          <a:lstStyle/>
          <a:p>
            <a:pPr algn="ctr"/>
            <a:r>
              <a:rPr lang="en-US" sz="1400" b="1">
                <a:latin typeface="+mj-lt"/>
              </a:rPr>
              <a:t>DAY-TIME VISITORS: </a:t>
            </a:r>
            <a:r>
              <a:rPr lang="en-US" sz="1400">
                <a:highlight>
                  <a:srgbClr val="FFFF00"/>
                </a:highlight>
                <a:cs typeface="Calibri Light"/>
              </a:rPr>
              <a:t>N = [#4]</a:t>
            </a:r>
          </a:p>
          <a:p>
            <a:pPr algn="ctr"/>
            <a:r>
              <a:rPr lang="en-US" sz="1400">
                <a:latin typeface="+mj-lt"/>
              </a:rPr>
              <a:t>Patients who access services close to where they work</a:t>
            </a:r>
            <a:endParaRPr lang="en-US" sz="1400">
              <a:latin typeface="+mj-lt"/>
              <a:cs typeface="Calibri Light"/>
            </a:endParaRPr>
          </a:p>
        </p:txBody>
      </p:sp>
      <p:sp>
        <p:nvSpPr>
          <p:cNvPr id="15" name="TextBox 14"/>
          <p:cNvSpPr txBox="1"/>
          <p:nvPr/>
        </p:nvSpPr>
        <p:spPr>
          <a:xfrm>
            <a:off x="6225733" y="1939243"/>
            <a:ext cx="2762754" cy="523220"/>
          </a:xfrm>
          <a:prstGeom prst="rect">
            <a:avLst/>
          </a:prstGeom>
          <a:noFill/>
        </p:spPr>
        <p:txBody>
          <a:bodyPr wrap="square" rtlCol="0" anchor="t">
            <a:spAutoFit/>
          </a:bodyPr>
          <a:lstStyle/>
          <a:p>
            <a:pPr algn="ctr"/>
            <a:r>
              <a:rPr lang="en-US" sz="1400" i="1">
                <a:latin typeface="+mj-lt"/>
              </a:rPr>
              <a:t>Other populations to consider who may not be attributed to you…</a:t>
            </a:r>
          </a:p>
        </p:txBody>
      </p:sp>
      <p:sp>
        <p:nvSpPr>
          <p:cNvPr id="26" name="TextBox 25"/>
          <p:cNvSpPr txBox="1"/>
          <p:nvPr/>
        </p:nvSpPr>
        <p:spPr>
          <a:xfrm>
            <a:off x="2119555" y="2176154"/>
            <a:ext cx="2159247" cy="1169551"/>
          </a:xfrm>
          <a:prstGeom prst="rect">
            <a:avLst/>
          </a:prstGeom>
          <a:noFill/>
        </p:spPr>
        <p:txBody>
          <a:bodyPr wrap="square" rtlCol="0" anchor="t">
            <a:spAutoFit/>
          </a:bodyPr>
          <a:lstStyle/>
          <a:p>
            <a:pPr algn="ctr"/>
            <a:r>
              <a:rPr lang="en-US" sz="1400" b="1">
                <a:latin typeface="+mj-lt"/>
              </a:rPr>
              <a:t>PERMANENT RESIDENTS: </a:t>
            </a:r>
          </a:p>
          <a:p>
            <a:pPr algn="ctr"/>
            <a:r>
              <a:rPr lang="en-US" sz="1400">
                <a:highlight>
                  <a:srgbClr val="FFFF00"/>
                </a:highlight>
                <a:cs typeface="Calibri Light"/>
              </a:rPr>
              <a:t>N = [#1]</a:t>
            </a:r>
            <a:endParaRPr lang="en-US" sz="1400">
              <a:cs typeface="Calibri Light"/>
            </a:endParaRPr>
          </a:p>
          <a:p>
            <a:pPr algn="ctr"/>
            <a:r>
              <a:rPr lang="en-US" sz="1400">
                <a:latin typeface="+mj-lt"/>
              </a:rPr>
              <a:t>Patients who live in your catchment and are attributed to your OHT</a:t>
            </a:r>
          </a:p>
        </p:txBody>
      </p:sp>
      <p:sp>
        <p:nvSpPr>
          <p:cNvPr id="47" name="Right Arrow 46"/>
          <p:cNvSpPr/>
          <p:nvPr/>
        </p:nvSpPr>
        <p:spPr>
          <a:xfrm>
            <a:off x="1783813" y="4109332"/>
            <a:ext cx="563019" cy="437270"/>
          </a:xfrm>
          <a:prstGeom prst="rightArrow">
            <a:avLst/>
          </a:prstGeom>
          <a:solidFill>
            <a:srgbClr val="38BF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787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992B87927CA44B495C8DA1206E1CE" ma:contentTypeVersion="14" ma:contentTypeDescription="Create a new document." ma:contentTypeScope="" ma:versionID="d0062c9d6d10f04de55f66e6312c56c8">
  <xsd:schema xmlns:xsd="http://www.w3.org/2001/XMLSchema" xmlns:xs="http://www.w3.org/2001/XMLSchema" xmlns:p="http://schemas.microsoft.com/office/2006/metadata/properties" xmlns:ns1="http://schemas.microsoft.com/sharepoint/v3" xmlns:ns2="fe1ff5bd-6c57-4e1d-8b4b-98bb05c4ed06" xmlns:ns3="40e823d3-59db-4153-a34d-70a071d97d0c" targetNamespace="http://schemas.microsoft.com/office/2006/metadata/properties" ma:root="true" ma:fieldsID="26b43b8f6b19739f04580aa1aef666cc" ns1:_="" ns2:_="" ns3:_="">
    <xsd:import namespace="http://schemas.microsoft.com/sharepoint/v3"/>
    <xsd:import namespace="fe1ff5bd-6c57-4e1d-8b4b-98bb05c4ed06"/>
    <xsd:import namespace="40e823d3-59db-4153-a34d-70a071d97d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ff5bd-6c57-4e1d-8b4b-98bb05c4ed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e823d3-59db-4153-a34d-70a071d97d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e1ff5bd-6c57-4e1d-8b4b-98bb05c4ed06">
      <UserInfo>
        <DisplayName>Kandace Ryckman</DisplayName>
        <AccountId>18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FABB4EE-7175-4E46-BB36-14B4A09B395D}">
  <ds:schemaRefs>
    <ds:schemaRef ds:uri="40e823d3-59db-4153-a34d-70a071d97d0c"/>
    <ds:schemaRef ds:uri="fe1ff5bd-6c57-4e1d-8b4b-98bb05c4e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65D474-E2CF-43F7-A7B7-85201E33C8F4}">
  <ds:schemaRefs>
    <ds:schemaRef ds:uri="http://schemas.microsoft.com/sharepoint/v3/contenttype/forms"/>
  </ds:schemaRefs>
</ds:datastoreItem>
</file>

<file path=customXml/itemProps3.xml><?xml version="1.0" encoding="utf-8"?>
<ds:datastoreItem xmlns:ds="http://schemas.openxmlformats.org/officeDocument/2006/customXml" ds:itemID="{0BC13B18-1119-4568-B368-3891A52D1B9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40e823d3-59db-4153-a34d-70a071d97d0c"/>
    <ds:schemaRef ds:uri="fe1ff5bd-6c57-4e1d-8b4b-98bb05c4ed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3751</TotalTime>
  <Words>1430</Words>
  <Application>Microsoft Macintosh PowerPoint</Application>
  <PresentationFormat>On-screen Show (4:3)</PresentationFormat>
  <Paragraphs>106</Paragraphs>
  <Slides>10</Slides>
  <Notes>7</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10</vt:i4>
      </vt:variant>
    </vt:vector>
  </HeadingPairs>
  <TitlesOfParts>
    <vt:vector size="25" baseType="lpstr">
      <vt:lpstr>Arial</vt:lpstr>
      <vt:lpstr>Calibri</vt:lpstr>
      <vt:lpstr>Calibri Light</vt:lpstr>
      <vt:lpstr>Century Gothic</vt:lpstr>
      <vt:lpstr>Helvetica Neue</vt:lpstr>
      <vt:lpstr>Lucida Grande</vt:lpstr>
      <vt:lpstr>Office Theme</vt:lpstr>
      <vt:lpstr>1_BeACCoN</vt:lpstr>
      <vt:lpstr>2_BeACCoN</vt:lpstr>
      <vt:lpstr>3_BeACCoN</vt:lpstr>
      <vt:lpstr>1_Office Theme</vt:lpstr>
      <vt:lpstr>Custom Design</vt:lpstr>
      <vt:lpstr>2_Office Theme</vt:lpstr>
      <vt:lpstr>3_Office Theme</vt:lpstr>
      <vt:lpstr>4_Office Theme</vt:lpstr>
      <vt:lpstr>PowerPoint Presentation</vt:lpstr>
      <vt:lpstr>NOTES FOR ONTARIO HEALTH TEAMS</vt:lpstr>
      <vt:lpstr>IN A NUTSHELL</vt:lpstr>
      <vt:lpstr>ABOUT THIS TOOL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Hay</dc:creator>
  <cp:lastModifiedBy>S. Lott</cp:lastModifiedBy>
  <cp:revision>23</cp:revision>
  <cp:lastPrinted>2019-11-26T14:03:17Z</cp:lastPrinted>
  <dcterms:created xsi:type="dcterms:W3CDTF">2019-03-25T20:35:29Z</dcterms:created>
  <dcterms:modified xsi:type="dcterms:W3CDTF">2020-02-12T20:38:37Z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0x0101004AC992B87927CA44B495C8DA1206E1CE</vt:lpwstr>
  </property>
</Properties>
</file>