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55"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eaLnBrk="1" fontAlgn="auto" latinLnBrk="0" hangingPunct="1">
              <a:lnSpc>
                <a:spcPct val="100000"/>
              </a:lnSpc>
              <a:spcBef>
                <a:spcPts val="400"/>
              </a:spcBef>
              <a:spcAft>
                <a:spcPts val="0"/>
              </a:spcAft>
              <a:buClrTx/>
              <a:buSzTx/>
              <a:buFontTx/>
              <a:buNone/>
              <a:tabLst/>
              <a:defRPr/>
            </a:pPr>
            <a:r>
              <a:rPr lang="en-US" sz="1200" b="1" dirty="0">
                <a:solidFill>
                  <a:srgbClr val="254777"/>
                </a:solidFill>
              </a:rPr>
              <a:t>If (key players have the right supports in place), then (they can achieve greater impacts)</a:t>
            </a: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pPr marL="0" marR="0" lvl="0" indent="0" algn="l" defTabSz="914400" eaLnBrk="1" fontAlgn="auto" latinLnBrk="0" hangingPunct="1">
              <a:lnSpc>
                <a:spcPct val="100000"/>
              </a:lnSpc>
              <a:spcBef>
                <a:spcPts val="400"/>
              </a:spcBef>
              <a:spcAft>
                <a:spcPts val="0"/>
              </a:spcAft>
              <a:buClrTx/>
              <a:buSzTx/>
              <a:buFontTx/>
              <a:buNone/>
              <a:tabLst/>
              <a:defRPr/>
            </a:pPr>
            <a:endParaRPr lang="en-US" sz="1200" b="1" dirty="0">
              <a:solidFill>
                <a:srgbClr val="254777"/>
              </a:solidFill>
            </a:endParaRPr>
          </a:p>
          <a:p>
            <a:endParaRPr lang="en-US" dirty="0"/>
          </a:p>
        </p:txBody>
      </p:sp>
    </p:spTree>
    <p:extLst>
      <p:ext uri="{BB962C8B-B14F-4D97-AF65-F5344CB8AC3E}">
        <p14:creationId xmlns:p14="http://schemas.microsoft.com/office/powerpoint/2010/main" val="226442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5" name="Title Text"/>
          <p:cNvSpPr txBox="1">
            <a:spLocks noGrp="1"/>
          </p:cNvSpPr>
          <p:nvPr>
            <p:ph type="title"/>
          </p:nvPr>
        </p:nvSpPr>
        <p:spPr>
          <a:xfrm>
            <a:off x="963085" y="4406903"/>
            <a:ext cx="10363201" cy="1362075"/>
          </a:xfrm>
          <a:prstGeom prst="rect">
            <a:avLst/>
          </a:prstGeom>
        </p:spPr>
        <p:txBody>
          <a:bodyPr anchor="t"/>
          <a:lstStyle>
            <a:lvl1pPr algn="l">
              <a:defRPr sz="4000" b="1" cap="all"/>
            </a:lvl1pPr>
          </a:lstStyle>
          <a:p>
            <a:r>
              <a:t>Title Text</a:t>
            </a:r>
          </a:p>
        </p:txBody>
      </p:sp>
      <p:sp>
        <p:nvSpPr>
          <p:cNvPr id="46" name="Body Level One…"/>
          <p:cNvSpPr txBox="1">
            <a:spLocks noGrp="1"/>
          </p:cNvSpPr>
          <p:nvPr>
            <p:ph type="body" sz="quarter" idx="1"/>
          </p:nvPr>
        </p:nvSpPr>
        <p:spPr>
          <a:xfrm>
            <a:off x="963085" y="2906713"/>
            <a:ext cx="10363201" cy="1500188"/>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Picture 71">
            <a:extLst>
              <a:ext uri="{FF2B5EF4-FFF2-40B4-BE49-F238E27FC236}">
                <a16:creationId xmlns:a16="http://schemas.microsoft.com/office/drawing/2014/main" id="{8F4EE4B5-BFD9-CA4F-AB16-12823C1B4986}"/>
              </a:ext>
            </a:extLst>
          </p:cNvPr>
          <p:cNvPicPr>
            <a:picLocks noChangeAspect="1"/>
          </p:cNvPicPr>
          <p:nvPr/>
        </p:nvPicPr>
        <p:blipFill rotWithShape="1">
          <a:blip r:embed="rId3">
            <a:extLst>
              <a:ext uri="{28A0092B-C50C-407E-A947-70E740481C1C}">
                <a14:useLocalDpi xmlns:a14="http://schemas.microsoft.com/office/drawing/2010/main" val="0"/>
              </a:ext>
            </a:extLst>
          </a:blip>
          <a:srcRect b="8699"/>
          <a:stretch/>
        </p:blipFill>
        <p:spPr>
          <a:xfrm>
            <a:off x="76735" y="1552921"/>
            <a:ext cx="4146482" cy="4391117"/>
          </a:xfrm>
          <a:prstGeom prst="rect">
            <a:avLst/>
          </a:prstGeom>
        </p:spPr>
      </p:pic>
      <p:sp>
        <p:nvSpPr>
          <p:cNvPr id="78" name="Rectangle 77">
            <a:extLst>
              <a:ext uri="{FF2B5EF4-FFF2-40B4-BE49-F238E27FC236}">
                <a16:creationId xmlns:a16="http://schemas.microsoft.com/office/drawing/2014/main" id="{E4647A40-C3AF-0443-A61E-680DAE84B209}"/>
              </a:ext>
            </a:extLst>
          </p:cNvPr>
          <p:cNvSpPr/>
          <p:nvPr/>
        </p:nvSpPr>
        <p:spPr>
          <a:xfrm>
            <a:off x="5598209" y="3055960"/>
            <a:ext cx="6042864" cy="1369604"/>
          </a:xfrm>
          <a:prstGeom prst="rect">
            <a:avLst/>
          </a:prstGeom>
          <a:solidFill>
            <a:srgbClr val="DADFE2">
              <a:alpha val="5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8200" b="0" i="0" u="none" strike="noStrike" cap="none" spc="0" normalizeH="0" baseline="0" dirty="0">
              <a:ln>
                <a:noFill/>
              </a:ln>
              <a:solidFill>
                <a:srgbClr val="000000"/>
              </a:solidFill>
              <a:effectLst/>
              <a:uFillTx/>
              <a:latin typeface="+mj-lt"/>
              <a:ea typeface="+mj-ea"/>
              <a:cs typeface="+mj-cs"/>
              <a:sym typeface="Arial"/>
            </a:endParaRPr>
          </a:p>
        </p:txBody>
      </p:sp>
      <p:sp>
        <p:nvSpPr>
          <p:cNvPr id="16" name="Rectangle 15">
            <a:extLst>
              <a:ext uri="{FF2B5EF4-FFF2-40B4-BE49-F238E27FC236}">
                <a16:creationId xmlns:a16="http://schemas.microsoft.com/office/drawing/2014/main" id="{3A4945EA-6E6F-4A48-9A19-2BC5E489BCDD}"/>
              </a:ext>
            </a:extLst>
          </p:cNvPr>
          <p:cNvSpPr/>
          <p:nvPr/>
        </p:nvSpPr>
        <p:spPr>
          <a:xfrm>
            <a:off x="5598209" y="1419811"/>
            <a:ext cx="6042864" cy="1461937"/>
          </a:xfrm>
          <a:prstGeom prst="rect">
            <a:avLst/>
          </a:prstGeom>
          <a:solidFill>
            <a:srgbClr val="DADFE2">
              <a:alpha val="5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8900" b="0" i="0" u="none" strike="noStrike" cap="none" spc="0" normalizeH="0" baseline="0" dirty="0">
              <a:ln>
                <a:noFill/>
              </a:ln>
              <a:solidFill>
                <a:srgbClr val="000000"/>
              </a:solidFill>
              <a:effectLst/>
              <a:uFillTx/>
              <a:latin typeface="+mj-lt"/>
              <a:ea typeface="+mj-ea"/>
              <a:cs typeface="+mj-cs"/>
              <a:sym typeface="Arial"/>
            </a:endParaRPr>
          </a:p>
        </p:txBody>
      </p:sp>
      <p:pic>
        <p:nvPicPr>
          <p:cNvPr id="75" name="Picture 74">
            <a:extLst>
              <a:ext uri="{FF2B5EF4-FFF2-40B4-BE49-F238E27FC236}">
                <a16:creationId xmlns:a16="http://schemas.microsoft.com/office/drawing/2014/main" id="{D42E5CC9-3F98-AE4A-BF8D-53BEA517D5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9326" y="1388071"/>
            <a:ext cx="6090096" cy="1501989"/>
          </a:xfrm>
          <a:prstGeom prst="rect">
            <a:avLst/>
          </a:prstGeom>
        </p:spPr>
      </p:pic>
      <p:sp>
        <p:nvSpPr>
          <p:cNvPr id="77" name="Rectangle 76">
            <a:extLst>
              <a:ext uri="{FF2B5EF4-FFF2-40B4-BE49-F238E27FC236}">
                <a16:creationId xmlns:a16="http://schemas.microsoft.com/office/drawing/2014/main" id="{7620A1A1-F5EE-0143-A077-7465C121346F}"/>
              </a:ext>
            </a:extLst>
          </p:cNvPr>
          <p:cNvSpPr/>
          <p:nvPr/>
        </p:nvSpPr>
        <p:spPr>
          <a:xfrm>
            <a:off x="5589582" y="4629130"/>
            <a:ext cx="6039766" cy="1415770"/>
          </a:xfrm>
          <a:prstGeom prst="rect">
            <a:avLst/>
          </a:prstGeom>
          <a:solidFill>
            <a:srgbClr val="DADFE2">
              <a:alpha val="5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8600" b="0" i="0" u="none" strike="noStrike" cap="none" spc="0" normalizeH="0" baseline="0" dirty="0">
              <a:ln>
                <a:noFill/>
              </a:ln>
              <a:solidFill>
                <a:srgbClr val="000000"/>
              </a:solidFill>
              <a:effectLst/>
              <a:uFillTx/>
              <a:latin typeface="+mj-lt"/>
              <a:ea typeface="+mj-ea"/>
              <a:cs typeface="+mj-cs"/>
              <a:sym typeface="Arial"/>
            </a:endParaRPr>
          </a:p>
        </p:txBody>
      </p:sp>
      <p:pic>
        <p:nvPicPr>
          <p:cNvPr id="73" name="Picture 72">
            <a:extLst>
              <a:ext uri="{FF2B5EF4-FFF2-40B4-BE49-F238E27FC236}">
                <a16:creationId xmlns:a16="http://schemas.microsoft.com/office/drawing/2014/main" id="{48B87CE6-E4BB-0349-82AD-DFC3DC52C2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4606" y="4615845"/>
            <a:ext cx="6090096" cy="1496586"/>
          </a:xfrm>
          <a:prstGeom prst="rect">
            <a:avLst/>
          </a:prstGeom>
        </p:spPr>
      </p:pic>
      <p:pic>
        <p:nvPicPr>
          <p:cNvPr id="74" name="Picture 73">
            <a:extLst>
              <a:ext uri="{FF2B5EF4-FFF2-40B4-BE49-F238E27FC236}">
                <a16:creationId xmlns:a16="http://schemas.microsoft.com/office/drawing/2014/main" id="{A51589DC-E329-1548-8712-609A1E0117C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70497" y="3025206"/>
            <a:ext cx="6068188" cy="1446548"/>
          </a:xfrm>
          <a:prstGeom prst="rect">
            <a:avLst/>
          </a:prstGeom>
        </p:spPr>
      </p:pic>
      <p:sp>
        <p:nvSpPr>
          <p:cNvPr id="42" name="Rectangle 41">
            <a:extLst>
              <a:ext uri="{FF2B5EF4-FFF2-40B4-BE49-F238E27FC236}">
                <a16:creationId xmlns:a16="http://schemas.microsoft.com/office/drawing/2014/main" id="{B7FBBD24-E308-7D4C-8B46-0A011B46686F}"/>
              </a:ext>
            </a:extLst>
          </p:cNvPr>
          <p:cNvSpPr/>
          <p:nvPr/>
        </p:nvSpPr>
        <p:spPr>
          <a:xfrm>
            <a:off x="5711150" y="1502451"/>
            <a:ext cx="1814919" cy="292388"/>
          </a:xfrm>
          <a:prstGeom prst="rect">
            <a:avLst/>
          </a:prstGeom>
        </p:spPr>
        <p:txBody>
          <a:bodyPr wrap="square">
            <a:spAutoFit/>
          </a:bodyPr>
          <a:lstStyle/>
          <a:p>
            <a:pPr algn="ctr"/>
            <a:r>
              <a:rPr lang="en-CA" sz="1300" dirty="0">
                <a:solidFill>
                  <a:schemeClr val="tx1"/>
                </a:solidFill>
                <a:latin typeface="Arial" panose="020B0604020202020204" pitchFamily="34" charset="0"/>
                <a:cs typeface="Arial" panose="020B0604020202020204" pitchFamily="34" charset="0"/>
              </a:rPr>
              <a:t>Domestic sectoral</a:t>
            </a:r>
          </a:p>
        </p:txBody>
      </p:sp>
      <p:sp>
        <p:nvSpPr>
          <p:cNvPr id="43" name="Rectangle 42">
            <a:extLst>
              <a:ext uri="{FF2B5EF4-FFF2-40B4-BE49-F238E27FC236}">
                <a16:creationId xmlns:a16="http://schemas.microsoft.com/office/drawing/2014/main" id="{A1DC724F-881B-2044-BBEF-F3E8CDFD037F}"/>
              </a:ext>
            </a:extLst>
          </p:cNvPr>
          <p:cNvSpPr/>
          <p:nvPr/>
        </p:nvSpPr>
        <p:spPr>
          <a:xfrm>
            <a:off x="5653732" y="1771598"/>
            <a:ext cx="1882276" cy="1061829"/>
          </a:xfrm>
          <a:prstGeom prst="rect">
            <a:avLst/>
          </a:prstGeom>
        </p:spPr>
        <p:txBody>
          <a:bodyPr wrap="square">
            <a:spAutoFit/>
          </a:bodyPr>
          <a:lstStyle/>
          <a:p>
            <a:pPr marL="171450" indent="-171450">
              <a:buFont typeface="Arial" panose="020B0604020202020204" pitchFamily="34" charset="0"/>
              <a:buChar char="•"/>
            </a:pPr>
            <a:r>
              <a:rPr lang="en-US" sz="900" dirty="0">
                <a:solidFill>
                  <a:schemeClr val="tx1"/>
                </a:solidFill>
              </a:rPr>
              <a:t>Health systems failing to improve health outcomes and care experiences </a:t>
            </a:r>
          </a:p>
          <a:p>
            <a:pPr marL="171450" indent="-171450">
              <a:buFont typeface="Arial" panose="020B0604020202020204" pitchFamily="34" charset="0"/>
              <a:buChar char="•"/>
            </a:pPr>
            <a:r>
              <a:rPr lang="en-US" sz="900" dirty="0">
                <a:solidFill>
                  <a:schemeClr val="tx1"/>
                </a:solidFill>
              </a:rPr>
              <a:t>Schools struggling with virtual instruction </a:t>
            </a:r>
          </a:p>
          <a:p>
            <a:pPr marL="171450" indent="-171450">
              <a:buFont typeface="Arial" panose="020B0604020202020204" pitchFamily="34" charset="0"/>
              <a:buChar char="•"/>
            </a:pPr>
            <a:r>
              <a:rPr lang="en-US" sz="900" dirty="0">
                <a:solidFill>
                  <a:schemeClr val="tx1"/>
                </a:solidFill>
              </a:rPr>
              <a:t>Declining living standards</a:t>
            </a:r>
          </a:p>
          <a:p>
            <a:endParaRPr lang="en-US" sz="900" dirty="0">
              <a:solidFill>
                <a:schemeClr val="tx1"/>
              </a:solidFill>
            </a:endParaRPr>
          </a:p>
        </p:txBody>
      </p:sp>
      <p:sp>
        <p:nvSpPr>
          <p:cNvPr id="44" name="Rectangle 43">
            <a:extLst>
              <a:ext uri="{FF2B5EF4-FFF2-40B4-BE49-F238E27FC236}">
                <a16:creationId xmlns:a16="http://schemas.microsoft.com/office/drawing/2014/main" id="{0B8CAFE0-F2D4-9141-814C-643BD381D59B}"/>
              </a:ext>
            </a:extLst>
          </p:cNvPr>
          <p:cNvSpPr/>
          <p:nvPr/>
        </p:nvSpPr>
        <p:spPr>
          <a:xfrm>
            <a:off x="7442162" y="1502451"/>
            <a:ext cx="2374368" cy="292388"/>
          </a:xfrm>
          <a:prstGeom prst="rect">
            <a:avLst/>
          </a:prstGeom>
        </p:spPr>
        <p:txBody>
          <a:bodyPr wrap="square">
            <a:spAutoFit/>
          </a:bodyPr>
          <a:lstStyle/>
          <a:p>
            <a:pPr algn="ctr"/>
            <a:r>
              <a:rPr lang="en-CA" sz="1300" dirty="0">
                <a:solidFill>
                  <a:schemeClr val="tx1"/>
                </a:solidFill>
                <a:latin typeface="Arial" panose="020B0604020202020204" pitchFamily="34" charset="0"/>
                <a:cs typeface="Arial" panose="020B0604020202020204" pitchFamily="34" charset="0"/>
              </a:rPr>
              <a:t>Domestic cross-sectoral</a:t>
            </a:r>
          </a:p>
        </p:txBody>
      </p:sp>
      <p:sp>
        <p:nvSpPr>
          <p:cNvPr id="45" name="Rectangle 44">
            <a:extLst>
              <a:ext uri="{FF2B5EF4-FFF2-40B4-BE49-F238E27FC236}">
                <a16:creationId xmlns:a16="http://schemas.microsoft.com/office/drawing/2014/main" id="{55C7C072-514C-564E-8B4D-70D8B6ABD98A}"/>
              </a:ext>
            </a:extLst>
          </p:cNvPr>
          <p:cNvSpPr/>
          <p:nvPr/>
        </p:nvSpPr>
        <p:spPr>
          <a:xfrm>
            <a:off x="7658600" y="1771598"/>
            <a:ext cx="1882276" cy="1061829"/>
          </a:xfrm>
          <a:prstGeom prst="rect">
            <a:avLst/>
          </a:prstGeom>
        </p:spPr>
        <p:txBody>
          <a:bodyPr wrap="square">
            <a:spAutoFit/>
          </a:bodyPr>
          <a:lstStyle/>
          <a:p>
            <a:pPr marL="171450" indent="-171450">
              <a:buFont typeface="Arial" panose="020B0604020202020204" pitchFamily="34" charset="0"/>
              <a:buChar char="•"/>
            </a:pPr>
            <a:r>
              <a:rPr lang="en-US" sz="900" dirty="0">
                <a:solidFill>
                  <a:schemeClr val="tx1"/>
                </a:solidFill>
              </a:rPr>
              <a:t>Antimicrobial resistance</a:t>
            </a:r>
          </a:p>
          <a:p>
            <a:pPr marL="171450" indent="-171450">
              <a:buFont typeface="Arial" panose="020B0604020202020204" pitchFamily="34" charset="0"/>
              <a:buChar char="•"/>
            </a:pPr>
            <a:r>
              <a:rPr lang="en-US" sz="900" dirty="0">
                <a:solidFill>
                  <a:schemeClr val="tx1"/>
                </a:solidFill>
              </a:rPr>
              <a:t>Gender-based violence</a:t>
            </a:r>
          </a:p>
          <a:p>
            <a:pPr marL="171450" indent="-171450">
              <a:buFont typeface="Arial" panose="020B0604020202020204" pitchFamily="34" charset="0"/>
              <a:buChar char="•"/>
            </a:pPr>
            <a:r>
              <a:rPr lang="en-US" sz="900" dirty="0">
                <a:solidFill>
                  <a:schemeClr val="tx1"/>
                </a:solidFill>
              </a:rPr>
              <a:t>Growing levels of inequality</a:t>
            </a:r>
          </a:p>
          <a:p>
            <a:pPr marL="171450" indent="-171450">
              <a:buFont typeface="Arial" panose="020B0604020202020204" pitchFamily="34" charset="0"/>
              <a:buChar char="•"/>
            </a:pPr>
            <a:r>
              <a:rPr lang="en-US" sz="900" dirty="0">
                <a:solidFill>
                  <a:schemeClr val="tx1"/>
                </a:solidFill>
              </a:rPr>
              <a:t>Lack of trust in institutions</a:t>
            </a:r>
          </a:p>
          <a:p>
            <a:pPr marL="171450" indent="-171450">
              <a:buFont typeface="Arial" panose="020B0604020202020204" pitchFamily="34" charset="0"/>
              <a:buChar char="•"/>
            </a:pPr>
            <a:r>
              <a:rPr lang="en-US" sz="900" dirty="0">
                <a:solidFill>
                  <a:schemeClr val="tx1"/>
                </a:solidFill>
              </a:rPr>
              <a:t>Missed targets for the Sustainable Development Goals</a:t>
            </a:r>
          </a:p>
        </p:txBody>
      </p:sp>
      <p:sp>
        <p:nvSpPr>
          <p:cNvPr id="46" name="Rectangle 45">
            <a:extLst>
              <a:ext uri="{FF2B5EF4-FFF2-40B4-BE49-F238E27FC236}">
                <a16:creationId xmlns:a16="http://schemas.microsoft.com/office/drawing/2014/main" id="{6D05C4BE-86B5-2A4A-B46E-8B034B4C22E9}"/>
              </a:ext>
            </a:extLst>
          </p:cNvPr>
          <p:cNvSpPr/>
          <p:nvPr/>
        </p:nvSpPr>
        <p:spPr>
          <a:xfrm>
            <a:off x="9688683" y="1533229"/>
            <a:ext cx="1918026" cy="238527"/>
          </a:xfrm>
          <a:prstGeom prst="rect">
            <a:avLst/>
          </a:prstGeom>
        </p:spPr>
        <p:txBody>
          <a:bodyPr wrap="square">
            <a:spAutoFit/>
          </a:bodyPr>
          <a:lstStyle/>
          <a:p>
            <a:pPr algn="ctr"/>
            <a:r>
              <a:rPr lang="en-CA" sz="950" dirty="0">
                <a:solidFill>
                  <a:schemeClr val="tx1"/>
                </a:solidFill>
                <a:latin typeface="Arial" panose="020B0604020202020204" pitchFamily="34" charset="0"/>
                <a:cs typeface="Arial" panose="020B0604020202020204" pitchFamily="34" charset="0"/>
              </a:rPr>
              <a:t>Global (or regional) coordination </a:t>
            </a:r>
          </a:p>
        </p:txBody>
      </p:sp>
      <p:sp>
        <p:nvSpPr>
          <p:cNvPr id="47" name="Rectangle 46">
            <a:extLst>
              <a:ext uri="{FF2B5EF4-FFF2-40B4-BE49-F238E27FC236}">
                <a16:creationId xmlns:a16="http://schemas.microsoft.com/office/drawing/2014/main" id="{6C8980A4-770D-D24D-9ED8-1A27299C8B0A}"/>
              </a:ext>
            </a:extLst>
          </p:cNvPr>
          <p:cNvSpPr/>
          <p:nvPr/>
        </p:nvSpPr>
        <p:spPr>
          <a:xfrm>
            <a:off x="9660435" y="1771598"/>
            <a:ext cx="1869722" cy="507831"/>
          </a:xfrm>
          <a:prstGeom prst="rect">
            <a:avLst/>
          </a:prstGeom>
        </p:spPr>
        <p:txBody>
          <a:bodyPr wrap="square">
            <a:spAutoFit/>
          </a:bodyPr>
          <a:lstStyle/>
          <a:p>
            <a:pPr marL="171450" indent="-171450">
              <a:buFont typeface="Arial" panose="020B0604020202020204" pitchFamily="34" charset="0"/>
              <a:buChar char="•"/>
            </a:pPr>
            <a:r>
              <a:rPr lang="en-US" sz="900" dirty="0">
                <a:solidFill>
                  <a:schemeClr val="tx1"/>
                </a:solidFill>
              </a:rPr>
              <a:t>Inequitable patterns in COVID-19 vaccination</a:t>
            </a:r>
          </a:p>
          <a:p>
            <a:pPr marL="171450" indent="-171450">
              <a:buFont typeface="Arial" panose="020B0604020202020204" pitchFamily="34" charset="0"/>
              <a:buChar char="•"/>
            </a:pPr>
            <a:r>
              <a:rPr lang="en-US" sz="900" dirty="0">
                <a:solidFill>
                  <a:schemeClr val="tx1"/>
                </a:solidFill>
              </a:rPr>
              <a:t>Climate change</a:t>
            </a:r>
          </a:p>
        </p:txBody>
      </p:sp>
      <p:sp>
        <p:nvSpPr>
          <p:cNvPr id="54" name="Rectangle 53">
            <a:extLst>
              <a:ext uri="{FF2B5EF4-FFF2-40B4-BE49-F238E27FC236}">
                <a16:creationId xmlns:a16="http://schemas.microsoft.com/office/drawing/2014/main" id="{29EEC856-E8B6-FC41-B963-D38445BC0260}"/>
              </a:ext>
            </a:extLst>
          </p:cNvPr>
          <p:cNvSpPr/>
          <p:nvPr/>
        </p:nvSpPr>
        <p:spPr>
          <a:xfrm>
            <a:off x="5898723" y="4675136"/>
            <a:ext cx="889008" cy="307777"/>
          </a:xfrm>
          <a:prstGeom prst="rect">
            <a:avLst/>
          </a:prstGeom>
        </p:spPr>
        <p:txBody>
          <a:bodyPr wrap="square">
            <a:spAutoFit/>
          </a:bodyPr>
          <a:lstStyle/>
          <a:p>
            <a:pPr algn="ctr"/>
            <a:r>
              <a:rPr lang="en-CA" sz="1400" dirty="0">
                <a:solidFill>
                  <a:schemeClr val="tx1"/>
                </a:solidFill>
                <a:latin typeface="Helvetica" pitchFamily="2" charset="0"/>
                <a:cs typeface="Arial" panose="020B0604020202020204" pitchFamily="34" charset="0"/>
              </a:rPr>
              <a:t>Simple</a:t>
            </a:r>
          </a:p>
        </p:txBody>
      </p:sp>
      <p:sp>
        <p:nvSpPr>
          <p:cNvPr id="55" name="Rectangle 54">
            <a:extLst>
              <a:ext uri="{FF2B5EF4-FFF2-40B4-BE49-F238E27FC236}">
                <a16:creationId xmlns:a16="http://schemas.microsoft.com/office/drawing/2014/main" id="{3066205F-A697-D24D-A018-29AAC0F41F16}"/>
              </a:ext>
            </a:extLst>
          </p:cNvPr>
          <p:cNvSpPr/>
          <p:nvPr/>
        </p:nvSpPr>
        <p:spPr>
          <a:xfrm>
            <a:off x="7251984" y="4945924"/>
            <a:ext cx="1170184" cy="784830"/>
          </a:xfrm>
          <a:prstGeom prst="rect">
            <a:avLst/>
          </a:prstGeom>
        </p:spPr>
        <p:txBody>
          <a:bodyPr wrap="square">
            <a:spAutoFit/>
          </a:bodyPr>
          <a:lstStyle/>
          <a:p>
            <a:pPr algn="ctr"/>
            <a:r>
              <a:rPr lang="en-US" sz="900" dirty="0">
                <a:solidFill>
                  <a:schemeClr val="tx1"/>
                </a:solidFill>
                <a:latin typeface="Helvetica" pitchFamily="2" charset="0"/>
              </a:rPr>
              <a:t>Causes can be identified and the solution can involve rules and processes</a:t>
            </a:r>
          </a:p>
        </p:txBody>
      </p:sp>
      <p:sp>
        <p:nvSpPr>
          <p:cNvPr id="56" name="Rectangle 55">
            <a:extLst>
              <a:ext uri="{FF2B5EF4-FFF2-40B4-BE49-F238E27FC236}">
                <a16:creationId xmlns:a16="http://schemas.microsoft.com/office/drawing/2014/main" id="{D7E36F10-AB74-0E41-83E4-487155E2F8B0}"/>
              </a:ext>
            </a:extLst>
          </p:cNvPr>
          <p:cNvSpPr/>
          <p:nvPr/>
        </p:nvSpPr>
        <p:spPr>
          <a:xfrm>
            <a:off x="7194061" y="4683737"/>
            <a:ext cx="1293053" cy="307777"/>
          </a:xfrm>
          <a:prstGeom prst="rect">
            <a:avLst/>
          </a:prstGeom>
        </p:spPr>
        <p:txBody>
          <a:bodyPr wrap="square">
            <a:spAutoFit/>
          </a:bodyPr>
          <a:lstStyle/>
          <a:p>
            <a:pPr algn="ctr"/>
            <a:r>
              <a:rPr lang="en-CA" sz="1400" dirty="0">
                <a:solidFill>
                  <a:schemeClr val="tx1"/>
                </a:solidFill>
                <a:latin typeface="Helvetica" pitchFamily="2" charset="0"/>
                <a:cs typeface="Arial" panose="020B0604020202020204" pitchFamily="34" charset="0"/>
              </a:rPr>
              <a:t>Complicated</a:t>
            </a:r>
          </a:p>
        </p:txBody>
      </p:sp>
      <p:sp>
        <p:nvSpPr>
          <p:cNvPr id="57" name="Rectangle 56">
            <a:extLst>
              <a:ext uri="{FF2B5EF4-FFF2-40B4-BE49-F238E27FC236}">
                <a16:creationId xmlns:a16="http://schemas.microsoft.com/office/drawing/2014/main" id="{BF23C1A2-8492-EA4C-8C9A-31C0D0FE22BF}"/>
              </a:ext>
            </a:extLst>
          </p:cNvPr>
          <p:cNvSpPr/>
          <p:nvPr/>
        </p:nvSpPr>
        <p:spPr>
          <a:xfrm>
            <a:off x="5744243" y="4945924"/>
            <a:ext cx="1182678" cy="784830"/>
          </a:xfrm>
          <a:prstGeom prst="rect">
            <a:avLst/>
          </a:prstGeom>
        </p:spPr>
        <p:txBody>
          <a:bodyPr wrap="square">
            <a:spAutoFit/>
          </a:bodyPr>
          <a:lstStyle/>
          <a:p>
            <a:pPr algn="ctr"/>
            <a:r>
              <a:rPr lang="en-US" sz="900" dirty="0">
                <a:solidFill>
                  <a:schemeClr val="tx1"/>
                </a:solidFill>
                <a:latin typeface="Helvetica" pitchFamily="2" charset="0"/>
              </a:rPr>
              <a:t>Cause and effect can be easily identified and the solution can involve a single action</a:t>
            </a:r>
          </a:p>
        </p:txBody>
      </p:sp>
      <p:sp>
        <p:nvSpPr>
          <p:cNvPr id="58" name="Rectangle 57">
            <a:extLst>
              <a:ext uri="{FF2B5EF4-FFF2-40B4-BE49-F238E27FC236}">
                <a16:creationId xmlns:a16="http://schemas.microsoft.com/office/drawing/2014/main" id="{4800143D-3520-9448-A175-42697C572B55}"/>
              </a:ext>
            </a:extLst>
          </p:cNvPr>
          <p:cNvSpPr/>
          <p:nvPr/>
        </p:nvSpPr>
        <p:spPr>
          <a:xfrm>
            <a:off x="10118341" y="4720388"/>
            <a:ext cx="1450584" cy="230832"/>
          </a:xfrm>
          <a:prstGeom prst="rect">
            <a:avLst/>
          </a:prstGeom>
        </p:spPr>
        <p:txBody>
          <a:bodyPr wrap="square">
            <a:spAutoFit/>
          </a:bodyPr>
          <a:lstStyle/>
          <a:p>
            <a:pPr algn="ctr"/>
            <a:r>
              <a:rPr lang="en-US" sz="900" dirty="0">
                <a:solidFill>
                  <a:schemeClr val="tx1"/>
                </a:solidFill>
                <a:latin typeface="Helvetica" pitchFamily="2" charset="0"/>
              </a:rPr>
              <a:t>‘Complexity</a:t>
            </a:r>
            <a:r>
              <a:rPr lang="en-US" sz="900" baseline="30000" dirty="0">
                <a:solidFill>
                  <a:schemeClr val="tx1"/>
                </a:solidFill>
                <a:latin typeface="Helvetica" pitchFamily="2" charset="0"/>
              </a:rPr>
              <a:t>3</a:t>
            </a:r>
            <a:r>
              <a:rPr lang="en-US" sz="900" dirty="0">
                <a:solidFill>
                  <a:schemeClr val="tx1"/>
                </a:solidFill>
                <a:latin typeface="Helvetica" pitchFamily="2" charset="0"/>
              </a:rPr>
              <a:t>’ (or wicked)</a:t>
            </a:r>
          </a:p>
        </p:txBody>
      </p:sp>
      <p:sp>
        <p:nvSpPr>
          <p:cNvPr id="59" name="Rectangle 58">
            <a:extLst>
              <a:ext uri="{FF2B5EF4-FFF2-40B4-BE49-F238E27FC236}">
                <a16:creationId xmlns:a16="http://schemas.microsoft.com/office/drawing/2014/main" id="{1D3C52F4-7E36-ED4C-8E3F-FD9892D51C23}"/>
              </a:ext>
            </a:extLst>
          </p:cNvPr>
          <p:cNvSpPr/>
          <p:nvPr/>
        </p:nvSpPr>
        <p:spPr>
          <a:xfrm>
            <a:off x="8652681" y="4945924"/>
            <a:ext cx="1387030" cy="1077218"/>
          </a:xfrm>
          <a:prstGeom prst="rect">
            <a:avLst/>
          </a:prstGeom>
        </p:spPr>
        <p:txBody>
          <a:bodyPr wrap="square">
            <a:spAutoFit/>
          </a:bodyPr>
          <a:lstStyle/>
          <a:p>
            <a:pPr algn="ctr"/>
            <a:r>
              <a:rPr lang="en-US" sz="800" dirty="0">
                <a:solidFill>
                  <a:schemeClr val="tx1"/>
                </a:solidFill>
                <a:latin typeface="Helvetica" pitchFamily="2" charset="0"/>
              </a:rPr>
              <a:t>Some causes can be identified, others are hidden, and some may be consequences of other causes, and the solution is multi-faceted and may need to be adjusted as it is implemented</a:t>
            </a:r>
          </a:p>
        </p:txBody>
      </p:sp>
      <p:sp>
        <p:nvSpPr>
          <p:cNvPr id="60" name="Rectangle 59">
            <a:extLst>
              <a:ext uri="{FF2B5EF4-FFF2-40B4-BE49-F238E27FC236}">
                <a16:creationId xmlns:a16="http://schemas.microsoft.com/office/drawing/2014/main" id="{ECFCE318-1420-AE4A-9F49-D35C216B1BF0}"/>
              </a:ext>
            </a:extLst>
          </p:cNvPr>
          <p:cNvSpPr/>
          <p:nvPr/>
        </p:nvSpPr>
        <p:spPr>
          <a:xfrm>
            <a:off x="8647314" y="4674563"/>
            <a:ext cx="1401190" cy="307777"/>
          </a:xfrm>
          <a:prstGeom prst="rect">
            <a:avLst/>
          </a:prstGeom>
        </p:spPr>
        <p:txBody>
          <a:bodyPr wrap="square">
            <a:spAutoFit/>
          </a:bodyPr>
          <a:lstStyle/>
          <a:p>
            <a:pPr algn="ctr"/>
            <a:r>
              <a:rPr lang="en-CA" sz="1400" dirty="0">
                <a:solidFill>
                  <a:schemeClr val="tx1"/>
                </a:solidFill>
                <a:latin typeface="Helvetica" pitchFamily="2" charset="0"/>
                <a:cs typeface="Arial" panose="020B0604020202020204" pitchFamily="34" charset="0"/>
              </a:rPr>
              <a:t>Complex</a:t>
            </a:r>
          </a:p>
        </p:txBody>
      </p:sp>
      <p:sp>
        <p:nvSpPr>
          <p:cNvPr id="61" name="Rectangle 60">
            <a:extLst>
              <a:ext uri="{FF2B5EF4-FFF2-40B4-BE49-F238E27FC236}">
                <a16:creationId xmlns:a16="http://schemas.microsoft.com/office/drawing/2014/main" id="{3BCD9D81-CA55-4C4A-8913-F31BAA78FA48}"/>
              </a:ext>
            </a:extLst>
          </p:cNvPr>
          <p:cNvSpPr/>
          <p:nvPr/>
        </p:nvSpPr>
        <p:spPr>
          <a:xfrm>
            <a:off x="10164570" y="4945924"/>
            <a:ext cx="1375457" cy="954107"/>
          </a:xfrm>
          <a:prstGeom prst="rect">
            <a:avLst/>
          </a:prstGeom>
        </p:spPr>
        <p:txBody>
          <a:bodyPr wrap="square">
            <a:spAutoFit/>
          </a:bodyPr>
          <a:lstStyle/>
          <a:p>
            <a:pPr algn="ctr"/>
            <a:r>
              <a:rPr lang="en-US" sz="700" dirty="0">
                <a:solidFill>
                  <a:schemeClr val="tx1"/>
                </a:solidFill>
                <a:latin typeface="Helvetica" pitchFamily="2" charset="0"/>
              </a:rPr>
              <a:t>Causes are even more complex because symptoms can become causes and because feedback loops operate, so solutions are highly context specific and wrong or mistimed solutions can make the problem worse</a:t>
            </a:r>
          </a:p>
        </p:txBody>
      </p:sp>
      <p:sp>
        <p:nvSpPr>
          <p:cNvPr id="62" name="Rectangle 61">
            <a:extLst>
              <a:ext uri="{FF2B5EF4-FFF2-40B4-BE49-F238E27FC236}">
                <a16:creationId xmlns:a16="http://schemas.microsoft.com/office/drawing/2014/main" id="{716C808C-2BF3-C247-A412-FD08F86DF4FB}"/>
              </a:ext>
            </a:extLst>
          </p:cNvPr>
          <p:cNvSpPr/>
          <p:nvPr/>
        </p:nvSpPr>
        <p:spPr>
          <a:xfrm>
            <a:off x="5851443" y="3106553"/>
            <a:ext cx="732894" cy="307777"/>
          </a:xfrm>
          <a:prstGeom prst="rect">
            <a:avLst/>
          </a:prstGeom>
        </p:spPr>
        <p:txBody>
          <a:bodyPr wrap="none">
            <a:spAutoFit/>
          </a:bodyPr>
          <a:lstStyle/>
          <a:p>
            <a:pPr algn="ctr"/>
            <a:r>
              <a:rPr lang="en-CA" sz="1400" dirty="0">
                <a:solidFill>
                  <a:schemeClr val="tx1"/>
                </a:solidFill>
                <a:latin typeface="Arial" panose="020B0604020202020204" pitchFamily="34" charset="0"/>
                <a:cs typeface="Arial" panose="020B0604020202020204" pitchFamily="34" charset="0"/>
              </a:rPr>
              <a:t>Values</a:t>
            </a:r>
          </a:p>
        </p:txBody>
      </p:sp>
      <p:sp>
        <p:nvSpPr>
          <p:cNvPr id="63" name="Rectangle 62">
            <a:extLst>
              <a:ext uri="{FF2B5EF4-FFF2-40B4-BE49-F238E27FC236}">
                <a16:creationId xmlns:a16="http://schemas.microsoft.com/office/drawing/2014/main" id="{62DB66A3-4810-574D-BEC2-939C6524BB3A}"/>
              </a:ext>
            </a:extLst>
          </p:cNvPr>
          <p:cNvSpPr/>
          <p:nvPr/>
        </p:nvSpPr>
        <p:spPr>
          <a:xfrm>
            <a:off x="5675073" y="3400414"/>
            <a:ext cx="1111707" cy="461665"/>
          </a:xfrm>
          <a:prstGeom prst="rect">
            <a:avLst/>
          </a:prstGeom>
        </p:spPr>
        <p:txBody>
          <a:bodyPr wrap="square">
            <a:spAutoFit/>
          </a:bodyPr>
          <a:lstStyle/>
          <a:p>
            <a:pPr algn="ctr"/>
            <a:r>
              <a:rPr lang="en-US" sz="800" dirty="0">
                <a:solidFill>
                  <a:schemeClr val="tx1"/>
                </a:solidFill>
              </a:rPr>
              <a:t>“This problem does not reflect who we are as a society”</a:t>
            </a:r>
          </a:p>
        </p:txBody>
      </p:sp>
      <p:sp>
        <p:nvSpPr>
          <p:cNvPr id="64" name="Rectangle 63">
            <a:extLst>
              <a:ext uri="{FF2B5EF4-FFF2-40B4-BE49-F238E27FC236}">
                <a16:creationId xmlns:a16="http://schemas.microsoft.com/office/drawing/2014/main" id="{1201FB05-1217-B246-8F5C-0032EAD1F1CD}"/>
              </a:ext>
            </a:extLst>
          </p:cNvPr>
          <p:cNvSpPr/>
          <p:nvPr/>
        </p:nvSpPr>
        <p:spPr>
          <a:xfrm>
            <a:off x="7138906" y="3106553"/>
            <a:ext cx="543739" cy="307777"/>
          </a:xfrm>
          <a:prstGeom prst="rect">
            <a:avLst/>
          </a:prstGeom>
        </p:spPr>
        <p:txBody>
          <a:bodyPr wrap="none">
            <a:spAutoFit/>
          </a:bodyPr>
          <a:lstStyle/>
          <a:p>
            <a:pPr algn="ctr"/>
            <a:r>
              <a:rPr lang="en-CA" sz="1400" dirty="0">
                <a:solidFill>
                  <a:schemeClr val="tx1"/>
                </a:solidFill>
                <a:latin typeface="Arial" panose="020B0604020202020204" pitchFamily="34" charset="0"/>
                <a:cs typeface="Arial" panose="020B0604020202020204" pitchFamily="34" charset="0"/>
              </a:rPr>
              <a:t>Past</a:t>
            </a:r>
          </a:p>
        </p:txBody>
      </p:sp>
      <p:sp>
        <p:nvSpPr>
          <p:cNvPr id="65" name="Rectangle 64">
            <a:extLst>
              <a:ext uri="{FF2B5EF4-FFF2-40B4-BE49-F238E27FC236}">
                <a16:creationId xmlns:a16="http://schemas.microsoft.com/office/drawing/2014/main" id="{D819425A-D997-2643-A91F-E3689026546D}"/>
              </a:ext>
            </a:extLst>
          </p:cNvPr>
          <p:cNvSpPr/>
          <p:nvPr/>
        </p:nvSpPr>
        <p:spPr>
          <a:xfrm>
            <a:off x="6854169" y="3400414"/>
            <a:ext cx="1111707" cy="338554"/>
          </a:xfrm>
          <a:prstGeom prst="rect">
            <a:avLst/>
          </a:prstGeom>
        </p:spPr>
        <p:txBody>
          <a:bodyPr wrap="square">
            <a:spAutoFit/>
          </a:bodyPr>
          <a:lstStyle/>
          <a:p>
            <a:pPr algn="ctr"/>
            <a:r>
              <a:rPr lang="en-US" sz="800" dirty="0">
                <a:solidFill>
                  <a:schemeClr val="tx1"/>
                </a:solidFill>
              </a:rPr>
              <a:t>“This problem is getting much worse”</a:t>
            </a:r>
          </a:p>
        </p:txBody>
      </p:sp>
      <p:sp>
        <p:nvSpPr>
          <p:cNvPr id="66" name="Rectangle 65">
            <a:extLst>
              <a:ext uri="{FF2B5EF4-FFF2-40B4-BE49-F238E27FC236}">
                <a16:creationId xmlns:a16="http://schemas.microsoft.com/office/drawing/2014/main" id="{FB493C8C-3E42-CC4B-B34F-7139C3D3C1E4}"/>
              </a:ext>
            </a:extLst>
          </p:cNvPr>
          <p:cNvSpPr/>
          <p:nvPr/>
        </p:nvSpPr>
        <p:spPr>
          <a:xfrm>
            <a:off x="8041875" y="3087429"/>
            <a:ext cx="1136387" cy="338554"/>
          </a:xfrm>
          <a:prstGeom prst="rect">
            <a:avLst/>
          </a:prstGeom>
        </p:spPr>
        <p:txBody>
          <a:bodyPr wrap="square">
            <a:spAutoFit/>
          </a:bodyPr>
          <a:lstStyle/>
          <a:p>
            <a:pPr algn="ctr"/>
            <a:r>
              <a:rPr lang="en-CA" sz="800" dirty="0">
                <a:solidFill>
                  <a:schemeClr val="tx1"/>
                </a:solidFill>
                <a:latin typeface="Arial" panose="020B0604020202020204" pitchFamily="34" charset="0"/>
                <a:cs typeface="Arial" panose="020B0604020202020204" pitchFamily="34" charset="0"/>
              </a:rPr>
              <a:t>Other groups within jurisdiction</a:t>
            </a:r>
          </a:p>
        </p:txBody>
      </p:sp>
      <p:sp>
        <p:nvSpPr>
          <p:cNvPr id="67" name="Rectangle 66">
            <a:extLst>
              <a:ext uri="{FF2B5EF4-FFF2-40B4-BE49-F238E27FC236}">
                <a16:creationId xmlns:a16="http://schemas.microsoft.com/office/drawing/2014/main" id="{6982AC90-4E18-174C-8BD4-028E1D4D85CF}"/>
              </a:ext>
            </a:extLst>
          </p:cNvPr>
          <p:cNvSpPr/>
          <p:nvPr/>
        </p:nvSpPr>
        <p:spPr>
          <a:xfrm>
            <a:off x="8041034" y="3400414"/>
            <a:ext cx="1136388" cy="461665"/>
          </a:xfrm>
          <a:prstGeom prst="rect">
            <a:avLst/>
          </a:prstGeom>
        </p:spPr>
        <p:txBody>
          <a:bodyPr wrap="square">
            <a:spAutoFit/>
          </a:bodyPr>
          <a:lstStyle/>
          <a:p>
            <a:pPr algn="ctr"/>
            <a:r>
              <a:rPr lang="en-US" sz="800" dirty="0">
                <a:solidFill>
                  <a:schemeClr val="tx1"/>
                </a:solidFill>
              </a:rPr>
              <a:t>“This group is doing much worse than any other”</a:t>
            </a:r>
          </a:p>
        </p:txBody>
      </p:sp>
      <p:sp>
        <p:nvSpPr>
          <p:cNvPr id="68" name="Rectangle 67">
            <a:extLst>
              <a:ext uri="{FF2B5EF4-FFF2-40B4-BE49-F238E27FC236}">
                <a16:creationId xmlns:a16="http://schemas.microsoft.com/office/drawing/2014/main" id="{B8D83B1D-0BCD-F347-A410-1D3144B9CC53}"/>
              </a:ext>
            </a:extLst>
          </p:cNvPr>
          <p:cNvSpPr/>
          <p:nvPr/>
        </p:nvSpPr>
        <p:spPr>
          <a:xfrm>
            <a:off x="9253364" y="3400414"/>
            <a:ext cx="1110996" cy="461665"/>
          </a:xfrm>
          <a:prstGeom prst="rect">
            <a:avLst/>
          </a:prstGeom>
        </p:spPr>
        <p:txBody>
          <a:bodyPr wrap="square">
            <a:spAutoFit/>
          </a:bodyPr>
          <a:lstStyle/>
          <a:p>
            <a:pPr algn="ctr"/>
            <a:r>
              <a:rPr lang="en-US" sz="800" dirty="0">
                <a:solidFill>
                  <a:schemeClr val="tx1"/>
                </a:solidFill>
              </a:rPr>
              <a:t>“This country is doing much worse than others like it”</a:t>
            </a:r>
          </a:p>
        </p:txBody>
      </p:sp>
      <p:sp>
        <p:nvSpPr>
          <p:cNvPr id="69" name="Rectangle 68">
            <a:extLst>
              <a:ext uri="{FF2B5EF4-FFF2-40B4-BE49-F238E27FC236}">
                <a16:creationId xmlns:a16="http://schemas.microsoft.com/office/drawing/2014/main" id="{5085834B-5CB6-A348-A41B-F1F23C08BD2C}"/>
              </a:ext>
            </a:extLst>
          </p:cNvPr>
          <p:cNvSpPr/>
          <p:nvPr/>
        </p:nvSpPr>
        <p:spPr>
          <a:xfrm>
            <a:off x="10372501" y="3400414"/>
            <a:ext cx="1266184" cy="954107"/>
          </a:xfrm>
          <a:prstGeom prst="rect">
            <a:avLst/>
          </a:prstGeom>
        </p:spPr>
        <p:txBody>
          <a:bodyPr wrap="square">
            <a:spAutoFit/>
          </a:bodyPr>
          <a:lstStyle/>
          <a:p>
            <a:pPr algn="ctr"/>
            <a:r>
              <a:rPr lang="en-US" sz="800" dirty="0">
                <a:solidFill>
                  <a:schemeClr val="tx1"/>
                </a:solidFill>
              </a:rPr>
              <a:t>“This is not an issue of insufficient numbers or an inequitable distribution of workers, but a problem of mis-aligned financial incentives”</a:t>
            </a:r>
          </a:p>
        </p:txBody>
      </p:sp>
      <p:sp>
        <p:nvSpPr>
          <p:cNvPr id="70" name="Rectangle 69">
            <a:extLst>
              <a:ext uri="{FF2B5EF4-FFF2-40B4-BE49-F238E27FC236}">
                <a16:creationId xmlns:a16="http://schemas.microsoft.com/office/drawing/2014/main" id="{A085D380-76ED-3542-8245-50E4B217089B}"/>
              </a:ext>
            </a:extLst>
          </p:cNvPr>
          <p:cNvSpPr/>
          <p:nvPr/>
        </p:nvSpPr>
        <p:spPr>
          <a:xfrm>
            <a:off x="9187068" y="3137516"/>
            <a:ext cx="1242577" cy="400110"/>
          </a:xfrm>
          <a:prstGeom prst="rect">
            <a:avLst/>
          </a:prstGeom>
        </p:spPr>
        <p:txBody>
          <a:bodyPr wrap="square">
            <a:spAutoFit/>
          </a:bodyPr>
          <a:lstStyle/>
          <a:p>
            <a:pPr algn="ctr"/>
            <a:r>
              <a:rPr lang="en-CA" sz="1000" dirty="0">
                <a:solidFill>
                  <a:schemeClr val="tx1"/>
                </a:solidFill>
                <a:latin typeface="Arial" panose="020B0604020202020204" pitchFamily="34" charset="0"/>
                <a:cs typeface="Arial" panose="020B0604020202020204" pitchFamily="34" charset="0"/>
              </a:rPr>
              <a:t>Other jurisdictions</a:t>
            </a:r>
          </a:p>
          <a:p>
            <a:pPr algn="ctr"/>
            <a:endParaRPr lang="en-CA" sz="1000" dirty="0">
              <a:solidFill>
                <a:schemeClr val="tx1"/>
              </a:solidFill>
              <a:latin typeface="Arial" panose="020B0604020202020204" pitchFamily="34" charset="0"/>
              <a:cs typeface="Arial" panose="020B0604020202020204" pitchFamily="34" charset="0"/>
            </a:endParaRPr>
          </a:p>
        </p:txBody>
      </p:sp>
      <p:sp>
        <p:nvSpPr>
          <p:cNvPr id="71" name="Rectangle 70">
            <a:extLst>
              <a:ext uri="{FF2B5EF4-FFF2-40B4-BE49-F238E27FC236}">
                <a16:creationId xmlns:a16="http://schemas.microsoft.com/office/drawing/2014/main" id="{FCDC9413-FAA6-2C4B-BC2A-354E4D67DC76}"/>
              </a:ext>
            </a:extLst>
          </p:cNvPr>
          <p:cNvSpPr/>
          <p:nvPr/>
        </p:nvSpPr>
        <p:spPr>
          <a:xfrm>
            <a:off x="10426997" y="3137516"/>
            <a:ext cx="1150509" cy="253916"/>
          </a:xfrm>
          <a:prstGeom prst="rect">
            <a:avLst/>
          </a:prstGeom>
        </p:spPr>
        <p:txBody>
          <a:bodyPr wrap="square">
            <a:spAutoFit/>
          </a:bodyPr>
          <a:lstStyle/>
          <a:p>
            <a:pPr algn="ctr"/>
            <a:r>
              <a:rPr lang="en-CA" sz="1050" dirty="0">
                <a:solidFill>
                  <a:schemeClr val="tx1"/>
                </a:solidFill>
                <a:latin typeface="Arial" panose="020B0604020202020204" pitchFamily="34" charset="0"/>
                <a:cs typeface="Arial" panose="020B0604020202020204" pitchFamily="34" charset="0"/>
              </a:rPr>
              <a:t>Other framing</a:t>
            </a:r>
          </a:p>
        </p:txBody>
      </p:sp>
      <p:sp>
        <p:nvSpPr>
          <p:cNvPr id="53" name="Slide Number">
            <a:extLst>
              <a:ext uri="{FF2B5EF4-FFF2-40B4-BE49-F238E27FC236}">
                <a16:creationId xmlns:a16="http://schemas.microsoft.com/office/drawing/2014/main" id="{E1A31892-B3CC-3A4E-A930-1FD192832D5E}"/>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79" name="Rectangle 78">
            <a:extLst>
              <a:ext uri="{FF2B5EF4-FFF2-40B4-BE49-F238E27FC236}">
                <a16:creationId xmlns:a16="http://schemas.microsoft.com/office/drawing/2014/main" id="{C11B076E-9F17-EE43-AAC8-DA8062C5C206}"/>
              </a:ext>
            </a:extLst>
          </p:cNvPr>
          <p:cNvSpPr/>
          <p:nvPr/>
        </p:nvSpPr>
        <p:spPr>
          <a:xfrm>
            <a:off x="3821307" y="1785755"/>
            <a:ext cx="1755114" cy="646331"/>
          </a:xfrm>
          <a:prstGeom prst="rect">
            <a:avLst/>
          </a:prstGeom>
        </p:spPr>
        <p:txBody>
          <a:bodyPr wrap="square">
            <a:spAutoFit/>
          </a:bodyPr>
          <a:lstStyle/>
          <a:p>
            <a:pPr algn="r"/>
            <a:r>
              <a:rPr lang="en-US" sz="1200" b="1" dirty="0">
                <a:solidFill>
                  <a:srgbClr val="254777"/>
                </a:solidFill>
              </a:rPr>
              <a:t>Level (and sector) </a:t>
            </a:r>
            <a:r>
              <a:rPr lang="en-US" sz="1200" dirty="0">
                <a:solidFill>
                  <a:srgbClr val="254777"/>
                </a:solidFill>
              </a:rPr>
              <a:t>at which a challenge is typically addressed</a:t>
            </a:r>
            <a:endParaRPr lang="en-US" sz="2000" dirty="0">
              <a:solidFill>
                <a:srgbClr val="254777"/>
              </a:solidFill>
            </a:endParaRPr>
          </a:p>
        </p:txBody>
      </p:sp>
      <p:sp>
        <p:nvSpPr>
          <p:cNvPr id="80" name="Rectangle 79">
            <a:extLst>
              <a:ext uri="{FF2B5EF4-FFF2-40B4-BE49-F238E27FC236}">
                <a16:creationId xmlns:a16="http://schemas.microsoft.com/office/drawing/2014/main" id="{6F3D3FE4-98B1-FF46-BB6C-E72FD12E2925}"/>
              </a:ext>
            </a:extLst>
          </p:cNvPr>
          <p:cNvSpPr/>
          <p:nvPr/>
        </p:nvSpPr>
        <p:spPr>
          <a:xfrm>
            <a:off x="4062306" y="4995721"/>
            <a:ext cx="1424505" cy="646331"/>
          </a:xfrm>
          <a:prstGeom prst="rect">
            <a:avLst/>
          </a:prstGeom>
        </p:spPr>
        <p:txBody>
          <a:bodyPr wrap="square">
            <a:spAutoFit/>
          </a:bodyPr>
          <a:lstStyle/>
          <a:p>
            <a:pPr algn="r"/>
            <a:r>
              <a:rPr lang="en-US" sz="1200" b="1" dirty="0">
                <a:solidFill>
                  <a:srgbClr val="254777"/>
                </a:solidFill>
              </a:rPr>
              <a:t>Complexity</a:t>
            </a:r>
            <a:r>
              <a:rPr lang="en-US" sz="1200" dirty="0">
                <a:solidFill>
                  <a:srgbClr val="254777"/>
                </a:solidFill>
              </a:rPr>
              <a:t> of the underlying problem</a:t>
            </a:r>
          </a:p>
        </p:txBody>
      </p:sp>
      <p:sp>
        <p:nvSpPr>
          <p:cNvPr id="81" name="Rectangle 80">
            <a:extLst>
              <a:ext uri="{FF2B5EF4-FFF2-40B4-BE49-F238E27FC236}">
                <a16:creationId xmlns:a16="http://schemas.microsoft.com/office/drawing/2014/main" id="{89054181-92E5-9240-BE8C-46836EB6A3BD}"/>
              </a:ext>
            </a:extLst>
          </p:cNvPr>
          <p:cNvSpPr/>
          <p:nvPr/>
        </p:nvSpPr>
        <p:spPr>
          <a:xfrm>
            <a:off x="3863603" y="3397296"/>
            <a:ext cx="1663736" cy="830997"/>
          </a:xfrm>
          <a:prstGeom prst="rect">
            <a:avLst/>
          </a:prstGeom>
        </p:spPr>
        <p:txBody>
          <a:bodyPr wrap="square">
            <a:spAutoFit/>
          </a:bodyPr>
          <a:lstStyle/>
          <a:p>
            <a:pPr algn="r"/>
            <a:r>
              <a:rPr lang="en-US" sz="1200" b="1" dirty="0">
                <a:solidFill>
                  <a:srgbClr val="254777"/>
                </a:solidFill>
              </a:rPr>
              <a:t>Reason </a:t>
            </a:r>
            <a:r>
              <a:rPr lang="en-US" sz="1200" dirty="0">
                <a:solidFill>
                  <a:srgbClr val="254777"/>
                </a:solidFill>
              </a:rPr>
              <a:t>to label a challenge a problem worth paying attention to</a:t>
            </a:r>
          </a:p>
        </p:txBody>
      </p:sp>
      <p:sp>
        <p:nvSpPr>
          <p:cNvPr id="41" name="Rectangle 40">
            <a:extLst>
              <a:ext uri="{FF2B5EF4-FFF2-40B4-BE49-F238E27FC236}">
                <a16:creationId xmlns:a16="http://schemas.microsoft.com/office/drawing/2014/main" id="{79B688C1-A1A0-DD40-A80E-77FB01C32404}"/>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2.1 </a:t>
            </a:r>
            <a:r>
              <a:rPr lang="en-CA" sz="2000" dirty="0">
                <a:solidFill>
                  <a:srgbClr val="264878"/>
                </a:solidFill>
                <a:latin typeface="Helvetica" pitchFamily="2" charset="0"/>
              </a:rPr>
              <a:t>Ways of looking at challenges</a:t>
            </a:r>
          </a:p>
        </p:txBody>
      </p:sp>
    </p:spTree>
    <p:extLst>
      <p:ext uri="{BB962C8B-B14F-4D97-AF65-F5344CB8AC3E}">
        <p14:creationId xmlns:p14="http://schemas.microsoft.com/office/powerpoint/2010/main" val="142093976"/>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290</Words>
  <Application>Microsoft Macintosh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2021-12-14T16:24:17Z</dcterms:modified>
</cp:coreProperties>
</file>