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623"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AD1"/>
    <a:srgbClr val="99CC66"/>
    <a:srgbClr val="FFC057"/>
    <a:srgbClr val="1E252B"/>
    <a:srgbClr val="CCE5B2"/>
    <a:srgbClr val="CC76A6"/>
    <a:srgbClr val="FFDEAB"/>
    <a:srgbClr val="B2CCE5"/>
    <a:srgbClr val="6699CC"/>
    <a:srgbClr val="DA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3"/>
    <p:restoredTop sz="91431"/>
  </p:normalViewPr>
  <p:slideViewPr>
    <p:cSldViewPr snapToGrid="0" snapToObjects="1">
      <p:cViewPr varScale="1">
        <p:scale>
          <a:sx n="100" d="100"/>
          <a:sy n="100" d="100"/>
        </p:scale>
        <p:origin x="664" y="168"/>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12/14/21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75641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3" name="Title Text"/>
          <p:cNvSpPr txBox="1">
            <a:spLocks noGrp="1"/>
          </p:cNvSpPr>
          <p:nvPr>
            <p:ph type="title"/>
          </p:nvPr>
        </p:nvSpPr>
        <p:spPr>
          <a:xfrm>
            <a:off x="609600" y="1100930"/>
            <a:ext cx="10972800" cy="880270"/>
          </a:xfrm>
          <a:prstGeom prst="rect">
            <a:avLst/>
          </a:prstGeom>
        </p:spPr>
        <p:txBody>
          <a:bodyPr/>
          <a:lstStyle/>
          <a:p>
            <a:r>
              <a:t>Title Text</a:t>
            </a:r>
          </a:p>
        </p:txBody>
      </p:sp>
      <p:sp>
        <p:nvSpPr>
          <p:cNvPr id="64" name="Body Level One…"/>
          <p:cNvSpPr txBox="1">
            <a:spLocks noGrp="1"/>
          </p:cNvSpPr>
          <p:nvPr>
            <p:ph type="body" sz="quarter" idx="1"/>
          </p:nvPr>
        </p:nvSpPr>
        <p:spPr>
          <a:xfrm>
            <a:off x="609600" y="2255839"/>
            <a:ext cx="5386917" cy="639763"/>
          </a:xfrm>
          <a:prstGeom prst="rect">
            <a:avLst/>
          </a:prstGeom>
        </p:spPr>
        <p:txBody>
          <a:bodyPr anchor="b">
            <a:normAutofit/>
          </a:bodyPr>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65" name="Text Placeholder 4"/>
          <p:cNvSpPr>
            <a:spLocks noGrp="1"/>
          </p:cNvSpPr>
          <p:nvPr>
            <p:ph type="body" sz="quarter" idx="21"/>
          </p:nvPr>
        </p:nvSpPr>
        <p:spPr>
          <a:xfrm>
            <a:off x="6193369" y="2255839"/>
            <a:ext cx="5389033" cy="639763"/>
          </a:xfrm>
          <a:prstGeom prst="rect">
            <a:avLst/>
          </a:prstGeom>
        </p:spPr>
        <p:txBody>
          <a:bodyPr anchor="b">
            <a:normAutofit/>
          </a:bodyPr>
          <a:lstStyle>
            <a:lvl1pPr marL="0" indent="0">
              <a:spcBef>
                <a:spcPts val="500"/>
              </a:spcBef>
              <a:buSzTx/>
              <a:buNone/>
              <a:defRPr sz="2400" b="1"/>
            </a:lvl1pPr>
          </a:lstStyle>
          <a:p>
            <a:pPr marL="0" indent="0">
              <a:spcBef>
                <a:spcPts val="500"/>
              </a:spcBef>
              <a:buSzTx/>
              <a:buNone/>
              <a:defRPr sz="2400" b="1"/>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 id="2147483656"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FC68C16-DC6D-C648-B360-CAAE116A662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135"/>
          <a:stretch/>
        </p:blipFill>
        <p:spPr>
          <a:xfrm>
            <a:off x="1002705" y="1309242"/>
            <a:ext cx="6387144" cy="4955579"/>
          </a:xfrm>
          <a:prstGeom prst="rect">
            <a:avLst/>
          </a:prstGeom>
        </p:spPr>
      </p:pic>
      <p:graphicFrame>
        <p:nvGraphicFramePr>
          <p:cNvPr id="15" name="Table 14">
            <a:extLst>
              <a:ext uri="{FF2B5EF4-FFF2-40B4-BE49-F238E27FC236}">
                <a16:creationId xmlns:a16="http://schemas.microsoft.com/office/drawing/2014/main" id="{BB625277-609F-EE4D-8544-20E04B4BB552}"/>
              </a:ext>
            </a:extLst>
          </p:cNvPr>
          <p:cNvGraphicFramePr>
            <a:graphicFrameLocks noGrp="1"/>
          </p:cNvGraphicFramePr>
          <p:nvPr>
            <p:extLst>
              <p:ext uri="{D42A27DB-BD31-4B8C-83A1-F6EECF244321}">
                <p14:modId xmlns:p14="http://schemas.microsoft.com/office/powerpoint/2010/main" val="140699618"/>
              </p:ext>
            </p:extLst>
          </p:nvPr>
        </p:nvGraphicFramePr>
        <p:xfrm>
          <a:off x="1845177" y="1309242"/>
          <a:ext cx="9270842" cy="4833987"/>
        </p:xfrm>
        <a:graphic>
          <a:graphicData uri="http://schemas.openxmlformats.org/drawingml/2006/table">
            <a:tbl>
              <a:tblPr firstRow="1" firstCol="1" bandRow="1">
                <a:tableStyleId>{9D7B26C5-4107-4FEC-AEDC-1716B250A1EF}</a:tableStyleId>
              </a:tblPr>
              <a:tblGrid>
                <a:gridCol w="2429367">
                  <a:extLst>
                    <a:ext uri="{9D8B030D-6E8A-4147-A177-3AD203B41FA5}">
                      <a16:colId xmlns:a16="http://schemas.microsoft.com/office/drawing/2014/main" val="3518889585"/>
                    </a:ext>
                  </a:extLst>
                </a:gridCol>
                <a:gridCol w="6841475">
                  <a:extLst>
                    <a:ext uri="{9D8B030D-6E8A-4147-A177-3AD203B41FA5}">
                      <a16:colId xmlns:a16="http://schemas.microsoft.com/office/drawing/2014/main" val="1556118637"/>
                    </a:ext>
                  </a:extLst>
                </a:gridCol>
              </a:tblGrid>
              <a:tr h="73466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050" b="1" dirty="0">
                          <a:solidFill>
                            <a:schemeClr val="tx1"/>
                          </a:solidFill>
                          <a:effectLst/>
                        </a:rPr>
                        <a:t>1,460</a:t>
                      </a:r>
                      <a:r>
                        <a:rPr lang="en-CA" sz="1050" b="0" dirty="0">
                          <a:solidFill>
                            <a:schemeClr val="tx1"/>
                          </a:solidFill>
                          <a:effectLst/>
                        </a:rPr>
                        <a:t> recommendations were made, many of which spoke to the ‘levers’ required to bring about change</a:t>
                      </a:r>
                    </a:p>
                  </a:txBody>
                  <a:tcPr marL="24669" marR="24669"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lvl="0" indent="-171450" algn="l">
                        <a:buFont typeface="Arial" panose="020B0604020202020204" pitchFamily="34" charset="0"/>
                        <a:buChar char="•"/>
                      </a:pPr>
                      <a:r>
                        <a:rPr lang="en-CA" sz="900" b="0" dirty="0">
                          <a:solidFill>
                            <a:schemeClr val="tx1"/>
                          </a:solidFill>
                          <a:effectLst/>
                        </a:rPr>
                        <a:t>These levers include a global summit-endorsed strategic framework and an accompanying program of action, voluntary measures such as guidelines, monitoring and improvement approaches, planning and funding mechanisms, technical and financial assistance, new focal points within or involving existing institutions, and legally binding treaties</a:t>
                      </a:r>
                    </a:p>
                  </a:txBody>
                  <a:tcPr marL="24669" marR="24669"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7756734"/>
                  </a:ext>
                </a:extLst>
              </a:tr>
              <a:tr h="941669">
                <a:tc>
                  <a:txBody>
                    <a:bodyPr/>
                    <a:lstStyle/>
                    <a:p>
                      <a:pPr marL="0" indent="0" algn="l">
                        <a:buFont typeface="Arial" panose="020B0604020202020204" pitchFamily="34" charset="0"/>
                        <a:buNone/>
                      </a:pPr>
                      <a:r>
                        <a:rPr lang="en-CA" sz="1050" b="1" dirty="0">
                          <a:solidFill>
                            <a:schemeClr val="tx1"/>
                          </a:solidFill>
                          <a:effectLst/>
                        </a:rPr>
                        <a:t>242</a:t>
                      </a:r>
                      <a:r>
                        <a:rPr lang="en-CA" sz="1050" b="0" dirty="0">
                          <a:solidFill>
                            <a:schemeClr val="tx1"/>
                          </a:solidFill>
                          <a:effectLst/>
                        </a:rPr>
                        <a:t> recommendations spoke to evidence supply (chapter 4)</a:t>
                      </a:r>
                      <a:endParaRPr lang="en-CA" sz="105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669" marR="24669"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lvl="0" indent="-171450" algn="l">
                        <a:buFont typeface="Arial" panose="020B0604020202020204" pitchFamily="34" charset="0"/>
                        <a:buChar char="•"/>
                      </a:pPr>
                      <a:r>
                        <a:rPr lang="en-CA" sz="900" dirty="0">
                          <a:solidFill>
                            <a:schemeClr val="tx1"/>
                          </a:solidFill>
                          <a:effectLst/>
                        </a:rPr>
                        <a:t>Most of these recommendations called for increasing data collection and sharing, which are a foundation for (but not the same as) data analytics as a form of evidence</a:t>
                      </a:r>
                    </a:p>
                    <a:p>
                      <a:pPr marL="171450" lvl="0" indent="-171450" algn="l">
                        <a:buFont typeface="Arial" panose="020B0604020202020204" pitchFamily="34" charset="0"/>
                        <a:buChar char="•"/>
                      </a:pPr>
                      <a:r>
                        <a:rPr lang="en-CA" sz="900" dirty="0">
                          <a:solidFill>
                            <a:schemeClr val="tx1"/>
                          </a:solidFill>
                          <a:effectLst/>
                        </a:rPr>
                        <a:t>When other forms of evidence were addressed, recommendations tended to call for increasing the flow of new evidence, such as new evaluations, but not to call for improving the signal-to-noise ratio in the flow of such evidence, better using the stock of existing evidence, or combining multiple forms of evidence</a:t>
                      </a:r>
                    </a:p>
                  </a:txBody>
                  <a:tcPr marL="24669" marR="24669"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4263786"/>
                  </a:ext>
                </a:extLst>
              </a:tr>
              <a:tr h="79435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050" b="1" dirty="0">
                          <a:solidFill>
                            <a:schemeClr val="tx1"/>
                          </a:solidFill>
                          <a:effectLst/>
                        </a:rPr>
                        <a:t>94</a:t>
                      </a:r>
                      <a:r>
                        <a:rPr lang="en-CA" sz="1050" b="0" dirty="0">
                          <a:solidFill>
                            <a:schemeClr val="tx1"/>
                          </a:solidFill>
                          <a:effectLst/>
                        </a:rPr>
                        <a:t> recommendations described the context in which government officials, organizational leaders, professionals and citizens make decisions (chapter 3)</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050" b="0" dirty="0">
                        <a:solidFill>
                          <a:schemeClr val="tx1"/>
                        </a:solidFill>
                        <a:effectLst/>
                      </a:endParaRPr>
                    </a:p>
                  </a:txBody>
                  <a:tcPr marL="24669" marR="24669"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lvl="0" indent="-171450" algn="l">
                        <a:buFont typeface="Arial" panose="020B0604020202020204" pitchFamily="34" charset="0"/>
                        <a:buChar char="•"/>
                      </a:pPr>
                      <a:r>
                        <a:rPr lang="en-CA" sz="900" dirty="0">
                          <a:solidFill>
                            <a:schemeClr val="tx1"/>
                          </a:solidFill>
                          <a:effectLst/>
                        </a:rPr>
                        <a:t>Only rarely did any of these recommendations address how any of these decision-makers can or should use evidence in addressing societal challenges</a:t>
                      </a:r>
                    </a:p>
                    <a:p>
                      <a:pPr marL="171450" lvl="0" indent="-171450" algn="l">
                        <a:buFont typeface="Arial" panose="020B0604020202020204" pitchFamily="34" charset="0"/>
                        <a:buChar char="•"/>
                      </a:pPr>
                      <a:endParaRPr lang="en-CA" sz="700" dirty="0">
                        <a:solidFill>
                          <a:schemeClr val="tx1"/>
                        </a:solidFill>
                        <a:effectLst/>
                      </a:endParaRPr>
                    </a:p>
                  </a:txBody>
                  <a:tcPr marL="24669" marR="24669"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37220799"/>
                  </a:ext>
                </a:extLst>
              </a:tr>
              <a:tr h="69318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050" b="1" dirty="0">
                          <a:solidFill>
                            <a:schemeClr val="tx1"/>
                          </a:solidFill>
                          <a:effectLst/>
                        </a:rPr>
                        <a:t>50</a:t>
                      </a:r>
                      <a:r>
                        <a:rPr lang="en-CA" sz="1050" b="0" dirty="0">
                          <a:solidFill>
                            <a:schemeClr val="tx1"/>
                          </a:solidFill>
                          <a:effectLst/>
                        </a:rPr>
                        <a:t> recommendations addressed evidence intermediaries (chapter 5)</a:t>
                      </a:r>
                    </a:p>
                  </a:txBody>
                  <a:tcPr marL="24669" marR="24669"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lvl="0" indent="-171450" algn="l">
                        <a:buFont typeface="Arial" panose="020B0604020202020204" pitchFamily="34" charset="0"/>
                        <a:buChar char="•"/>
                      </a:pPr>
                      <a:r>
                        <a:rPr lang="en-CA" sz="900" dirty="0">
                          <a:solidFill>
                            <a:schemeClr val="tx1"/>
                          </a:solidFill>
                          <a:effectLst/>
                        </a:rPr>
                        <a:t>These recommendations often called for the UN system to better harness its normative role (e.g., guidelines) and its advisory role (e.g., technical assistance to its member states)</a:t>
                      </a:r>
                    </a:p>
                    <a:p>
                      <a:pPr marL="171450" lvl="0" indent="-171450" algn="l">
                        <a:buFont typeface="Arial" panose="020B0604020202020204" pitchFamily="34" charset="0"/>
                        <a:buChar char="•"/>
                      </a:pPr>
                      <a:r>
                        <a:rPr lang="en-CA" sz="900" dirty="0">
                          <a:solidFill>
                            <a:schemeClr val="tx1"/>
                          </a:solidFill>
                          <a:effectLst/>
                        </a:rPr>
                        <a:t>Evidence was rarely made explicit as a necessary underpinning of such roles</a:t>
                      </a:r>
                    </a:p>
                  </a:txBody>
                  <a:tcPr marL="24669" marR="24669"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7360722"/>
                  </a:ext>
                </a:extLst>
              </a:tr>
              <a:tr h="929714">
                <a:tc>
                  <a:txBody>
                    <a:bodyPr/>
                    <a:lstStyle/>
                    <a:p>
                      <a:pPr marL="0" indent="0" algn="l">
                        <a:buFont typeface="Arial" panose="020B0604020202020204" pitchFamily="34" charset="0"/>
                        <a:buNone/>
                      </a:pPr>
                      <a:r>
                        <a:rPr lang="en-CA" sz="1050" b="1" dirty="0">
                          <a:solidFill>
                            <a:schemeClr val="tx1"/>
                          </a:solidFill>
                          <a:effectLst/>
                        </a:rPr>
                        <a:t>28</a:t>
                      </a:r>
                      <a:r>
                        <a:rPr lang="en-CA" sz="1050" b="0" dirty="0">
                          <a:solidFill>
                            <a:schemeClr val="tx1"/>
                          </a:solidFill>
                          <a:effectLst/>
                        </a:rPr>
                        <a:t> recommendations addressed global public goods and distributed capacities (chapter 6)</a:t>
                      </a:r>
                      <a:endParaRPr lang="en-CA" sz="105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669" marR="24669"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lvl="0" indent="-171450" algn="l">
                        <a:buFont typeface="Arial" panose="020B0604020202020204" pitchFamily="34" charset="0"/>
                        <a:buChar char="•"/>
                      </a:pPr>
                      <a:r>
                        <a:rPr lang="en-CA" sz="900" dirty="0">
                          <a:solidFill>
                            <a:schemeClr val="tx1"/>
                          </a:solidFill>
                          <a:effectLst/>
                        </a:rPr>
                        <a:t>Some global commissions called for a strengthening of the role played by the World Bank in supporting global public goods</a:t>
                      </a:r>
                    </a:p>
                    <a:p>
                      <a:pPr marL="171450" lvl="0" indent="-171450" algn="l">
                        <a:buFont typeface="Arial" panose="020B0604020202020204" pitchFamily="34" charset="0"/>
                        <a:buChar char="•"/>
                      </a:pPr>
                      <a:r>
                        <a:rPr lang="en-CA" sz="900" dirty="0">
                          <a:solidFill>
                            <a:schemeClr val="tx1"/>
                          </a:solidFill>
                          <a:effectLst/>
                        </a:rPr>
                        <a:t>There were almost no mentions of evidence-related public goods or an appropriate division of labour across the levels (e.g., in the UN system) where capacity for evidence use is needed</a:t>
                      </a:r>
                    </a:p>
                  </a:txBody>
                  <a:tcPr marL="24669" marR="24669"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1588183"/>
                  </a:ext>
                </a:extLst>
              </a:tr>
              <a:tr h="734660">
                <a:tc>
                  <a:txBody>
                    <a:bodyPr/>
                    <a:lstStyle/>
                    <a:p>
                      <a:pPr marL="0" indent="0" algn="l">
                        <a:buFont typeface="Arial" panose="020B0604020202020204" pitchFamily="34" charset="0"/>
                        <a:buNone/>
                      </a:pPr>
                      <a:r>
                        <a:rPr lang="en-CA" sz="1050" b="1" dirty="0">
                          <a:solidFill>
                            <a:schemeClr val="tx1"/>
                          </a:solidFill>
                          <a:effectLst/>
                        </a:rPr>
                        <a:t>10</a:t>
                      </a:r>
                      <a:r>
                        <a:rPr lang="en-CA" sz="1050" b="0" dirty="0">
                          <a:solidFill>
                            <a:schemeClr val="tx1"/>
                          </a:solidFill>
                          <a:effectLst/>
                        </a:rPr>
                        <a:t> recommendations spoke to how</a:t>
                      </a:r>
                    </a:p>
                    <a:p>
                      <a:pPr marL="0" indent="0" algn="l">
                        <a:buFont typeface="Arial" panose="020B0604020202020204" pitchFamily="34" charset="0"/>
                        <a:buNone/>
                      </a:pPr>
                      <a:r>
                        <a:rPr lang="en-CA" sz="1050" b="0" dirty="0">
                          <a:solidFill>
                            <a:schemeClr val="tx1"/>
                          </a:solidFill>
                          <a:effectLst/>
                        </a:rPr>
                        <a:t>we understand the nature of societal challenges and approaches to addressing them (chapter 2)</a:t>
                      </a:r>
                      <a:endParaRPr lang="en-CA" sz="105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669" marR="24669"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lvl="0" indent="-171450" algn="l">
                        <a:buFont typeface="Arial" panose="020B0604020202020204" pitchFamily="34" charset="0"/>
                        <a:buChar char="•"/>
                      </a:pPr>
                      <a:r>
                        <a:rPr lang="en-CA" sz="900" dirty="0">
                          <a:solidFill>
                            <a:schemeClr val="tx1"/>
                          </a:solidFill>
                          <a:effectLst/>
                        </a:rPr>
                        <a:t>The few recommendations spoke to ways of framing a societal challenge so it is more likely to generate action, and to ways of addressing societal challenges so the actions are more likely to generate impacts</a:t>
                      </a:r>
                    </a:p>
                  </a:txBody>
                  <a:tcPr marL="24669" marR="24669"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4938746"/>
                  </a:ext>
                </a:extLst>
              </a:tr>
            </a:tbl>
          </a:graphicData>
        </a:graphic>
      </p:graphicFrame>
      <p:sp>
        <p:nvSpPr>
          <p:cNvPr id="21" name="Rectangle 20">
            <a:extLst>
              <a:ext uri="{FF2B5EF4-FFF2-40B4-BE49-F238E27FC236}">
                <a16:creationId xmlns:a16="http://schemas.microsoft.com/office/drawing/2014/main" id="{97011C88-8685-7D48-B81C-3A14FD062148}"/>
              </a:ext>
            </a:extLst>
          </p:cNvPr>
          <p:cNvSpPr/>
          <p:nvPr/>
        </p:nvSpPr>
        <p:spPr>
          <a:xfrm>
            <a:off x="322682" y="512931"/>
            <a:ext cx="9052965" cy="400110"/>
          </a:xfrm>
          <a:prstGeom prst="rect">
            <a:avLst/>
          </a:prstGeom>
        </p:spPr>
        <p:txBody>
          <a:bodyPr wrap="square">
            <a:spAutoFit/>
          </a:bodyPr>
          <a:lstStyle/>
          <a:p>
            <a:r>
              <a:rPr lang="en-CA" sz="2000" b="1" dirty="0">
                <a:solidFill>
                  <a:srgbClr val="0F447C"/>
                </a:solidFill>
                <a:cs typeface="Arial" panose="020B0604020202020204" pitchFamily="34" charset="0"/>
              </a:rPr>
              <a:t>7.1 </a:t>
            </a:r>
            <a:r>
              <a:rPr lang="en-CA" sz="2000" dirty="0">
                <a:solidFill>
                  <a:srgbClr val="264878"/>
                </a:solidFill>
                <a:latin typeface="Helvetica" pitchFamily="2" charset="0"/>
              </a:rPr>
              <a:t>Insights from an analysis of global-commission recommendations</a:t>
            </a:r>
          </a:p>
        </p:txBody>
      </p:sp>
      <p:sp>
        <p:nvSpPr>
          <p:cNvPr id="6" name="Slide Number">
            <a:extLst>
              <a:ext uri="{FF2B5EF4-FFF2-40B4-BE49-F238E27FC236}">
                <a16:creationId xmlns:a16="http://schemas.microsoft.com/office/drawing/2014/main" id="{374DF029-AA6D-464E-AD58-3EF301A4C6D5}"/>
              </a:ext>
            </a:extLst>
          </p:cNvPr>
          <p:cNvSpPr txBox="1">
            <a:spLocks/>
          </p:cNvSpPr>
          <p:nvPr/>
        </p:nvSpPr>
        <p:spPr>
          <a:xfrm>
            <a:off x="115278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spTree>
    <p:extLst>
      <p:ext uri="{BB962C8B-B14F-4D97-AF65-F5344CB8AC3E}">
        <p14:creationId xmlns:p14="http://schemas.microsoft.com/office/powerpoint/2010/main" val="2210211605"/>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27019</TotalTime>
  <Words>400</Words>
  <Application>Microsoft Macintosh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 Light</vt:lpstr>
      <vt:lpstr>Helvetica</vt:lpstr>
      <vt:lpstr>Helvetica Neue</vt:lpstr>
      <vt:lpstr>Times New Roman</vt: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513</cp:revision>
  <cp:lastPrinted>2021-10-15T02:33:08Z</cp:lastPrinted>
  <dcterms:modified xsi:type="dcterms:W3CDTF">2021-12-14T17:29:38Z</dcterms:modified>
</cp:coreProperties>
</file>