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44E_BA014A5A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sldIdLst>
    <p:sldId id="1101" r:id="rId5"/>
    <p:sldId id="1102" r:id="rId6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  <p188:author id="{1B4538DD-8686-2F8E-4AF0-15C617F13196}" name="Ileana Ciurea" initials="IC" userId="S::ileana.ciurea@greycell.ca::8948fc58-0a30-4242-8d3b-9074f456e69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705" autoAdjust="0"/>
    <p:restoredTop sz="95707" autoAdjust="0"/>
  </p:normalViewPr>
  <p:slideViewPr>
    <p:cSldViewPr snapToGrid="0" snapToObjects="1">
      <p:cViewPr varScale="1">
        <p:scale>
          <a:sx n="81" d="100"/>
          <a:sy n="81" d="100"/>
        </p:scale>
        <p:origin x="168" y="1200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omments/modernComment_44E_BA014A5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6FE2361-24D9-4A71-8EDF-50D970E144EA}" authorId="{1B4538DD-8686-2F8E-4AF0-15C617F13196}" created="2023-04-24T20:39:59.51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20646746" sldId="1102"/>
      <ac:graphicFrameMk id="50" creationId="{2AF9984B-C60B-7298-04FC-C05238D343DD}"/>
    </ac:deMkLst>
    <p188:txBody>
      <a:bodyPr/>
      <a:lstStyle/>
      <a:p>
        <a:r>
          <a:rPr lang="en-CA"/>
          <a:t>This needs to show only the second and third section. Sarah could help with formatting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5/3/23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7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1621C-3EA7-C342-A130-13C6D43C8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8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1.png"/><Relationship Id="rId18" Type="http://schemas.openxmlformats.org/officeDocument/2006/relationships/image" Target="../media/image23.png"/><Relationship Id="rId3" Type="http://schemas.microsoft.com/office/2018/10/relationships/comments" Target="../comments/modernComment_44E_BA014A5A.xml"/><Relationship Id="rId7" Type="http://schemas.openxmlformats.org/officeDocument/2006/relationships/image" Target="../media/image12.png"/><Relationship Id="rId12" Type="http://schemas.openxmlformats.org/officeDocument/2006/relationships/image" Target="../media/image9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10.png"/><Relationship Id="rId5" Type="http://schemas.openxmlformats.org/officeDocument/2006/relationships/image" Target="../media/image18.emf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17.emf"/><Relationship Id="rId9" Type="http://schemas.openxmlformats.org/officeDocument/2006/relationships/image" Target="../media/image14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144">
            <a:extLst>
              <a:ext uri="{FF2B5EF4-FFF2-40B4-BE49-F238E27FC236}">
                <a16:creationId xmlns:a16="http://schemas.microsoft.com/office/drawing/2014/main" id="{C04CC163-6951-02E5-D0DD-5902EE3F0F21}"/>
              </a:ext>
            </a:extLst>
          </p:cNvPr>
          <p:cNvSpPr/>
          <p:nvPr/>
        </p:nvSpPr>
        <p:spPr>
          <a:xfrm>
            <a:off x="0" y="6075306"/>
            <a:ext cx="12199543" cy="7928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panose="020B0604020202020204"/>
                <a:ea typeface="+mn-ea"/>
                <a:cs typeface="+mn-cs"/>
              </a:rPr>
              <a:t>z</a:t>
            </a:r>
          </a:p>
        </p:txBody>
      </p:sp>
      <p:pic>
        <p:nvPicPr>
          <p:cNvPr id="146" name="Picture 145" descr="Shape&#10;&#10;Description automatically generated">
            <a:extLst>
              <a:ext uri="{FF2B5EF4-FFF2-40B4-BE49-F238E27FC236}">
                <a16:creationId xmlns:a16="http://schemas.microsoft.com/office/drawing/2014/main" id="{9EEDE344-1EB8-69AA-FF08-EF489E577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2360" y="1424910"/>
            <a:ext cx="3885239" cy="5035293"/>
          </a:xfrm>
          <a:prstGeom prst="rect">
            <a:avLst/>
          </a:prstGeom>
        </p:spPr>
      </p:pic>
      <p:sp>
        <p:nvSpPr>
          <p:cNvPr id="170" name="TextBox 169">
            <a:extLst>
              <a:ext uri="{FF2B5EF4-FFF2-40B4-BE49-F238E27FC236}">
                <a16:creationId xmlns:a16="http://schemas.microsoft.com/office/drawing/2014/main" id="{6F762966-01FD-45BB-45C8-EE702B53FD3C}"/>
              </a:ext>
            </a:extLst>
          </p:cNvPr>
          <p:cNvSpPr txBox="1"/>
          <p:nvPr/>
        </p:nvSpPr>
        <p:spPr>
          <a:xfrm>
            <a:off x="6791802" y="1954506"/>
            <a:ext cx="1246995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LB" sz="1000" b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النمذجة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4DF91BEC-ABC5-9971-7C27-41C43A37E3AD}"/>
              </a:ext>
            </a:extLst>
          </p:cNvPr>
          <p:cNvSpPr txBox="1"/>
          <p:nvPr/>
        </p:nvSpPr>
        <p:spPr>
          <a:xfrm>
            <a:off x="6791803" y="2358859"/>
            <a:ext cx="1103374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LB" sz="1000" dirty="0">
                <a:solidFill>
                  <a:srgbClr val="254776"/>
                </a:solidFill>
                <a:latin typeface="Arial" panose="020B0604020202020204" pitchFamily="34" charset="0"/>
              </a:rPr>
              <a:t>البحث السلوكي/</a:t>
            </a:r>
          </a:p>
          <a:p>
            <a:r>
              <a:rPr lang="ar-LB" sz="1000" dirty="0">
                <a:solidFill>
                  <a:srgbClr val="254776"/>
                </a:solidFill>
                <a:latin typeface="Arial" panose="020B0604020202020204" pitchFamily="34" charset="0"/>
              </a:rPr>
              <a:t>التطبيقي</a:t>
            </a:r>
          </a:p>
          <a:p>
            <a:pPr algn="r"/>
            <a:endParaRPr lang="ar-LB" sz="1000" b="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83454258-D16C-B1D0-6663-A18915FF13F3}"/>
              </a:ext>
            </a:extLst>
          </p:cNvPr>
          <p:cNvSpPr txBox="1"/>
          <p:nvPr/>
        </p:nvSpPr>
        <p:spPr>
          <a:xfrm>
            <a:off x="6457272" y="2946990"/>
            <a:ext cx="1103374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LB" sz="1000" b="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رؤى </a:t>
            </a:r>
          </a:p>
          <a:p>
            <a:pPr marL="0" marR="0" lvl="0" indent="0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LB" sz="1000" b="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نوعية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FA0FB83D-9C85-FEF4-B331-D30BED062AB5}"/>
              </a:ext>
            </a:extLst>
          </p:cNvPr>
          <p:cNvSpPr txBox="1"/>
          <p:nvPr/>
        </p:nvSpPr>
        <p:spPr>
          <a:xfrm>
            <a:off x="6843911" y="3521010"/>
            <a:ext cx="1009782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defTabSz="457189" rtl="1">
              <a:defRPr/>
            </a:pPr>
            <a:r>
              <a:rPr lang="ar-LB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توليف الادلة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8D9CB26A-37E4-5C88-8631-D2B72BC9C982}"/>
              </a:ext>
            </a:extLst>
          </p:cNvPr>
          <p:cNvSpPr txBox="1"/>
          <p:nvPr/>
        </p:nvSpPr>
        <p:spPr>
          <a:xfrm>
            <a:off x="6833229" y="4046464"/>
            <a:ext cx="111258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LB" sz="1000" dirty="0">
                <a:solidFill>
                  <a:srgbClr val="254776"/>
                </a:solidFill>
                <a:latin typeface="Helvetica" pitchFamily="2" charset="0"/>
              </a:rPr>
              <a:t> تقييمات    </a:t>
            </a:r>
          </a:p>
          <a:p>
            <a:pPr marL="0" marR="0" lvl="0" indent="0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254776"/>
                </a:solidFill>
                <a:latin typeface="Helvetica" pitchFamily="2" charset="0"/>
              </a:rPr>
              <a:t> </a:t>
            </a:r>
            <a:r>
              <a:rPr lang="ar-LB" sz="1000" dirty="0">
                <a:solidFill>
                  <a:srgbClr val="254776"/>
                </a:solidFill>
                <a:latin typeface="Helvetica" pitchFamily="2" charset="0"/>
              </a:rPr>
              <a:t>التكنولوجيا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475A594-8C81-492E-0B14-66942DE5087E}"/>
              </a:ext>
            </a:extLst>
          </p:cNvPr>
          <p:cNvSpPr txBox="1"/>
          <p:nvPr/>
        </p:nvSpPr>
        <p:spPr>
          <a:xfrm>
            <a:off x="7343490" y="4743048"/>
            <a:ext cx="1204638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LB" sz="1000">
                <a:solidFill>
                  <a:srgbClr val="254776"/>
                </a:solidFill>
                <a:latin typeface="Helvetica" pitchFamily="2" charset="0"/>
              </a:rPr>
              <a:t>التوجيهات العامة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FA08C844-7EA2-D9D5-69F5-12E8694D0435}"/>
              </a:ext>
            </a:extLst>
          </p:cNvPr>
          <p:cNvSpPr txBox="1"/>
          <p:nvPr/>
        </p:nvSpPr>
        <p:spPr>
          <a:xfrm>
            <a:off x="4249303" y="5632892"/>
            <a:ext cx="983256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LB" sz="1000" b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التقييم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E492222B-9848-5FFD-AD99-60B5E31B0F10}"/>
              </a:ext>
            </a:extLst>
          </p:cNvPr>
          <p:cNvSpPr txBox="1"/>
          <p:nvPr/>
        </p:nvSpPr>
        <p:spPr>
          <a:xfrm>
            <a:off x="4466288" y="4780964"/>
            <a:ext cx="766270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0" defTabSz="457189">
              <a:defRPr/>
            </a:pPr>
            <a:r>
              <a:rPr lang="ar-LB" sz="1000" b="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تحليلات البيانات</a:t>
            </a:r>
          </a:p>
          <a:p>
            <a:pPr marL="0" marR="0" lvl="0" indent="0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LB" sz="1000" b="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Slide Number">
            <a:extLst>
              <a:ext uri="{FF2B5EF4-FFF2-40B4-BE49-F238E27FC236}">
                <a16:creationId xmlns:a16="http://schemas.microsoft.com/office/drawing/2014/main" id="{01EEC421-A563-A0C5-0E8C-DBEC5FED7DDA}"/>
              </a:ext>
            </a:extLst>
          </p:cNvPr>
          <p:cNvSpPr txBox="1">
            <a:spLocks/>
          </p:cNvSpPr>
          <p:nvPr/>
        </p:nvSpPr>
        <p:spPr>
          <a:xfrm>
            <a:off x="11580978" y="6374598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ct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ctr"/>
              <a:t>1</a:t>
            </a:fld>
            <a:endParaRPr lang="en-CA" sz="2000">
              <a:solidFill>
                <a:srgbClr val="0F447C"/>
              </a:solidFill>
            </a:endParaRPr>
          </a:p>
        </p:txBody>
      </p:sp>
      <p:pic>
        <p:nvPicPr>
          <p:cNvPr id="193" name="Picture 192" descr="Icon&#10;&#10;Description automatically generated">
            <a:extLst>
              <a:ext uri="{FF2B5EF4-FFF2-40B4-BE49-F238E27FC236}">
                <a16:creationId xmlns:a16="http://schemas.microsoft.com/office/drawing/2014/main" id="{2CE76EEE-CBC5-F51E-A5E6-4C71E49073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6615" y="5447635"/>
            <a:ext cx="576000" cy="576000"/>
          </a:xfrm>
          <a:prstGeom prst="rect">
            <a:avLst/>
          </a:prstGeom>
        </p:spPr>
      </p:pic>
      <p:pic>
        <p:nvPicPr>
          <p:cNvPr id="194" name="Picture 193" descr="Icon&#10;&#10;Description automatically generated">
            <a:extLst>
              <a:ext uri="{FF2B5EF4-FFF2-40B4-BE49-F238E27FC236}">
                <a16:creationId xmlns:a16="http://schemas.microsoft.com/office/drawing/2014/main" id="{C3AF4957-BA25-E999-920A-DF8185C9AE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5399" y="4453014"/>
            <a:ext cx="998432" cy="998432"/>
          </a:xfrm>
          <a:prstGeom prst="rect">
            <a:avLst/>
          </a:prstGeom>
        </p:spPr>
      </p:pic>
      <p:pic>
        <p:nvPicPr>
          <p:cNvPr id="195" name="Picture 194" descr="Logo, icon&#10;&#10;Description automatically generated">
            <a:extLst>
              <a:ext uri="{FF2B5EF4-FFF2-40B4-BE49-F238E27FC236}">
                <a16:creationId xmlns:a16="http://schemas.microsoft.com/office/drawing/2014/main" id="{F00CC5C5-96DE-09B8-7FE8-3D8D2678E8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6190" y="1775642"/>
            <a:ext cx="576000" cy="576000"/>
          </a:xfrm>
          <a:prstGeom prst="rect">
            <a:avLst/>
          </a:prstGeom>
        </p:spPr>
      </p:pic>
      <p:pic>
        <p:nvPicPr>
          <p:cNvPr id="196" name="Picture 195">
            <a:extLst>
              <a:ext uri="{FF2B5EF4-FFF2-40B4-BE49-F238E27FC236}">
                <a16:creationId xmlns:a16="http://schemas.microsoft.com/office/drawing/2014/main" id="{7678B4AE-6290-18D7-F87D-E490528FDD88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266190" y="3971978"/>
            <a:ext cx="576000" cy="576000"/>
          </a:xfrm>
          <a:prstGeom prst="rect">
            <a:avLst/>
          </a:prstGeom>
        </p:spPr>
      </p:pic>
      <p:pic>
        <p:nvPicPr>
          <p:cNvPr id="197" name="Picture 196" descr="Icon&#10;&#10;Description automatically generated">
            <a:extLst>
              <a:ext uri="{FF2B5EF4-FFF2-40B4-BE49-F238E27FC236}">
                <a16:creationId xmlns:a16="http://schemas.microsoft.com/office/drawing/2014/main" id="{A28DAAAB-E632-2FDD-D153-C431F43A97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66190" y="2873810"/>
            <a:ext cx="576000" cy="576000"/>
          </a:xfrm>
          <a:prstGeom prst="rect">
            <a:avLst/>
          </a:prstGeom>
        </p:spPr>
      </p:pic>
      <p:pic>
        <p:nvPicPr>
          <p:cNvPr id="198" name="Picture 197">
            <a:extLst>
              <a:ext uri="{FF2B5EF4-FFF2-40B4-BE49-F238E27FC236}">
                <a16:creationId xmlns:a16="http://schemas.microsoft.com/office/drawing/2014/main" id="{782DEA4F-7AF7-FBD9-9B90-57B3F6D776FE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6266190" y="3422894"/>
            <a:ext cx="576000" cy="576000"/>
          </a:xfrm>
          <a:prstGeom prst="rect">
            <a:avLst/>
          </a:prstGeom>
        </p:spPr>
      </p:pic>
      <p:pic>
        <p:nvPicPr>
          <p:cNvPr id="199" name="Picture 198" descr="Icon&#10;&#10;Description automatically generated">
            <a:extLst>
              <a:ext uri="{FF2B5EF4-FFF2-40B4-BE49-F238E27FC236}">
                <a16:creationId xmlns:a16="http://schemas.microsoft.com/office/drawing/2014/main" id="{D5BF14EF-DEF1-E00D-C58E-6DE5523A1C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66190" y="2324726"/>
            <a:ext cx="576000" cy="576000"/>
          </a:xfrm>
          <a:prstGeom prst="rect">
            <a:avLst/>
          </a:prstGeom>
        </p:spPr>
      </p:pic>
      <p:pic>
        <p:nvPicPr>
          <p:cNvPr id="200" name="Picture 199">
            <a:extLst>
              <a:ext uri="{FF2B5EF4-FFF2-40B4-BE49-F238E27FC236}">
                <a16:creationId xmlns:a16="http://schemas.microsoft.com/office/drawing/2014/main" id="{18CDCD4B-A42A-7EBB-102E-D5888E8FC4F0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6266190" y="4521061"/>
            <a:ext cx="576000" cy="576000"/>
          </a:xfrm>
          <a:prstGeom prst="rect">
            <a:avLst/>
          </a:prstGeom>
        </p:spPr>
      </p:pic>
      <p:sp>
        <p:nvSpPr>
          <p:cNvPr id="5" name="Title 14">
            <a:extLst>
              <a:ext uri="{FF2B5EF4-FFF2-40B4-BE49-F238E27FC236}">
                <a16:creationId xmlns:a16="http://schemas.microsoft.com/office/drawing/2014/main" id="{A18B19EC-286D-7076-1180-18332A089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88" y="112713"/>
            <a:ext cx="8174672" cy="1006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 defTabSz="914400" rtl="1" hangingPunct="0">
              <a:spcBef>
                <a:spcPts val="0"/>
              </a:spcBef>
              <a:defRPr/>
            </a:pP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0.2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الرد على أسئلة صنّاع القرار من خلال الإدماج المناسب لأشكال الأدلة العلمية</a:t>
            </a:r>
            <a:b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0BE6FBEA-4172-F23A-5943-D988F8BC566D}"/>
              </a:ext>
            </a:extLst>
          </p:cNvPr>
          <p:cNvSpPr txBox="1"/>
          <p:nvPr/>
        </p:nvSpPr>
        <p:spPr>
          <a:xfrm>
            <a:off x="2016218" y="707937"/>
            <a:ext cx="6355781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7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بالمقارنة بالأشكال المختارة من الأدلة التي حصلت على الكثير من الاهتمام الآن</a:t>
            </a:r>
            <a:endParaRPr lang="en-US" sz="1700" dirty="0"/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CFD9A8D4-7593-0107-643C-877EFDFE81CA}"/>
              </a:ext>
            </a:extLst>
          </p:cNvPr>
          <p:cNvSpPr txBox="1"/>
          <p:nvPr/>
        </p:nvSpPr>
        <p:spPr>
          <a:xfrm>
            <a:off x="9385072" y="1068159"/>
            <a:ext cx="24032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ملاحظة: النسخة الكاملة متوفرة في </a:t>
            </a:r>
            <a:r>
              <a:rPr lang="ar-SA" sz="1050" i="1" dirty="0">
                <a:solidFill>
                  <a:srgbClr val="254777"/>
                </a:solidFill>
                <a:effectLst/>
                <a:latin typeface="Helvetica" pitchFamily="2" charset="0"/>
              </a:rPr>
              <a:t>مستجدات ٢٠٢٣</a:t>
            </a:r>
          </a:p>
        </p:txBody>
      </p:sp>
    </p:spTree>
    <p:extLst>
      <p:ext uri="{BB962C8B-B14F-4D97-AF65-F5344CB8AC3E}">
        <p14:creationId xmlns:p14="http://schemas.microsoft.com/office/powerpoint/2010/main" val="407728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78182B-E4D2-746D-0C07-83EEC0F7A0BD}"/>
              </a:ext>
            </a:extLst>
          </p:cNvPr>
          <p:cNvSpPr/>
          <p:nvPr/>
        </p:nvSpPr>
        <p:spPr>
          <a:xfrm>
            <a:off x="0" y="6065134"/>
            <a:ext cx="12192000" cy="7928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2AF9984B-C60B-7298-04FC-C05238D34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785590"/>
              </p:ext>
            </p:extLst>
          </p:nvPr>
        </p:nvGraphicFramePr>
        <p:xfrm>
          <a:off x="900868" y="1369097"/>
          <a:ext cx="10731938" cy="5357733"/>
        </p:xfrm>
        <a:graphic>
          <a:graphicData uri="http://schemas.openxmlformats.org/drawingml/2006/table">
            <a:tbl>
              <a:tblPr firstRow="1" firstCol="1" bandRow="1"/>
              <a:tblGrid>
                <a:gridCol w="1382141">
                  <a:extLst>
                    <a:ext uri="{9D8B030D-6E8A-4147-A177-3AD203B41FA5}">
                      <a16:colId xmlns:a16="http://schemas.microsoft.com/office/drawing/2014/main" val="2438151703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1941796730"/>
                    </a:ext>
                  </a:extLst>
                </a:gridCol>
                <a:gridCol w="354244">
                  <a:extLst>
                    <a:ext uri="{9D8B030D-6E8A-4147-A177-3AD203B41FA5}">
                      <a16:colId xmlns:a16="http://schemas.microsoft.com/office/drawing/2014/main" val="4159614164"/>
                    </a:ext>
                  </a:extLst>
                </a:gridCol>
                <a:gridCol w="1734749">
                  <a:extLst>
                    <a:ext uri="{9D8B030D-6E8A-4147-A177-3AD203B41FA5}">
                      <a16:colId xmlns:a16="http://schemas.microsoft.com/office/drawing/2014/main" val="3417789404"/>
                    </a:ext>
                  </a:extLst>
                </a:gridCol>
                <a:gridCol w="6281090">
                  <a:extLst>
                    <a:ext uri="{9D8B030D-6E8A-4147-A177-3AD203B41FA5}">
                      <a16:colId xmlns:a16="http://schemas.microsoft.com/office/drawing/2014/main" val="4259270599"/>
                    </a:ext>
                  </a:extLst>
                </a:gridCol>
              </a:tblGrid>
              <a:tr h="3184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المنظور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 </a:t>
                      </a:r>
                      <a:r>
                        <a:rPr lang="ar-LB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أشكال الدليل العلمي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LB" sz="1400" b="0" i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الخطوات التي تضاف فيها</a:t>
                      </a:r>
                      <a:r>
                        <a:rPr lang="ar-LB" sz="1400" b="0" i="0" baseline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القيمة الأكبر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804439"/>
                  </a:ext>
                </a:extLst>
              </a:tr>
              <a:tr h="337449">
                <a:tc rowSpan="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200" b="0" i="0" u="none" strike="noStrike" cap="none" baseline="0" dirty="0">
                          <a:solidFill>
                            <a:srgbClr val="254776"/>
                          </a:solidFill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Arial"/>
                        </a:rPr>
                        <a:t>الأدلة المحلية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3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1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تحليلات البيانات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133599"/>
                  </a:ext>
                </a:extLst>
              </a:tr>
              <a:tr h="2408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11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النمذجة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3415"/>
                  </a:ext>
                </a:extLst>
              </a:tr>
              <a:tr h="33744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1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التقييم</a:t>
                      </a:r>
                      <a:r>
                        <a:rPr lang="en-US" sz="11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 </a:t>
                      </a: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886923"/>
                  </a:ext>
                </a:extLst>
              </a:tr>
              <a:tr h="33744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20"/>
                        </a:lnSpc>
                      </a:pPr>
                      <a:r>
                        <a:rPr lang="ar-LB" sz="10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التطبيقي/</a:t>
                      </a:r>
                    </a:p>
                    <a:p>
                      <a:pPr algn="r">
                        <a:lnSpc>
                          <a:spcPts val="1120"/>
                        </a:lnSpc>
                      </a:pPr>
                      <a:r>
                        <a:rPr lang="ar-LB" sz="10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البحث السلوكي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998895"/>
                  </a:ext>
                </a:extLst>
              </a:tr>
              <a:tr h="33744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0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رؤى نوعية</a:t>
                      </a:r>
                    </a:p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804998"/>
                  </a:ext>
                </a:extLst>
              </a:tr>
              <a:tr h="207000">
                <a:tc>
                  <a:txBody>
                    <a:bodyPr/>
                    <a:lstStyle/>
                    <a:p>
                      <a:pPr algn="ctr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70553"/>
                  </a:ext>
                </a:extLst>
              </a:tr>
              <a:tr h="3184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المنظور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7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7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BAD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Forms of evidence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97868899"/>
                  </a:ext>
                </a:extLst>
              </a:tr>
              <a:tr h="1378598">
                <a:tc>
                  <a:txBody>
                    <a:bodyPr/>
                    <a:lstStyle/>
                    <a:p>
                      <a:pPr algn="r">
                        <a:tabLst>
                          <a:tab pos="87313" algn="l"/>
                        </a:tabLst>
                      </a:pPr>
                      <a:r>
                        <a:rPr lang="ar-LB" sz="1200" dirty="0">
                          <a:solidFill>
                            <a:srgbClr val="254776"/>
                          </a:solidFill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الدليل العالمي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13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1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توليف الأدلة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LB" sz="1050" dirty="0">
                          <a:solidFill>
                            <a:srgbClr val="254776"/>
                          </a:solidFill>
                        </a:rPr>
                        <a:t>توليف الأدلة:</a:t>
                      </a:r>
                    </a:p>
                    <a:p>
                      <a:pPr marL="171450" lvl="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LB" sz="1000" dirty="0">
                          <a:solidFill>
                            <a:srgbClr val="254776"/>
                          </a:solidFill>
                        </a:rPr>
                        <a:t>يقوم بشكل منهجي وشفاف بتحديد واختيار وتقييم وتوليف الأدلة التي تتناول سؤالًا محددًا</a:t>
                      </a:r>
                    </a:p>
                    <a:p>
                      <a:pPr marL="171450" lvl="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LB" sz="1000" dirty="0">
                          <a:solidFill>
                            <a:srgbClr val="254776"/>
                          </a:solidFill>
                        </a:rPr>
                        <a:t>يشمل تقييمات جودة صريحة </a:t>
                      </a:r>
                      <a:r>
                        <a:rPr lang="ar-LB" sz="1000" dirty="0">
                          <a:solidFill>
                            <a:schemeClr val="tx1"/>
                          </a:solidFill>
                        </a:rPr>
                        <a:t>(ولا يقبل مراجعة الزملاء للمجلة كمرادف للجودة) </a:t>
                      </a:r>
                      <a:r>
                        <a:rPr lang="ar-LB" sz="1000" dirty="0">
                          <a:solidFill>
                            <a:srgbClr val="254776"/>
                          </a:solidFill>
                        </a:rPr>
                        <a:t>ويمكن تقييم الجودة بحد ذاتها (ويتم تضمين تقييمات الجودة في العديد من قواعد بيانات تجميع الأدلة مثل </a:t>
                      </a:r>
                      <a:r>
                        <a:rPr lang="en-US" sz="1000" dirty="0">
                          <a:solidFill>
                            <a:srgbClr val="254776"/>
                          </a:solidFill>
                        </a:rPr>
                        <a:t>Social Systems Evidence</a:t>
                      </a:r>
                      <a:r>
                        <a:rPr lang="ar-LB" sz="1000" dirty="0">
                          <a:solidFill>
                            <a:srgbClr val="254776"/>
                          </a:solidFill>
                        </a:rPr>
                        <a:t>)</a:t>
                      </a:r>
                    </a:p>
                    <a:p>
                      <a:pPr marL="171450" lvl="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LB" sz="1000" dirty="0">
                          <a:solidFill>
                            <a:srgbClr val="254776"/>
                          </a:solidFill>
                        </a:rPr>
                        <a:t>يمكن أن يعالج أي سؤال وتوليف أي نوع من الأدلة</a:t>
                      </a:r>
                      <a:r>
                        <a:rPr lang="en-US" sz="1000" dirty="0">
                          <a:solidFill>
                            <a:srgbClr val="254776"/>
                          </a:solidFill>
                        </a:rPr>
                        <a:t> </a:t>
                      </a:r>
                    </a:p>
                    <a:p>
                      <a:pPr marL="171450" lvl="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LB" sz="1000" dirty="0">
                          <a:solidFill>
                            <a:srgbClr val="254776"/>
                          </a:solidFill>
                        </a:rPr>
                        <a:t>يمكن أن يصف أيضًا </a:t>
                      </a:r>
                      <a:r>
                        <a:rPr lang="ar-LB" sz="1000" kern="1200" dirty="0">
                          <a:solidFill>
                            <a:srgbClr val="254776"/>
                          </a:solidFill>
                          <a:latin typeface="+mn-lt"/>
                          <a:ea typeface="+mn-ea"/>
                          <a:cs typeface="+mn-cs"/>
                        </a:rPr>
                        <a:t>مقدار اليقين الذي لدينا </a:t>
                      </a:r>
                      <a:r>
                        <a:rPr lang="ar-LB" sz="1000" dirty="0">
                          <a:solidFill>
                            <a:srgbClr val="254776"/>
                          </a:solidFill>
                        </a:rPr>
                        <a:t>حول نتائج معينة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CA" sz="10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411749"/>
                  </a:ext>
                </a:extLst>
              </a:tr>
              <a:tr h="207000">
                <a:tc>
                  <a:txBody>
                    <a:bodyPr/>
                    <a:lstStyle/>
                    <a:p>
                      <a:pPr algn="ctr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88197"/>
                  </a:ext>
                </a:extLst>
              </a:tr>
              <a:tr h="3184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المنظور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2E5">
                        <a:alpha val="8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أشكال الدليل العلمي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07101436"/>
                  </a:ext>
                </a:extLst>
              </a:tr>
              <a:tr h="509538">
                <a:tc rowSpan="2">
                  <a:txBody>
                    <a:bodyPr/>
                    <a:lstStyle/>
                    <a:p>
                      <a:pPr algn="r"/>
                      <a:endParaRPr lang="en-CA" sz="4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ar-LB" sz="1100" dirty="0">
                          <a:solidFill>
                            <a:srgbClr val="254776"/>
                          </a:solidFill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التوصيات المحلية أو دعم الأدلة المستنيرة بالأدلة المحلية والعالمية</a:t>
                      </a:r>
                    </a:p>
                    <a:p>
                      <a:pPr algn="r"/>
                      <a:r>
                        <a:rPr lang="en-CA" sz="50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lang="en-CA" sz="13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189" rtl="1" eaLnBrk="1" fontAlgn="auto" latinLnBrk="0" hangingPunct="1">
                        <a:lnSpc>
                          <a:spcPts val="1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1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تقييم التكنولوجيا/</a:t>
                      </a:r>
                    </a:p>
                    <a:p>
                      <a:pPr marL="0" marR="0" lvl="0" indent="0" algn="l" defTabSz="457189" rtl="1" eaLnBrk="1" fontAlgn="auto" latinLnBrk="0" hangingPunct="1">
                        <a:lnSpc>
                          <a:spcPts val="1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1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تحليل فعالية التكلفة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43558113"/>
                  </a:ext>
                </a:extLst>
              </a:tr>
              <a:tr h="509538">
                <a:tc vMerge="1"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0F6">
                        <a:alpha val="4509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CA" sz="1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  <a:p>
                      <a:pPr algn="l"/>
                      <a:r>
                        <a:rPr lang="ar-LB" sz="11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التوجيهات العامة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41412472"/>
                  </a:ext>
                </a:extLst>
              </a:tr>
            </a:tbl>
          </a:graphicData>
        </a:graphic>
      </p:graphicFrame>
      <p:pic>
        <p:nvPicPr>
          <p:cNvPr id="51" name="Picture 50">
            <a:extLst>
              <a:ext uri="{FF2B5EF4-FFF2-40B4-BE49-F238E27FC236}">
                <a16:creationId xmlns:a16="http://schemas.microsoft.com/office/drawing/2014/main" id="{F00751DC-1877-2F93-BCB3-8C472C5B1F3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491217" y="2090329"/>
            <a:ext cx="731352" cy="73135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1F3047B6-475D-D919-CEF8-9CDB04489B2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491217" y="4048589"/>
            <a:ext cx="731352" cy="73135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27BD9792-09DC-F18B-98B7-8398DB5E3A6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491217" y="5831035"/>
            <a:ext cx="731352" cy="73135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9D2CCB4-8507-843F-F09B-3F81002DD66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400786" y="5735736"/>
            <a:ext cx="303988" cy="30398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0A51B1ED-2B71-BADE-26F8-623051DCB2E5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3400786" y="6274945"/>
            <a:ext cx="299148" cy="29914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B7AFF1B2-24FB-462D-E098-CBEDDD7A059E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3400786" y="4297739"/>
            <a:ext cx="303988" cy="30398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93DB4FFD-5C91-82B7-3229-338C8A0832E0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3400786" y="2626345"/>
            <a:ext cx="299148" cy="29914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3D15423-3046-42F4-B335-02E50BC0ABE9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3400786" y="1646830"/>
            <a:ext cx="299148" cy="299148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D5FDC7BF-1FBD-7A4C-90F5-AF579A32B041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3400786" y="2295308"/>
            <a:ext cx="299148" cy="29914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3431EB32-9BEA-5605-8BB4-83932FB5510E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3400786" y="1967916"/>
            <a:ext cx="299148" cy="29914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20D173A-9D6A-96ED-966B-9A3C0013B1EE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3400786" y="2948641"/>
            <a:ext cx="299148" cy="299148"/>
          </a:xfrm>
          <a:prstGeom prst="rect">
            <a:avLst/>
          </a:prstGeom>
        </p:spPr>
      </p:pic>
      <p:sp>
        <p:nvSpPr>
          <p:cNvPr id="85" name="Slide Number">
            <a:extLst>
              <a:ext uri="{FF2B5EF4-FFF2-40B4-BE49-F238E27FC236}">
                <a16:creationId xmlns:a16="http://schemas.microsoft.com/office/drawing/2014/main" id="{6A4124B8-4B91-F9D2-AE52-0EEF23B5238B}"/>
              </a:ext>
            </a:extLst>
          </p:cNvPr>
          <p:cNvSpPr txBox="1">
            <a:spLocks/>
          </p:cNvSpPr>
          <p:nvPr/>
        </p:nvSpPr>
        <p:spPr>
          <a:xfrm>
            <a:off x="11557828" y="6374995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ct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ctr"/>
              <a:t>2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D731A71-05CB-35C1-6E7F-770847159E60}"/>
              </a:ext>
            </a:extLst>
          </p:cNvPr>
          <p:cNvSpPr/>
          <p:nvPr/>
        </p:nvSpPr>
        <p:spPr>
          <a:xfrm>
            <a:off x="2488595" y="2087399"/>
            <a:ext cx="721895" cy="724766"/>
          </a:xfrm>
          <a:prstGeom prst="ellipse">
            <a:avLst/>
          </a:prstGeom>
          <a:noFill/>
          <a:ln w="66675">
            <a:solidFill>
              <a:srgbClr val="99C2E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553EC6E-44F1-8407-3212-D4BFF0148ED7}"/>
              </a:ext>
            </a:extLst>
          </p:cNvPr>
          <p:cNvSpPr/>
          <p:nvPr/>
        </p:nvSpPr>
        <p:spPr>
          <a:xfrm>
            <a:off x="2499995" y="5834328"/>
            <a:ext cx="721895" cy="724766"/>
          </a:xfrm>
          <a:prstGeom prst="ellipse">
            <a:avLst/>
          </a:prstGeom>
          <a:noFill/>
          <a:ln w="66675">
            <a:solidFill>
              <a:srgbClr val="4195C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97E2D8B-7EDD-FEBE-0744-7792538C59FB}"/>
              </a:ext>
            </a:extLst>
          </p:cNvPr>
          <p:cNvSpPr/>
          <p:nvPr/>
        </p:nvSpPr>
        <p:spPr>
          <a:xfrm>
            <a:off x="2500674" y="4051882"/>
            <a:ext cx="721895" cy="724766"/>
          </a:xfrm>
          <a:prstGeom prst="ellipse">
            <a:avLst/>
          </a:prstGeom>
          <a:noFill/>
          <a:ln w="66675">
            <a:solidFill>
              <a:srgbClr val="0E539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B67C4D8-1AF7-8A90-56A7-5C8C31E2F9A3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5982149" y="1646830"/>
            <a:ext cx="284688" cy="301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B4859D-1637-5F63-4D35-CBCC3AAFAA91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5982149" y="1966773"/>
            <a:ext cx="284688" cy="3014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03DD4B-E37D-6BEC-897B-5A3278E6B9CD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5982149" y="2937464"/>
            <a:ext cx="284688" cy="3014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6665BEF-A36A-62E3-4FE8-13C1A15F2B25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7480048" y="2293022"/>
            <a:ext cx="284687" cy="30143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3D3AEC1-8AB6-A3D6-3371-5ED624B5FC4D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7480048" y="1966773"/>
            <a:ext cx="284687" cy="3014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55BCB3E-2D71-CCBE-ACA4-40F15DF47E72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7480048" y="2937464"/>
            <a:ext cx="284687" cy="3014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491FFC3-5FAD-AD2D-5697-E5AFE5425912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8958044" y="2937464"/>
            <a:ext cx="284687" cy="30143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C00E5BA-FF71-DE79-C941-61E44EAD8433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8958044" y="2612987"/>
            <a:ext cx="284687" cy="3014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C625048-D7D9-4710-9C5C-A6BE90A275AA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10449865" y="2293022"/>
            <a:ext cx="284686" cy="3014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C1EB28F-6315-017A-23F7-EA1997981E75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10449865" y="1646830"/>
            <a:ext cx="284686" cy="30143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6E1FE6B-3FF2-0CBF-83F2-D71A60736C03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10455942" y="2937464"/>
            <a:ext cx="284686" cy="301433"/>
          </a:xfrm>
          <a:prstGeom prst="rect">
            <a:avLst/>
          </a:prstGeom>
        </p:spPr>
      </p:pic>
      <p:sp>
        <p:nvSpPr>
          <p:cNvPr id="8" name="TextBox 2">
            <a:extLst>
              <a:ext uri="{FF2B5EF4-FFF2-40B4-BE49-F238E27FC236}">
                <a16:creationId xmlns:a16="http://schemas.microsoft.com/office/drawing/2014/main" id="{0C2664FC-D2A1-2B2E-5F0E-F601E7AE93CB}"/>
              </a:ext>
            </a:extLst>
          </p:cNvPr>
          <p:cNvSpPr txBox="1"/>
          <p:nvPr/>
        </p:nvSpPr>
        <p:spPr>
          <a:xfrm>
            <a:off x="9385072" y="1068159"/>
            <a:ext cx="24032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ملاحظة: النسخة الكاملة متوفرة في </a:t>
            </a:r>
            <a:r>
              <a:rPr lang="ar-SA" sz="1050" i="1" dirty="0">
                <a:solidFill>
                  <a:srgbClr val="254777"/>
                </a:solidFill>
                <a:effectLst/>
                <a:latin typeface="Helvetica" pitchFamily="2" charset="0"/>
              </a:rPr>
              <a:t>مستجدات ٢٠٢٣</a:t>
            </a:r>
          </a:p>
        </p:txBody>
      </p:sp>
      <p:sp>
        <p:nvSpPr>
          <p:cNvPr id="12" name="Title 14">
            <a:extLst>
              <a:ext uri="{FF2B5EF4-FFF2-40B4-BE49-F238E27FC236}">
                <a16:creationId xmlns:a16="http://schemas.microsoft.com/office/drawing/2014/main" id="{9ADB7F12-76E0-6766-E428-4961E4989092}"/>
              </a:ext>
            </a:extLst>
          </p:cNvPr>
          <p:cNvSpPr txBox="1">
            <a:spLocks/>
          </p:cNvSpPr>
          <p:nvPr/>
        </p:nvSpPr>
        <p:spPr>
          <a:xfrm>
            <a:off x="115219" y="256425"/>
            <a:ext cx="9112998" cy="3496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914400" rtl="1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0</a:t>
            </a: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.2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(تابع)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الرد على أسئلة صنّاع القرار من خلال الإدماج المناسب لأشكال الأدلة العلمية</a:t>
            </a:r>
            <a:endParaRPr kumimoji="0" lang="en-CA" i="0" u="none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/>
              <a:cs typeface="Arial" panose="020B0604020202020204" pitchFamily="34" charset="0"/>
              <a:sym typeface="Arial"/>
            </a:endParaRPr>
          </a:p>
          <a:p>
            <a:pPr algn="r" defTabSz="914400" rtl="1" hangingPunct="0">
              <a:spcBef>
                <a:spcPts val="0"/>
              </a:spcBef>
              <a:defRPr/>
            </a:pPr>
            <a:endParaRPr lang="en-US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4303084B-1AD6-1780-3F0F-29F858384E4E}"/>
              </a:ext>
            </a:extLst>
          </p:cNvPr>
          <p:cNvSpPr txBox="1"/>
          <p:nvPr/>
        </p:nvSpPr>
        <p:spPr>
          <a:xfrm>
            <a:off x="315202" y="492855"/>
            <a:ext cx="87851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دمج الأدلة المحلية </a:t>
            </a:r>
            <a:r>
              <a:rPr lang="ar-SA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(ما تم تعلمه في البلد) </a:t>
            </a:r>
            <a:r>
              <a:rPr lang="ar-SA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والأدلة العالمية</a:t>
            </a:r>
            <a:r>
              <a:rPr lang="ar-SA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(ما تم تعلمه من جميع أنحاء العالم، بما في ذلك كيفية اختلافها حسب المجموعات والسياقات)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4674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9eec1d-e27c-4128-92a4-19001b8afe14">
      <Terms xmlns="http://schemas.microsoft.com/office/infopath/2007/PartnerControls"/>
    </lcf76f155ced4ddcb4097134ff3c332f>
    <TaxCatchAll xmlns="0408fcbc-2e10-4461-bee0-724c01b46ae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B10FA45183884EB94F15345AAEEF19" ma:contentTypeVersion="10" ma:contentTypeDescription="Create a new document." ma:contentTypeScope="" ma:versionID="8811d1ee1f955924d6efa7668c64d987">
  <xsd:schema xmlns:xsd="http://www.w3.org/2001/XMLSchema" xmlns:xs="http://www.w3.org/2001/XMLSchema" xmlns:p="http://schemas.microsoft.com/office/2006/metadata/properties" xmlns:ns2="599eec1d-e27c-4128-92a4-19001b8afe14" xmlns:ns3="0408fcbc-2e10-4461-bee0-724c01b46ae9" targetNamespace="http://schemas.microsoft.com/office/2006/metadata/properties" ma:root="true" ma:fieldsID="ed40de2e1756169e64ca3344cc1c16fd" ns2:_="" ns3:_="">
    <xsd:import namespace="599eec1d-e27c-4128-92a4-19001b8afe14"/>
    <xsd:import namespace="0408fcbc-2e10-4461-bee0-724c01b46a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eec1d-e27c-4128-92a4-19001b8afe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073764d-e844-48d8-8cbc-d63b9d9528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8fcbc-2e10-4461-bee0-724c01b46ae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81d858b-1feb-44a1-840f-9be35bf19069}" ma:internalName="TaxCatchAll" ma:showField="CatchAllData" ma:web="0408fcbc-2e10-4461-bee0-724c01b46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B8B3B9-3200-4299-A29F-F36128170726}">
  <ds:schemaRefs>
    <ds:schemaRef ds:uri="http://schemas.openxmlformats.org/package/2006/metadata/core-properties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599eec1d-e27c-4128-92a4-19001b8afe14"/>
    <ds:schemaRef ds:uri="http://schemas.microsoft.com/office/infopath/2007/PartnerControls"/>
    <ds:schemaRef ds:uri="0408fcbc-2e10-4461-bee0-724c01b46ae9"/>
  </ds:schemaRefs>
</ds:datastoreItem>
</file>

<file path=customXml/itemProps2.xml><?xml version="1.0" encoding="utf-8"?>
<ds:datastoreItem xmlns:ds="http://schemas.openxmlformats.org/officeDocument/2006/customXml" ds:itemID="{8489194E-FD15-4109-B43E-B78BE7C380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4998D5-D4B4-4020-93DA-BD0CB11AAC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eec1d-e27c-4128-92a4-19001b8afe14"/>
    <ds:schemaRef ds:uri="0408fcbc-2e10-4461-bee0-724c01b46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39171</TotalTime>
  <Words>242</Words>
  <Application>Microsoft Macintosh PowerPoint</Application>
  <PresentationFormat>Widescreen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Courier New</vt:lpstr>
      <vt:lpstr>Helvetica</vt:lpstr>
      <vt:lpstr>McMaster Brighter World Theme</vt:lpstr>
      <vt:lpstr>0.2  الرد على أسئلة صنّاع القرار من خلال الإدماج المناسب لأشكال الأدلة العلمية 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345</cp:revision>
  <cp:lastPrinted>2017-06-06T20:04:49Z</cp:lastPrinted>
  <dcterms:created xsi:type="dcterms:W3CDTF">2017-04-21T15:41:45Z</dcterms:created>
  <dcterms:modified xsi:type="dcterms:W3CDTF">2023-05-03T19:02:53Z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0x0101006EB10FA45183884EB94F15345AAEEF19</vt:lpwstr>
  </property>
  <property fmtid="{D5CDD505-2E9C-101B-9397-08002B2CF9AE}" pid="3" name="MediaServiceImageTags">
    <vt:lpwstr/>
  </property>
</Properties>
</file>