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1060" r:id="rId5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E99748-039D-B433-24D0-B1A46D04A4E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A8DB961-0478-7D43-2188-B29901D366F8}"/>
              </a:ext>
            </a:extLst>
          </p:cNvPr>
          <p:cNvSpPr/>
          <p:nvPr/>
        </p:nvSpPr>
        <p:spPr>
          <a:xfrm>
            <a:off x="6282422" y="5763379"/>
            <a:ext cx="5463442" cy="623973"/>
          </a:xfrm>
          <a:prstGeom prst="roundRect">
            <a:avLst/>
          </a:prstGeom>
          <a:solidFill>
            <a:srgbClr val="2590CC">
              <a:alpha val="15000"/>
            </a:srgbClr>
          </a:solidFill>
          <a:ln w="12700">
            <a:solidFill>
              <a:srgbClr val="2590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20B1A35B-5C0C-558F-8F6E-A2698D7D0199}"/>
              </a:ext>
            </a:extLst>
          </p:cNvPr>
          <p:cNvSpPr/>
          <p:nvPr/>
        </p:nvSpPr>
        <p:spPr>
          <a:xfrm>
            <a:off x="6290656" y="3398955"/>
            <a:ext cx="5463442" cy="1815029"/>
          </a:xfrm>
          <a:prstGeom prst="roundRect">
            <a:avLst/>
          </a:prstGeom>
          <a:solidFill>
            <a:srgbClr val="FEB714">
              <a:alpha val="20079"/>
            </a:srgbClr>
          </a:solidFill>
          <a:ln w="12700">
            <a:solidFill>
              <a:srgbClr val="FEB71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6FE678B0-BB41-34D2-EA51-71242B1B4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1138" y="1550688"/>
            <a:ext cx="3655175" cy="4737129"/>
          </a:xfrm>
          <a:prstGeom prst="rect">
            <a:avLst/>
          </a:prstGeom>
        </p:spPr>
      </p:pic>
      <p:sp>
        <p:nvSpPr>
          <p:cNvPr id="14" name="Slide Number">
            <a:extLst>
              <a:ext uri="{FF2B5EF4-FFF2-40B4-BE49-F238E27FC236}">
                <a16:creationId xmlns:a16="http://schemas.microsoft.com/office/drawing/2014/main" id="{420B1FC2-35BE-44BA-1A9E-2C967503D903}"/>
              </a:ext>
            </a:extLst>
          </p:cNvPr>
          <p:cNvSpPr txBox="1">
            <a:spLocks/>
          </p:cNvSpPr>
          <p:nvPr/>
        </p:nvSpPr>
        <p:spPr>
          <a:xfrm>
            <a:off x="11573435" y="6387352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9BF73F-6A70-EC45-A194-6E3BBE3191C1}"/>
              </a:ext>
            </a:extLst>
          </p:cNvPr>
          <p:cNvSpPr/>
          <p:nvPr/>
        </p:nvSpPr>
        <p:spPr>
          <a:xfrm>
            <a:off x="3571963" y="2851771"/>
            <a:ext cx="25379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LB" sz="1100" dirty="0">
                <a:solidFill>
                  <a:srgbClr val="254776"/>
                </a:solidFill>
              </a:rPr>
              <a:t>الدراسات الفردية (أو الطبعات الأولية) التي لم يتم تقييمها من حيث الجودة ووضعت جنبًا إلى جنب مع جميع الدراسات الأخرى التي تتناول  السؤال نفسه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2048A1-7558-EB45-AEED-C957B3A94FE8}"/>
              </a:ext>
            </a:extLst>
          </p:cNvPr>
          <p:cNvSpPr/>
          <p:nvPr/>
        </p:nvSpPr>
        <p:spPr>
          <a:xfrm>
            <a:off x="3591068" y="3653154"/>
            <a:ext cx="22764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254776"/>
                </a:solidFill>
              </a:rPr>
              <a:t>Squeaky-wheel</a:t>
            </a:r>
            <a:r>
              <a:rPr lang="ar-LB" sz="1100" dirty="0">
                <a:solidFill>
                  <a:srgbClr val="254776"/>
                </a:solidFill>
              </a:rPr>
              <a:t> الخبراء المتذمرون الذين يتحدثون بطريقة تجعل من غير الممكن الحكم على دقتهم.</a:t>
            </a:r>
            <a:r>
              <a:rPr lang="en-US" sz="1100" dirty="0">
                <a:solidFill>
                  <a:srgbClr val="254776"/>
                </a:solidFill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96A289-8223-4E44-954F-0CC87AA3E6EF}"/>
              </a:ext>
            </a:extLst>
          </p:cNvPr>
          <p:cNvSpPr/>
          <p:nvPr/>
        </p:nvSpPr>
        <p:spPr>
          <a:xfrm>
            <a:off x="3635715" y="4506514"/>
            <a:ext cx="2343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LB" sz="1100" b="1" dirty="0">
                <a:solidFill>
                  <a:srgbClr val="254776"/>
                </a:solidFill>
              </a:rPr>
              <a:t>الحوارات التقليدية التي تستخدم نهج </a:t>
            </a:r>
            <a:r>
              <a:rPr lang="en-US" sz="1100" b="1" dirty="0">
                <a:solidFill>
                  <a:srgbClr val="254776"/>
                </a:solidFill>
              </a:rPr>
              <a:t>GOBSATT</a:t>
            </a:r>
            <a:r>
              <a:rPr lang="ar-LB" sz="1100" b="1" dirty="0">
                <a:solidFill>
                  <a:srgbClr val="254776"/>
                </a:solidFill>
              </a:rPr>
              <a:t> (المقاربات السطحية)</a:t>
            </a:r>
            <a:endParaRPr lang="en-US" sz="1100" b="1" dirty="0">
              <a:solidFill>
                <a:srgbClr val="254776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38ACE-8686-7C4C-97D0-A9BBFD7E1586}"/>
              </a:ext>
            </a:extLst>
          </p:cNvPr>
          <p:cNvSpPr/>
          <p:nvPr/>
        </p:nvSpPr>
        <p:spPr>
          <a:xfrm>
            <a:off x="3721489" y="5122314"/>
            <a:ext cx="23110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LB" sz="1100" dirty="0">
                <a:solidFill>
                  <a:srgbClr val="254776"/>
                </a:solidFill>
              </a:rPr>
              <a:t>عمليات إشراك المواطنين والجهات المعنية التي لا توفر "طرقًا" للحصول على الأدلة العلمية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DF595-2C22-D048-A682-D8F0A3778E2F}"/>
              </a:ext>
            </a:extLst>
          </p:cNvPr>
          <p:cNvSpPr/>
          <p:nvPr/>
        </p:nvSpPr>
        <p:spPr>
          <a:xfrm>
            <a:off x="103944" y="5160926"/>
            <a:ext cx="14414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1100" dirty="0">
                <a:solidFill>
                  <a:srgbClr val="254776"/>
                </a:solidFill>
              </a:rPr>
              <a:t>أفضل دليل علمي على نوع السؤال المطروح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90E289-E356-9E4A-6D49-F7382DDD4D3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518035" y="1181398"/>
            <a:ext cx="2890002" cy="204000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83DEDA6-BA16-4F48-BC48-41EAA872827B}"/>
              </a:ext>
            </a:extLst>
          </p:cNvPr>
          <p:cNvGrpSpPr/>
          <p:nvPr/>
        </p:nvGrpSpPr>
        <p:grpSpPr>
          <a:xfrm>
            <a:off x="6290656" y="5414818"/>
            <a:ext cx="4702784" cy="690342"/>
            <a:chOff x="6290656" y="5217950"/>
            <a:chExt cx="4702784" cy="69034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D11207-5591-DEDE-C472-D05C9C1C8576}"/>
                </a:ext>
              </a:extLst>
            </p:cNvPr>
            <p:cNvSpPr txBox="1"/>
            <p:nvPr/>
          </p:nvSpPr>
          <p:spPr>
            <a:xfrm>
              <a:off x="6458671" y="5615906"/>
              <a:ext cx="4534769" cy="2923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algn="r" defTabSz="914400" rtl="1" hangingPunct="0"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لجان الخبراء الذين يستخدمون نهج </a:t>
              </a:r>
              <a:r>
                <a:rPr lang="en-US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GOBSATT</a:t>
              </a: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 (المقاربات السطحية)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074309A-5DFD-38E9-C40E-DEDBAD93A504}"/>
                </a:ext>
              </a:extLst>
            </p:cNvPr>
            <p:cNvSpPr txBox="1"/>
            <p:nvPr/>
          </p:nvSpPr>
          <p:spPr>
            <a:xfrm>
              <a:off x="6290656" y="5217950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algn="r" defTabSz="914400" rtl="1" hangingPunct="0">
                <a:defRPr/>
              </a:pPr>
              <a:r>
                <a:rPr lang="ar-LB" sz="1600" i="1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لن يصلوا إلى المنصة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6641400-F3C1-E26E-5E9B-C97F92B6FF82}"/>
              </a:ext>
            </a:extLst>
          </p:cNvPr>
          <p:cNvGrpSpPr/>
          <p:nvPr/>
        </p:nvGrpSpPr>
        <p:grpSpPr>
          <a:xfrm>
            <a:off x="6458670" y="3143240"/>
            <a:ext cx="5114766" cy="1613680"/>
            <a:chOff x="6458670" y="3095184"/>
            <a:chExt cx="5114766" cy="161368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4B81C5-87BF-84D2-9DCB-51352144B90F}"/>
                </a:ext>
              </a:extLst>
            </p:cNvPr>
            <p:cNvSpPr txBox="1"/>
            <p:nvPr/>
          </p:nvSpPr>
          <p:spPr>
            <a:xfrm>
              <a:off x="6458672" y="3416204"/>
              <a:ext cx="5114764" cy="1292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algn="r" defTabSz="914400" rtl="1" hangingPunct="0"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لجان الخبراء التي:</a:t>
              </a:r>
            </a:p>
            <a:p>
              <a:pPr marL="342900" indent="-342900" algn="r" defTabSz="914400" rtl="1" hangingPunct="0">
                <a:buFont typeface="+mj-lt"/>
                <a:buAutoNum type="arabicParenR"/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sym typeface="Arial"/>
                </a:rPr>
                <a:t>تجمع الأشخاص الذين لديهم المزيج الصحيح من المعرفة الخاصة بقضية محددة وخبرة تقييم الأدلة العلمية والتجربة الحية</a:t>
              </a:r>
            </a:p>
            <a:p>
              <a:pPr marL="342900" indent="-342900" algn="r" defTabSz="914400" rtl="1" hangingPunct="0">
                <a:buFont typeface="+mj-lt"/>
                <a:buAutoNum type="arabicParenR"/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sym typeface="Arial"/>
                </a:rPr>
                <a:t>تتبع عمليات صارمة لتطوير توصياتها (على سبيل المثال، التوزيع المسبق لملخصات الأدلة العلمية وتوضيح الأدلة والخبرات التي تدعم التوصيات)</a:t>
              </a:r>
              <a:r>
                <a:rPr lang="en-US" sz="13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342900" indent="-342900" algn="r" defTabSz="914400" rtl="1" hangingPunct="0">
                <a:buFont typeface="+mj-lt"/>
                <a:buAutoNum type="arabicParenR"/>
                <a:defRPr/>
              </a:pPr>
              <a:r>
                <a:rPr lang="ar-LB" sz="1300" dirty="0">
                  <a:solidFill>
                    <a:srgbClr val="254776"/>
                  </a:solidFill>
                  <a:latin typeface="Arial" panose="020B0604020202020204" pitchFamily="34" charset="0"/>
                  <a:sym typeface="Arial"/>
                </a:rPr>
                <a:t>تعدل توصياتها مع تطور السياق والقضايا والأدلة العلمية (في حالة لجان الخبراء الحية)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EC31DA4-80DF-CCF4-1C39-FF849DCBD5D6}"/>
                </a:ext>
              </a:extLst>
            </p:cNvPr>
            <p:cNvSpPr txBox="1"/>
            <p:nvPr/>
          </p:nvSpPr>
          <p:spPr>
            <a:xfrm>
              <a:off x="6458670" y="3095184"/>
              <a:ext cx="453476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lvl="0" defTabSz="914400" rtl="1" hangingPunct="0">
                <a:defRPr/>
              </a:pPr>
              <a:r>
                <a:rPr lang="ar-LB" sz="160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pitchFamily="18" charset="0"/>
                  <a:sym typeface="Arial"/>
                </a:rPr>
                <a:t>البطاقة الذهبية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CBDE097-6E3F-7BE9-5B6B-484BF1B330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66848" y="4118981"/>
            <a:ext cx="728208" cy="7282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F5D6C3-CE8F-5483-AA9E-A1CC29A263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62860" y="2848802"/>
            <a:ext cx="728208" cy="728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B264EE-51DF-0EE6-B33D-DAE34358979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62860" y="4304122"/>
            <a:ext cx="728208" cy="7282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F1DC59-0962-BC0E-54FB-C007A0FD40F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862860" y="3576462"/>
            <a:ext cx="728208" cy="728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A89D6D-95E7-9E90-F0D9-30B98593EAB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62860" y="5031781"/>
            <a:ext cx="728208" cy="7282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41ABBA-8A6A-79C1-8947-C4308216849C}"/>
              </a:ext>
            </a:extLst>
          </p:cNvPr>
          <p:cNvCxnSpPr>
            <a:cxnSpLocks/>
          </p:cNvCxnSpPr>
          <p:nvPr/>
        </p:nvCxnSpPr>
        <p:spPr>
          <a:xfrm>
            <a:off x="6117378" y="1458970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 descr="Shape, rectangle&#10;&#10;Description automatically generated">
            <a:extLst>
              <a:ext uri="{FF2B5EF4-FFF2-40B4-BE49-F238E27FC236}">
                <a16:creationId xmlns:a16="http://schemas.microsoft.com/office/drawing/2014/main" id="{55C1CCC2-8598-9EE2-4FC9-A0A702FD3F29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70000"/>
          </a:blip>
          <a:stretch>
            <a:fillRect/>
          </a:stretch>
        </p:blipFill>
        <p:spPr>
          <a:xfrm>
            <a:off x="9003126" y="1221029"/>
            <a:ext cx="3178761" cy="143133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A337425-7AC0-8704-08C3-A16B318E6F5B}"/>
              </a:ext>
            </a:extLst>
          </p:cNvPr>
          <p:cNvSpPr txBox="1"/>
          <p:nvPr/>
        </p:nvSpPr>
        <p:spPr>
          <a:xfrm>
            <a:off x="9206387" y="1502659"/>
            <a:ext cx="2750971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LB" sz="1100" dirty="0">
                <a:solidFill>
                  <a:srgbClr val="254776"/>
                </a:solidFill>
              </a:rPr>
              <a:t>إذا كان بامكان استراليا الحصول على الميدالية الذهبية بفضل ارشاداتها الصحية الوطنية، </a:t>
            </a:r>
          </a:p>
          <a:p>
            <a:pPr algn="ctr"/>
            <a:r>
              <a:rPr lang="ar-LB" sz="1100" dirty="0">
                <a:solidFill>
                  <a:srgbClr val="254776"/>
                </a:solidFill>
              </a:rPr>
              <a:t>فلماذا لا يمكننا فعل ذلك في بلدنا وفي القطاعات الأخرى؟</a:t>
            </a:r>
          </a:p>
          <a:p>
            <a:pPr algn="ctr"/>
            <a:r>
              <a:rPr lang="en-US" sz="1050" dirty="0">
                <a:solidFill>
                  <a:srgbClr val="254776"/>
                </a:solidFill>
              </a:rPr>
              <a:t> </a:t>
            </a:r>
          </a:p>
        </p:txBody>
      </p:sp>
      <p:sp>
        <p:nvSpPr>
          <p:cNvPr id="12" name="Title 14">
            <a:extLst>
              <a:ext uri="{FF2B5EF4-FFF2-40B4-BE49-F238E27FC236}">
                <a16:creationId xmlns:a16="http://schemas.microsoft.com/office/drawing/2014/main" id="{B239CA65-2A56-50D6-1EE8-E218E0D6AD6E}"/>
              </a:ext>
            </a:extLst>
          </p:cNvPr>
          <p:cNvSpPr txBox="1">
            <a:spLocks/>
          </p:cNvSpPr>
          <p:nvPr/>
        </p:nvSpPr>
        <p:spPr>
          <a:xfrm>
            <a:off x="175728" y="361701"/>
            <a:ext cx="9107139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.4</a:t>
            </a:r>
            <a: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استخدام أفضل الأدلة (لا الأدوات الأخرى التي تحظى باهتمام كبير الآن) ،</a:t>
            </a:r>
            <a:r>
              <a:rPr kumimoji="0" lang="en-CA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ar-SA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و مثال محدد من لجنة من الخبراء</a:t>
            </a:r>
            <a:b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br>
              <a:rPr lang="en-CA" sz="1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5C27F6D7-6DF9-ADF2-86D3-CCC266DFDCDB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218395758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8B3B9-3200-4299-A29F-F36128170726}">
  <ds:schemaRefs>
    <ds:schemaRef ds:uri="599eec1d-e27c-4128-92a4-19001b8afe14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0408fcbc-2e10-4461-bee0-724c01b46ae9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89194E-FD15-4109-B43E-B78BE7C380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4998D5-D4B4-4020-93DA-BD0CB11AA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205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Helvetica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