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sldIdLst>
    <p:sldId id="1083" r:id="rId5"/>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 id="{1B4538DD-8686-2F8E-4AF0-15C617F13196}" name="Ileana Ciurea" initials="IC" userId="S::ileana.ciurea@greycell.ca::8948fc58-0a30-4242-8d3b-9074f456e6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687" autoAdjust="0"/>
    <p:restoredTop sz="95707" autoAdjust="0"/>
  </p:normalViewPr>
  <p:slideViewPr>
    <p:cSldViewPr snapToGrid="0" snapToObjects="1">
      <p:cViewPr varScale="1">
        <p:scale>
          <a:sx n="112" d="100"/>
          <a:sy n="112" d="100"/>
        </p:scale>
        <p:origin x="216" y="536"/>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5/3/23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7D5F3BA-9EB6-8660-864E-1FB72D3FB691}"/>
              </a:ext>
            </a:extLst>
          </p:cNvPr>
          <p:cNvSpPr/>
          <p:nvPr/>
        </p:nvSpPr>
        <p:spPr>
          <a:xfrm>
            <a:off x="0" y="6003258"/>
            <a:ext cx="12192000" cy="85474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a:ea typeface="+mn-ea"/>
              <a:cs typeface="+mn-cs"/>
            </a:endParaRPr>
          </a:p>
        </p:txBody>
      </p:sp>
      <p:pic>
        <p:nvPicPr>
          <p:cNvPr id="31" name="Picture 30" descr="Icon&#10;&#10;Description automatically generated">
            <a:extLst>
              <a:ext uri="{FF2B5EF4-FFF2-40B4-BE49-F238E27FC236}">
                <a16:creationId xmlns:a16="http://schemas.microsoft.com/office/drawing/2014/main" id="{5B41298F-9ED5-0AA0-84A4-EDBB70E4176A}"/>
              </a:ext>
            </a:extLst>
          </p:cNvPr>
          <p:cNvPicPr>
            <a:picLocks noChangeAspect="1"/>
          </p:cNvPicPr>
          <p:nvPr/>
        </p:nvPicPr>
        <p:blipFill rotWithShape="1">
          <a:blip r:embed="rId2"/>
          <a:srcRect t="54262"/>
          <a:stretch/>
        </p:blipFill>
        <p:spPr>
          <a:xfrm>
            <a:off x="3477310" y="1857474"/>
            <a:ext cx="4659083" cy="2873553"/>
          </a:xfrm>
          <a:prstGeom prst="rect">
            <a:avLst/>
          </a:prstGeom>
        </p:spPr>
      </p:pic>
      <p:sp>
        <p:nvSpPr>
          <p:cNvPr id="18" name="Rectangle 17">
            <a:extLst>
              <a:ext uri="{FF2B5EF4-FFF2-40B4-BE49-F238E27FC236}">
                <a16:creationId xmlns:a16="http://schemas.microsoft.com/office/drawing/2014/main" id="{B79B6067-6230-8321-9A25-8FCE07E824BA}"/>
              </a:ext>
            </a:extLst>
          </p:cNvPr>
          <p:cNvSpPr/>
          <p:nvPr/>
        </p:nvSpPr>
        <p:spPr>
          <a:xfrm>
            <a:off x="5806852" y="3418224"/>
            <a:ext cx="6162063" cy="1331423"/>
          </a:xfrm>
          <a:prstGeom prst="rect">
            <a:avLst/>
          </a:prstGeom>
          <a:solidFill>
            <a:srgbClr val="FFC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Content Placeholder 1">
            <a:extLst>
              <a:ext uri="{FF2B5EF4-FFF2-40B4-BE49-F238E27FC236}">
                <a16:creationId xmlns:a16="http://schemas.microsoft.com/office/drawing/2014/main" id="{258A8E2F-E81D-911D-964A-3066260B1655}"/>
              </a:ext>
            </a:extLst>
          </p:cNvPr>
          <p:cNvSpPr>
            <a:spLocks noGrp="1"/>
          </p:cNvSpPr>
          <p:nvPr>
            <p:ph sz="half" idx="1"/>
          </p:nvPr>
        </p:nvSpPr>
        <p:spPr>
          <a:xfrm>
            <a:off x="654422" y="1477295"/>
            <a:ext cx="3140132" cy="4525963"/>
          </a:xfrm>
        </p:spPr>
        <p:txBody>
          <a:bodyPr>
            <a:normAutofit/>
          </a:bodyPr>
          <a:lstStyle/>
          <a:p>
            <a:pPr marL="0" lvl="0" indent="0" algn="r" defTabSz="609585" rtl="1">
              <a:spcAft>
                <a:spcPts val="0"/>
              </a:spcAft>
              <a:buClrTx/>
              <a:buNone/>
              <a:defRPr/>
            </a:pPr>
            <a:r>
              <a:rPr lang="ar-LB" sz="2000" dirty="0">
                <a:solidFill>
                  <a:srgbClr val="254776"/>
                </a:solidFill>
                <a:latin typeface="Arial" panose="020B0604020202020204" pitchFamily="34" charset="0"/>
              </a:rPr>
              <a:t>يتخذ المواطنون العديد من القرارات حيث يمكن أن تكون الأدلة مفيدة، مثل:</a:t>
            </a:r>
            <a:r>
              <a:rPr lang="en-US" sz="2000" dirty="0">
                <a:solidFill>
                  <a:srgbClr val="254776"/>
                </a:solidFill>
                <a:latin typeface="Arial" panose="020B0604020202020204" pitchFamily="34" charset="0"/>
                <a:cs typeface="Arial" panose="020B0604020202020204" pitchFamily="34" charset="0"/>
              </a:rPr>
              <a:t> </a:t>
            </a:r>
          </a:p>
          <a:p>
            <a:pPr marL="450850" lvl="1" indent="0" algn="r" rtl="1">
              <a:buNone/>
              <a:defRPr/>
            </a:pPr>
            <a:endParaRPr lang="ar-LB" dirty="0">
              <a:solidFill>
                <a:srgbClr val="254776"/>
              </a:solidFill>
              <a:latin typeface="Arial" panose="020B0604020202020204" pitchFamily="34" charset="0"/>
              <a:cs typeface="Arial" panose="020B0604020202020204" pitchFamily="34" charset="0"/>
            </a:endParaRPr>
          </a:p>
          <a:p>
            <a:pPr marL="450850" lvl="1" indent="0" algn="r" rtl="1">
              <a:buNone/>
              <a:defRPr/>
            </a:pPr>
            <a:endParaRPr lang="ar-LB" sz="1400" dirty="0">
              <a:solidFill>
                <a:srgbClr val="254776"/>
              </a:solidFill>
              <a:latin typeface="Arial" panose="020B0604020202020204" pitchFamily="34" charset="0"/>
              <a:cs typeface="Arial" panose="020B0604020202020204" pitchFamily="34" charset="0"/>
            </a:endParaRPr>
          </a:p>
          <a:p>
            <a:pPr marL="450850" lvl="1" indent="0" algn="r" rtl="1">
              <a:buNone/>
              <a:defRPr/>
            </a:pPr>
            <a:endParaRPr lang="ar-LB" sz="1400" dirty="0">
              <a:solidFill>
                <a:srgbClr val="254776"/>
              </a:solidFill>
              <a:latin typeface="Arial" panose="020B0604020202020204" pitchFamily="34" charset="0"/>
              <a:cs typeface="Arial" panose="020B0604020202020204" pitchFamily="34" charset="0"/>
            </a:endParaRPr>
          </a:p>
          <a:p>
            <a:pPr marL="450850" lvl="1" indent="0" algn="r" rtl="1">
              <a:buNone/>
              <a:defRPr/>
            </a:pPr>
            <a:r>
              <a:rPr lang="ar-LB" sz="1400" dirty="0">
                <a:solidFill>
                  <a:srgbClr val="254776"/>
                </a:solidFill>
                <a:latin typeface="Arial" panose="020B0604020202020204" pitchFamily="34" charset="0"/>
              </a:rPr>
              <a:t>إدارة صحتي وسلامتي ورفاهيتى(وصحة عائلتي)</a:t>
            </a:r>
          </a:p>
          <a:p>
            <a:pPr marL="450850" lvl="1" indent="0" algn="r" rtl="1">
              <a:buNone/>
              <a:defRPr/>
            </a:pPr>
            <a:endParaRPr lang="en-US" sz="1600" dirty="0">
              <a:solidFill>
                <a:srgbClr val="254776"/>
              </a:solidFill>
              <a:latin typeface="Arial" panose="020B0604020202020204" pitchFamily="34" charset="0"/>
              <a:cs typeface="Arial" panose="020B0604020202020204" pitchFamily="34" charset="0"/>
            </a:endParaRPr>
          </a:p>
          <a:p>
            <a:pPr marL="450850" lvl="1" indent="0" algn="r" rtl="1">
              <a:buNone/>
              <a:defRPr/>
            </a:pPr>
            <a:r>
              <a:rPr lang="ar-LB" sz="1400" dirty="0">
                <a:solidFill>
                  <a:srgbClr val="254776"/>
                </a:solidFill>
                <a:latin typeface="Arial" panose="020B0604020202020204" pitchFamily="34" charset="0"/>
              </a:rPr>
              <a:t>إنفاق أموالي على المنتجات والخدمات</a:t>
            </a:r>
          </a:p>
          <a:p>
            <a:pPr marL="450850" lvl="1" indent="0" algn="r" rtl="1">
              <a:buNone/>
              <a:defRPr/>
            </a:pPr>
            <a:endParaRPr lang="en-US" sz="2000" dirty="0">
              <a:solidFill>
                <a:srgbClr val="254776"/>
              </a:solidFill>
              <a:latin typeface="Arial" panose="020B0604020202020204" pitchFamily="34" charset="0"/>
              <a:cs typeface="Arial" panose="020B0604020202020204" pitchFamily="34" charset="0"/>
            </a:endParaRPr>
          </a:p>
          <a:p>
            <a:pPr marL="450850" lvl="1" indent="0" algn="r" rtl="1">
              <a:buNone/>
              <a:defRPr/>
            </a:pPr>
            <a:r>
              <a:rPr lang="ar-LB" sz="1400" dirty="0">
                <a:solidFill>
                  <a:srgbClr val="254776"/>
                </a:solidFill>
                <a:latin typeface="Arial" panose="020B0604020202020204" pitchFamily="34" charset="0"/>
              </a:rPr>
              <a:t>التطوع بوقتي والتبرع بالمال</a:t>
            </a:r>
          </a:p>
          <a:p>
            <a:pPr algn="r" rtl="1"/>
            <a:endParaRPr lang="en-US" dirty="0"/>
          </a:p>
        </p:txBody>
      </p:sp>
      <p:sp>
        <p:nvSpPr>
          <p:cNvPr id="20" name="TextBox 19">
            <a:extLst>
              <a:ext uri="{FF2B5EF4-FFF2-40B4-BE49-F238E27FC236}">
                <a16:creationId xmlns:a16="http://schemas.microsoft.com/office/drawing/2014/main" id="{F39EEA86-FC99-7F84-9FE0-58CBA27634AD}"/>
              </a:ext>
            </a:extLst>
          </p:cNvPr>
          <p:cNvSpPr txBox="1"/>
          <p:nvPr/>
        </p:nvSpPr>
        <p:spPr>
          <a:xfrm>
            <a:off x="7834142" y="1136454"/>
            <a:ext cx="3890772" cy="923330"/>
          </a:xfrm>
          <a:prstGeom prst="rect">
            <a:avLst/>
          </a:prstGeom>
          <a:noFill/>
        </p:spPr>
        <p:txBody>
          <a:bodyPr wrap="square">
            <a:spAutoFit/>
          </a:bodyPr>
          <a:lstStyle/>
          <a:p>
            <a:pPr marL="177800" lvl="0" algn="ctr">
              <a:defRPr/>
            </a:pPr>
            <a:endParaRPr lang="en-CA" sz="400" b="1" dirty="0">
              <a:solidFill>
                <a:srgbClr val="254776"/>
              </a:solidFill>
              <a:latin typeface="Arial" panose="020B0604020202020204" pitchFamily="34" charset="0"/>
              <a:cs typeface="Arial" panose="020B0604020202020204" pitchFamily="34" charset="0"/>
            </a:endParaRPr>
          </a:p>
          <a:p>
            <a:pPr marL="177800" lvl="0" algn="ctr">
              <a:defRPr/>
            </a:pPr>
            <a:endParaRPr lang="en-CA" sz="1000" b="1" dirty="0">
              <a:solidFill>
                <a:srgbClr val="254776"/>
              </a:solidFill>
              <a:latin typeface="Arial" panose="020B0604020202020204" pitchFamily="34" charset="0"/>
              <a:cs typeface="Arial" panose="020B0604020202020204" pitchFamily="34" charset="0"/>
            </a:endParaRPr>
          </a:p>
          <a:p>
            <a:pPr marL="177800" lvl="0" algn="ctr" rtl="1">
              <a:defRPr/>
            </a:pPr>
            <a:r>
              <a:rPr lang="ar-LB" sz="2800" dirty="0">
                <a:solidFill>
                  <a:srgbClr val="254776"/>
                </a:solidFill>
                <a:latin typeface="Arial" panose="020B0604020202020204" pitchFamily="34" charset="0"/>
              </a:rPr>
              <a:t>التحديات الثلاث</a:t>
            </a:r>
          </a:p>
          <a:p>
            <a:pPr marL="177800" lvl="0" algn="ctr">
              <a:defRPr/>
            </a:pPr>
            <a:endParaRPr lang="en-CA" sz="500" b="1" dirty="0">
              <a:solidFill>
                <a:srgbClr val="254776"/>
              </a:solidFill>
              <a:latin typeface="Arial" panose="020B0604020202020204" pitchFamily="34" charset="0"/>
              <a:cs typeface="Arial" panose="020B0604020202020204" pitchFamily="34" charset="0"/>
            </a:endParaRPr>
          </a:p>
          <a:p>
            <a:pPr marL="717550" lvl="2">
              <a:defRPr/>
            </a:pPr>
            <a:endParaRPr lang="en-US" sz="700" dirty="0">
              <a:solidFill>
                <a:srgbClr val="254776"/>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F207394A-447E-E67A-B266-09EACA15D361}"/>
              </a:ext>
            </a:extLst>
          </p:cNvPr>
          <p:cNvSpPr txBox="1"/>
          <p:nvPr/>
        </p:nvSpPr>
        <p:spPr>
          <a:xfrm>
            <a:off x="5760357" y="3469376"/>
            <a:ext cx="6208558" cy="1123384"/>
          </a:xfrm>
          <a:prstGeom prst="rect">
            <a:avLst/>
          </a:prstGeom>
          <a:noFill/>
          <a:ln>
            <a:noFill/>
          </a:ln>
        </p:spPr>
        <p:txBody>
          <a:bodyPr wrap="square">
            <a:spAutoFit/>
          </a:bodyPr>
          <a:lstStyle/>
          <a:p>
            <a:pPr marL="107965" lvl="1" algn="r" rtl="1">
              <a:defRPr/>
            </a:pPr>
            <a:r>
              <a:rPr lang="ar-LB" sz="1400" dirty="0">
                <a:solidFill>
                  <a:srgbClr val="254776"/>
                </a:solidFill>
                <a:latin typeface="Arial" panose="020B0604020202020204" pitchFamily="34" charset="0"/>
              </a:rPr>
              <a:t>عادة ما نُترك بمفردنا للعثور على الأدلة ولفهمها واستخدامها</a:t>
            </a:r>
          </a:p>
          <a:p>
            <a:pPr marL="287353" lvl="1" indent="-179388" algn="r" rtl="1">
              <a:buFont typeface="Wingdings" panose="05000000000000000000" pitchFamily="2" charset="2"/>
              <a:buChar char="§"/>
              <a:defRPr/>
            </a:pPr>
            <a:r>
              <a:rPr lang="ar-LB" sz="1000" dirty="0">
                <a:solidFill>
                  <a:srgbClr val="254776"/>
                </a:solidFill>
                <a:latin typeface="Arial" panose="020B0604020202020204" pitchFamily="34" charset="0"/>
              </a:rPr>
              <a:t>فرصة للبحث عن الأدلة العلمية، بما في ذلك الوقت المستغرق والوصول إلى الإنترنت</a:t>
            </a:r>
          </a:p>
          <a:p>
            <a:pPr marL="287353" lvl="1" indent="-179388" algn="r" rtl="1">
              <a:buFont typeface="Wingdings" panose="05000000000000000000" pitchFamily="2" charset="2"/>
              <a:buChar char="§"/>
              <a:defRPr/>
            </a:pPr>
            <a:r>
              <a:rPr lang="ar-LB" sz="1000" dirty="0">
                <a:solidFill>
                  <a:srgbClr val="254776"/>
                </a:solidFill>
                <a:latin typeface="Arial" panose="020B0604020202020204" pitchFamily="34" charset="0"/>
              </a:rPr>
              <a:t>التحفيز على للبحث عن الأدلة العلمية وفهمها</a:t>
            </a:r>
          </a:p>
          <a:p>
            <a:pPr marL="287353" lvl="1" indent="-179388" algn="r" rtl="1">
              <a:buFont typeface="Wingdings" panose="05000000000000000000" pitchFamily="2" charset="2"/>
              <a:buChar char="§"/>
              <a:defRPr/>
            </a:pPr>
            <a:r>
              <a:rPr lang="ar-LB" sz="1000" dirty="0">
                <a:solidFill>
                  <a:srgbClr val="254776"/>
                </a:solidFill>
                <a:latin typeface="Arial" panose="020B0604020202020204" pitchFamily="34" charset="0"/>
              </a:rPr>
              <a:t>القدرة على استخدام المنصات الرقمية مثل مواقع الويب ووسائل التواصل الاجتماعي (المعرفة الرقمية)، واختيار المصادر المناسبة لها (المعرفة الإعلامية)  لوضع ما هو معروف في سياق أكبر(مثل التعليم والصحة والمناخ) التمييز بين أفضل الأدلة وغيرها من الأشياء وفهم ما قد يعنيه ذلك بالنسبة لهم (الإلمام  بالأدلة العلمية) أو فهم ما يقرؤونه (المعرفة العامة)</a:t>
            </a:r>
          </a:p>
          <a:p>
            <a:pPr marL="107965" lvl="1" algn="r" rtl="1">
              <a:defRPr/>
            </a:pPr>
            <a:endParaRPr lang="en-US" sz="300" dirty="0">
              <a:solidFill>
                <a:srgbClr val="254776"/>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91C3A6ED-98DE-4C3A-7021-2FC99FB0BBDC}"/>
              </a:ext>
            </a:extLst>
          </p:cNvPr>
          <p:cNvSpPr txBox="1"/>
          <p:nvPr/>
        </p:nvSpPr>
        <p:spPr>
          <a:xfrm>
            <a:off x="3946835" y="4754946"/>
            <a:ext cx="8022080" cy="1492716"/>
          </a:xfrm>
          <a:prstGeom prst="rect">
            <a:avLst/>
          </a:prstGeom>
          <a:solidFill>
            <a:srgbClr val="FFC000">
              <a:alpha val="10000"/>
            </a:srgbClr>
          </a:solidFill>
        </p:spPr>
        <p:txBody>
          <a:bodyPr wrap="square">
            <a:spAutoFit/>
          </a:bodyPr>
          <a:lstStyle/>
          <a:p>
            <a:pPr marL="107965" lvl="1">
              <a:defRPr/>
            </a:pPr>
            <a:endParaRPr kumimoji="0" 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07965" lvl="1">
              <a:defRPr/>
            </a:pPr>
            <a:endParaRPr lang="en-US" sz="800" b="1" dirty="0">
              <a:solidFill>
                <a:srgbClr val="254776"/>
              </a:solidFill>
              <a:latin typeface="Arial" panose="020B0604020202020204" pitchFamily="34" charset="0"/>
              <a:cs typeface="Arial" panose="020B0604020202020204" pitchFamily="34" charset="0"/>
            </a:endParaRPr>
          </a:p>
          <a:p>
            <a:pPr marL="107965" lvl="1" algn="r" rtl="1">
              <a:defRPr/>
            </a:pPr>
            <a:r>
              <a:rPr lang="ar-LB" sz="1100" b="1" dirty="0">
                <a:solidFill>
                  <a:srgbClr val="254776"/>
                </a:solidFill>
                <a:latin typeface="Arial" panose="020B0604020202020204" pitchFamily="34" charset="0"/>
              </a:rPr>
              <a:t>الحكومات والشركات والمنظمات غير الحكومية لا تهيّئ الأرضية لتسهيل الأمر علينا</a:t>
            </a:r>
          </a:p>
          <a:p>
            <a:pPr marL="287353" lvl="1" indent="-179388" algn="r" rtl="1">
              <a:buFont typeface="Wingdings" panose="05000000000000000000" pitchFamily="2" charset="2"/>
              <a:buChar char="§"/>
              <a:defRPr/>
            </a:pPr>
            <a:r>
              <a:rPr lang="ar-LB" sz="800" dirty="0">
                <a:solidFill>
                  <a:srgbClr val="254776"/>
                </a:solidFill>
                <a:latin typeface="Arial" panose="020B0604020202020204" pitchFamily="34" charset="0"/>
              </a:rPr>
              <a:t>يتم تقديم الخدمات بشكل عام دون دليل للمساعدة في التمييز فيما بينها</a:t>
            </a:r>
          </a:p>
          <a:p>
            <a:pPr marL="287353" lvl="1" indent="-179388" algn="r" rtl="1">
              <a:buFont typeface="Wingdings" panose="05000000000000000000" pitchFamily="2" charset="2"/>
              <a:buChar char="§"/>
              <a:defRPr/>
            </a:pPr>
            <a:r>
              <a:rPr lang="ar-LB" sz="800" dirty="0">
                <a:solidFill>
                  <a:srgbClr val="254776"/>
                </a:solidFill>
                <a:latin typeface="Arial" panose="020B0604020202020204" pitchFamily="34" charset="0"/>
              </a:rPr>
              <a:t>تُباع المنتجات بشكل عام في المتاجر وعبر الإنترنت بدون دليل لدعم صحة مزاعمهم (ويمكن بيعها جنبًا إلى جنب مع المنتجات التي أثبتت جدواها)</a:t>
            </a:r>
          </a:p>
          <a:p>
            <a:pPr marL="287353" lvl="1" indent="-179388" algn="r" rtl="1">
              <a:buFont typeface="Wingdings" panose="05000000000000000000" pitchFamily="2" charset="2"/>
              <a:buChar char="§"/>
              <a:defRPr/>
            </a:pPr>
            <a:r>
              <a:rPr lang="ar-LB" sz="800" dirty="0">
                <a:solidFill>
                  <a:srgbClr val="254776"/>
                </a:solidFill>
                <a:latin typeface="Arial" panose="020B0604020202020204" pitchFamily="34" charset="0"/>
              </a:rPr>
              <a:t>يتم تقديم المعلومات بشكل عام عبر الإنترنت استنادًا إلى الملف الشخصي وسجل البحث وليس استنادًا إلى أدلة علمية (والقوانين التي تحمينا ضد الإعلان عن المنتجات وبيعها التي قد تكون ضارة أو خطيرة، أو المتعلقة بتقديم ادعاءات كاذبة، لا تنطبق بعد على المعلومات)</a:t>
            </a:r>
          </a:p>
          <a:p>
            <a:pPr marL="287353" lvl="1" indent="-179388" algn="r" rtl="1">
              <a:buFont typeface="Wingdings" panose="05000000000000000000" pitchFamily="2" charset="2"/>
              <a:buChar char="§"/>
              <a:defRPr/>
            </a:pPr>
            <a:r>
              <a:rPr lang="ar-LB" sz="800" dirty="0">
                <a:solidFill>
                  <a:srgbClr val="254776"/>
                </a:solidFill>
                <a:latin typeface="Arial" panose="020B0604020202020204" pitchFamily="34" charset="0"/>
              </a:rPr>
              <a:t>عادةً ما يتم إنشاء القصص والصور المقنعة بواسطة أشخاص لديهم معرفة محدودة بالقراءة والكتابة</a:t>
            </a:r>
          </a:p>
          <a:p>
            <a:pPr marL="287353" lvl="1" indent="-179388" algn="r" rtl="1">
              <a:buFont typeface="Wingdings" panose="05000000000000000000" pitchFamily="2" charset="2"/>
              <a:buChar char="§"/>
              <a:defRPr/>
            </a:pPr>
            <a:endParaRPr lang="en-US" sz="400" dirty="0">
              <a:solidFill>
                <a:srgbClr val="254776"/>
              </a:solidFill>
              <a:latin typeface="Arial" panose="020B0604020202020204" pitchFamily="34" charset="0"/>
              <a:cs typeface="Arial" panose="020B0604020202020204" pitchFamily="34" charset="0"/>
            </a:endParaRPr>
          </a:p>
          <a:p>
            <a:pPr marL="287353" lvl="1" indent="-179388" algn="r" rtl="1">
              <a:buFont typeface="Wingdings" panose="05000000000000000000" pitchFamily="2" charset="2"/>
              <a:buChar char="§"/>
              <a:defRPr/>
            </a:pPr>
            <a:endParaRPr lang="en-US" sz="500" dirty="0">
              <a:solidFill>
                <a:srgbClr val="254776"/>
              </a:solidFill>
              <a:latin typeface="Arial" panose="020B0604020202020204" pitchFamily="34" charset="0"/>
              <a:cs typeface="Arial" panose="020B0604020202020204" pitchFamily="34" charset="0"/>
            </a:endParaRPr>
          </a:p>
          <a:p>
            <a:pPr marL="287353" lvl="1" indent="-179388" algn="r" rtl="1">
              <a:buFont typeface="Wingdings" panose="05000000000000000000" pitchFamily="2" charset="2"/>
              <a:buChar char="§"/>
              <a:defRPr/>
            </a:pPr>
            <a:endParaRPr lang="en-US" sz="600" dirty="0">
              <a:solidFill>
                <a:srgbClr val="254776"/>
              </a:solidFill>
              <a:latin typeface="Arial" panose="020B0604020202020204" pitchFamily="34" charset="0"/>
              <a:cs typeface="Arial" panose="020B0604020202020204" pitchFamily="34" charset="0"/>
            </a:endParaRPr>
          </a:p>
          <a:p>
            <a:pPr marL="287353" lvl="1" indent="-179388" algn="r" rtl="1">
              <a:buFont typeface="Wingdings" panose="05000000000000000000" pitchFamily="2" charset="2"/>
              <a:buChar char="§"/>
              <a:defRPr/>
            </a:pPr>
            <a:endParaRPr lang="en-US" sz="700" dirty="0">
              <a:solidFill>
                <a:srgbClr val="254776"/>
              </a:solidFill>
              <a:latin typeface="Arial" panose="020B0604020202020204" pitchFamily="34" charset="0"/>
              <a:cs typeface="Arial" panose="020B0604020202020204" pitchFamily="34" charset="0"/>
            </a:endParaRPr>
          </a:p>
        </p:txBody>
      </p:sp>
      <p:cxnSp>
        <p:nvCxnSpPr>
          <p:cNvPr id="14" name="Straight Connector 13">
            <a:extLst>
              <a:ext uri="{FF2B5EF4-FFF2-40B4-BE49-F238E27FC236}">
                <a16:creationId xmlns:a16="http://schemas.microsoft.com/office/drawing/2014/main" id="{F1166FF4-E644-1D55-E843-10D1A19806CA}"/>
              </a:ext>
            </a:extLst>
          </p:cNvPr>
          <p:cNvCxnSpPr>
            <a:cxnSpLocks/>
          </p:cNvCxnSpPr>
          <p:nvPr/>
        </p:nvCxnSpPr>
        <p:spPr>
          <a:xfrm>
            <a:off x="3852089" y="1644085"/>
            <a:ext cx="0" cy="5035293"/>
          </a:xfrm>
          <a:prstGeom prst="line">
            <a:avLst/>
          </a:prstGeom>
          <a:ln w="19050">
            <a:solidFill>
              <a:srgbClr val="DADFE2"/>
            </a:solidFill>
          </a:ln>
        </p:spPr>
        <p:style>
          <a:lnRef idx="1">
            <a:schemeClr val="dk1"/>
          </a:lnRef>
          <a:fillRef idx="0">
            <a:schemeClr val="dk1"/>
          </a:fillRef>
          <a:effectRef idx="0">
            <a:schemeClr val="dk1"/>
          </a:effectRef>
          <a:fontRef idx="minor">
            <a:schemeClr val="tx1"/>
          </a:fontRef>
        </p:style>
      </p:cxnSp>
      <p:sp>
        <p:nvSpPr>
          <p:cNvPr id="16" name="Rectangle 15">
            <a:extLst>
              <a:ext uri="{FF2B5EF4-FFF2-40B4-BE49-F238E27FC236}">
                <a16:creationId xmlns:a16="http://schemas.microsoft.com/office/drawing/2014/main" id="{7A1B5F93-5182-6215-BDEB-C85271D79A7A}"/>
              </a:ext>
            </a:extLst>
          </p:cNvPr>
          <p:cNvSpPr/>
          <p:nvPr/>
        </p:nvSpPr>
        <p:spPr>
          <a:xfrm>
            <a:off x="7731666" y="1886999"/>
            <a:ext cx="4221852" cy="1520779"/>
          </a:xfrm>
          <a:prstGeom prst="rect">
            <a:avLst/>
          </a:prstGeom>
          <a:solidFill>
            <a:srgbClr val="FFC000">
              <a:alpha val="5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175DD648-6D70-C9DC-927B-6736462E37BD}"/>
              </a:ext>
            </a:extLst>
          </p:cNvPr>
          <p:cNvSpPr txBox="1"/>
          <p:nvPr/>
        </p:nvSpPr>
        <p:spPr>
          <a:xfrm>
            <a:off x="7792577" y="2150644"/>
            <a:ext cx="4099610" cy="738664"/>
          </a:xfrm>
          <a:prstGeom prst="rect">
            <a:avLst/>
          </a:prstGeom>
          <a:noFill/>
        </p:spPr>
        <p:txBody>
          <a:bodyPr wrap="square">
            <a:spAutoFit/>
          </a:bodyPr>
          <a:lstStyle/>
          <a:p>
            <a:pPr marL="177800" lvl="0" algn="r" rtl="1">
              <a:defRPr/>
            </a:pPr>
            <a:r>
              <a:rPr lang="ar-LB" sz="1400" dirty="0">
                <a:solidFill>
                  <a:srgbClr val="254776"/>
                </a:solidFill>
                <a:latin typeface="Arial" panose="020B0604020202020204" pitchFamily="34" charset="0"/>
              </a:rPr>
              <a:t>نحن نعيش في عصر المعلومات الكثيرة والمعلومات الخاطئة الكثيرة أيضًا(المعلومات الخاطئة التي يتم نشرها، بغض النظر عن نية التضليل)</a:t>
            </a:r>
          </a:p>
        </p:txBody>
      </p:sp>
      <p:pic>
        <p:nvPicPr>
          <p:cNvPr id="13" name="Picture 12" descr="Icon&#10;&#10;Description automatically generated">
            <a:extLst>
              <a:ext uri="{FF2B5EF4-FFF2-40B4-BE49-F238E27FC236}">
                <a16:creationId xmlns:a16="http://schemas.microsoft.com/office/drawing/2014/main" id="{63E31D4C-FA4D-75C0-01BB-90F7A7A4BD44}"/>
              </a:ext>
            </a:extLst>
          </p:cNvPr>
          <p:cNvPicPr>
            <a:picLocks noChangeAspect="1"/>
          </p:cNvPicPr>
          <p:nvPr/>
        </p:nvPicPr>
        <p:blipFill>
          <a:blip r:embed="rId3"/>
          <a:stretch>
            <a:fillRect/>
          </a:stretch>
        </p:blipFill>
        <p:spPr>
          <a:xfrm>
            <a:off x="64807" y="4713461"/>
            <a:ext cx="864000" cy="864000"/>
          </a:xfrm>
          <a:prstGeom prst="rect">
            <a:avLst/>
          </a:prstGeom>
        </p:spPr>
      </p:pic>
      <p:pic>
        <p:nvPicPr>
          <p:cNvPr id="19" name="Picture 18" descr="Icon&#10;&#10;Description automatically generated">
            <a:extLst>
              <a:ext uri="{FF2B5EF4-FFF2-40B4-BE49-F238E27FC236}">
                <a16:creationId xmlns:a16="http://schemas.microsoft.com/office/drawing/2014/main" id="{0483562A-37D7-726D-1999-81153F83C67E}"/>
              </a:ext>
            </a:extLst>
          </p:cNvPr>
          <p:cNvPicPr>
            <a:picLocks noChangeAspect="1"/>
          </p:cNvPicPr>
          <p:nvPr/>
        </p:nvPicPr>
        <p:blipFill>
          <a:blip r:embed="rId4"/>
          <a:stretch>
            <a:fillRect/>
          </a:stretch>
        </p:blipFill>
        <p:spPr>
          <a:xfrm>
            <a:off x="40690" y="3898206"/>
            <a:ext cx="864000" cy="864000"/>
          </a:xfrm>
          <a:prstGeom prst="rect">
            <a:avLst/>
          </a:prstGeom>
        </p:spPr>
      </p:pic>
      <p:pic>
        <p:nvPicPr>
          <p:cNvPr id="25" name="Picture 24" descr="Icon&#10;&#10;Description automatically generated">
            <a:extLst>
              <a:ext uri="{FF2B5EF4-FFF2-40B4-BE49-F238E27FC236}">
                <a16:creationId xmlns:a16="http://schemas.microsoft.com/office/drawing/2014/main" id="{83E45715-4760-AFCE-49CA-3B9DB44239DE}"/>
              </a:ext>
            </a:extLst>
          </p:cNvPr>
          <p:cNvPicPr>
            <a:picLocks noChangeAspect="1"/>
          </p:cNvPicPr>
          <p:nvPr/>
        </p:nvPicPr>
        <p:blipFill>
          <a:blip r:embed="rId5"/>
          <a:stretch>
            <a:fillRect/>
          </a:stretch>
        </p:blipFill>
        <p:spPr>
          <a:xfrm>
            <a:off x="46426" y="3021800"/>
            <a:ext cx="864000" cy="864000"/>
          </a:xfrm>
          <a:prstGeom prst="rect">
            <a:avLst/>
          </a:prstGeom>
        </p:spPr>
      </p:pic>
      <p:cxnSp>
        <p:nvCxnSpPr>
          <p:cNvPr id="41" name="Elbow Connector 40">
            <a:extLst>
              <a:ext uri="{FF2B5EF4-FFF2-40B4-BE49-F238E27FC236}">
                <a16:creationId xmlns:a16="http://schemas.microsoft.com/office/drawing/2014/main" id="{DB34BDBA-CFB5-4FAD-00C5-965056FE98A6}"/>
              </a:ext>
            </a:extLst>
          </p:cNvPr>
          <p:cNvCxnSpPr>
            <a:cxnSpLocks/>
          </p:cNvCxnSpPr>
          <p:nvPr/>
        </p:nvCxnSpPr>
        <p:spPr>
          <a:xfrm rot="10800000" flipV="1">
            <a:off x="5806852" y="1886999"/>
            <a:ext cx="6151596" cy="1498622"/>
          </a:xfrm>
          <a:prstGeom prst="bentConnector3">
            <a:avLst>
              <a:gd name="adj1" fmla="val 68468"/>
            </a:avLst>
          </a:prstGeom>
          <a:ln w="50800">
            <a:solidFill>
              <a:srgbClr val="FEB714"/>
            </a:solidFill>
          </a:ln>
          <a:effectLst/>
        </p:spPr>
        <p:style>
          <a:lnRef idx="2">
            <a:schemeClr val="accent1"/>
          </a:lnRef>
          <a:fillRef idx="0">
            <a:schemeClr val="accent1"/>
          </a:fillRef>
          <a:effectRef idx="1">
            <a:schemeClr val="accent1"/>
          </a:effectRef>
          <a:fontRef idx="minor">
            <a:schemeClr val="tx1"/>
          </a:fontRef>
        </p:style>
      </p:cxnSp>
      <p:cxnSp>
        <p:nvCxnSpPr>
          <p:cNvPr id="49" name="Elbow Connector 48">
            <a:extLst>
              <a:ext uri="{FF2B5EF4-FFF2-40B4-BE49-F238E27FC236}">
                <a16:creationId xmlns:a16="http://schemas.microsoft.com/office/drawing/2014/main" id="{A7372D05-0257-1BC6-080B-FF3A0ADAC7BF}"/>
              </a:ext>
            </a:extLst>
          </p:cNvPr>
          <p:cNvCxnSpPr>
            <a:cxnSpLocks/>
          </p:cNvCxnSpPr>
          <p:nvPr/>
        </p:nvCxnSpPr>
        <p:spPr>
          <a:xfrm rot="5400000">
            <a:off x="3359674" y="4012582"/>
            <a:ext cx="3089759" cy="1860017"/>
          </a:xfrm>
          <a:prstGeom prst="bentConnector3">
            <a:avLst>
              <a:gd name="adj1" fmla="val 43722"/>
            </a:avLst>
          </a:prstGeom>
          <a:ln w="50800">
            <a:solidFill>
              <a:srgbClr val="FEB714"/>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3" name="Title 1">
            <a:extLst>
              <a:ext uri="{FF2B5EF4-FFF2-40B4-BE49-F238E27FC236}">
                <a16:creationId xmlns:a16="http://schemas.microsoft.com/office/drawing/2014/main" id="{D125FC70-5EAC-F061-20CA-0CA7F25FECA7}"/>
              </a:ext>
            </a:extLst>
          </p:cNvPr>
          <p:cNvSpPr txBox="1">
            <a:spLocks/>
          </p:cNvSpPr>
          <p:nvPr/>
        </p:nvSpPr>
        <p:spPr>
          <a:xfrm>
            <a:off x="182820" y="14320"/>
            <a:ext cx="7651322" cy="1006368"/>
          </a:xfrm>
          <a:prstGeom prst="rect">
            <a:avLst/>
          </a:prstGeom>
        </p:spPr>
        <p:txBody>
          <a:bodyPr vert="horz" lIns="91440" tIns="45720" rIns="91440" bIns="45720" rtlCol="0" anchor="ctr">
            <a:no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r" rtl="1"/>
            <a:r>
              <a:rPr lang="en-CA" b="1" kern="0" dirty="0">
                <a:solidFill>
                  <a:srgbClr val="234776"/>
                </a:solidFill>
                <a:latin typeface="Arial"/>
                <a:cs typeface="Arial" panose="020B0604020202020204" pitchFamily="34" charset="0"/>
                <a:sym typeface="Arial"/>
              </a:rPr>
              <a:t>3.0</a:t>
            </a:r>
            <a:r>
              <a:rPr lang="en-CA" kern="0" dirty="0">
                <a:solidFill>
                  <a:srgbClr val="234776"/>
                </a:solidFill>
                <a:latin typeface="Arial"/>
                <a:cs typeface="Arial" panose="020B0604020202020204" pitchFamily="34" charset="0"/>
                <a:sym typeface="Arial"/>
              </a:rPr>
              <a:t> </a:t>
            </a:r>
            <a:r>
              <a:rPr lang="ar-SA" kern="0" dirty="0">
                <a:solidFill>
                  <a:srgbClr val="234776"/>
                </a:solidFill>
                <a:latin typeface="Arial"/>
                <a:cs typeface="Arial" panose="020B0604020202020204" pitchFamily="34" charset="0"/>
                <a:sym typeface="Arial"/>
              </a:rPr>
              <a:t> السياق والصعوبات  في وضع الدليل العلمي في صلب الحياة اليومية</a:t>
            </a:r>
            <a:endParaRPr lang="en-CA" dirty="0">
              <a:solidFill>
                <a:srgbClr val="0F447C"/>
              </a:solidFill>
              <a:latin typeface="Helvetica" pitchFamily="2" charset="0"/>
              <a:cs typeface="Arial" panose="020B0604020202020204" pitchFamily="34" charset="0"/>
            </a:endParaRPr>
          </a:p>
        </p:txBody>
      </p:sp>
      <p:sp>
        <p:nvSpPr>
          <p:cNvPr id="5" name="TextBox 2">
            <a:extLst>
              <a:ext uri="{FF2B5EF4-FFF2-40B4-BE49-F238E27FC236}">
                <a16:creationId xmlns:a16="http://schemas.microsoft.com/office/drawing/2014/main" id="{33FC936C-5265-04D1-9277-66E41217F7BC}"/>
              </a:ext>
            </a:extLst>
          </p:cNvPr>
          <p:cNvSpPr txBox="1"/>
          <p:nvPr/>
        </p:nvSpPr>
        <p:spPr>
          <a:xfrm>
            <a:off x="9385072" y="1068159"/>
            <a:ext cx="2403222" cy="253916"/>
          </a:xfrm>
          <a:prstGeom prst="rect">
            <a:avLst/>
          </a:prstGeom>
          <a:noFill/>
        </p:spPr>
        <p:txBody>
          <a:bodyPr wrap="none" rtlCol="0">
            <a:spAutoFit/>
          </a:bodyPr>
          <a:ls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a:lstStyle>
          <a:p>
            <a:pPr algn="r" rtl="1"/>
            <a:r>
              <a:rPr lang="ar-SA" sz="1050" i="1" dirty="0">
                <a:solidFill>
                  <a:srgbClr val="254776"/>
                </a:solidFill>
              </a:rPr>
              <a:t>ملاحظة: النسخة الكاملة متوفرة في </a:t>
            </a:r>
            <a:r>
              <a:rPr lang="ar-SA" sz="1050" i="1" dirty="0">
                <a:solidFill>
                  <a:srgbClr val="254777"/>
                </a:solidFill>
                <a:effectLst/>
                <a:latin typeface="Helvetica" pitchFamily="2" charset="0"/>
              </a:rPr>
              <a:t>مستجدات ٢٠٢٣</a:t>
            </a:r>
          </a:p>
        </p:txBody>
      </p:sp>
    </p:spTree>
    <p:extLst>
      <p:ext uri="{BB962C8B-B14F-4D97-AF65-F5344CB8AC3E}">
        <p14:creationId xmlns:p14="http://schemas.microsoft.com/office/powerpoint/2010/main" val="1805558433"/>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0" ma:contentTypeDescription="Create a new document." ma:contentTypeScope="" ma:versionID="8811d1ee1f955924d6efa7668c64d987">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d40de2e1756169e64ca3344cc1c16fd"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99eec1d-e27c-4128-92a4-19001b8afe14">
      <Terms xmlns="http://schemas.microsoft.com/office/infopath/2007/PartnerControls"/>
    </lcf76f155ced4ddcb4097134ff3c332f>
    <TaxCatchAll xmlns="0408fcbc-2e10-4461-bee0-724c01b46ae9" xsi:nil="true"/>
  </documentManagement>
</p:properties>
</file>

<file path=customXml/itemProps1.xml><?xml version="1.0" encoding="utf-8"?>
<ds:datastoreItem xmlns:ds="http://schemas.openxmlformats.org/officeDocument/2006/customXml" ds:itemID="{F7498A6E-FC66-43CB-8B3F-54CD3073A0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6B9ED40-81AA-4A33-A5F3-A8B1FC8808E0}">
  <ds:schemaRefs>
    <ds:schemaRef ds:uri="http://schemas.microsoft.com/sharepoint/v3/contenttype/forms"/>
  </ds:schemaRefs>
</ds:datastoreItem>
</file>

<file path=customXml/itemProps3.xml><?xml version="1.0" encoding="utf-8"?>
<ds:datastoreItem xmlns:ds="http://schemas.openxmlformats.org/officeDocument/2006/customXml" ds:itemID="{5C610D51-59F7-4F26-ADC4-EEBC9DC165CF}">
  <ds:schemaRefs>
    <ds:schemaRef ds:uri="http://purl.org/dc/terms/"/>
    <ds:schemaRef ds:uri="0408fcbc-2e10-4461-bee0-724c01b46ae9"/>
    <ds:schemaRef ds:uri="http://schemas.microsoft.com/office/infopath/2007/PartnerControls"/>
    <ds:schemaRef ds:uri="http://schemas.microsoft.com/office/2006/documentManagement/types"/>
    <ds:schemaRef ds:uri="599eec1d-e27c-4128-92a4-19001b8afe14"/>
    <ds:schemaRef ds:uri="http://purl.org/dc/dcmitype/"/>
    <ds:schemaRef ds:uri="http://purl.org/dc/elements/1.1/"/>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39169</TotalTime>
  <Words>276</Words>
  <Application>Microsoft Macintosh PowerPoint</Application>
  <PresentationFormat>Widescreen</PresentationFormat>
  <Paragraphs>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Courier New</vt:lpstr>
      <vt:lpstr>Helvetica</vt:lpstr>
      <vt:lpstr>Wingdings</vt:lpstr>
      <vt:lpstr>McMaster Brighter World Theme</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345</cp:revision>
  <cp:lastPrinted>2017-06-06T20:04:49Z</cp:lastPrinted>
  <dcterms:created xsi:type="dcterms:W3CDTF">2017-04-21T15:41:45Z</dcterms:created>
  <dcterms:modified xsi:type="dcterms:W3CDTF">2023-05-03T19:13:06Z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0x0101006EB10FA45183884EB94F15345AAEEF19</vt:lpwstr>
  </property>
</Properties>
</file>