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
  </p:notesMasterIdLst>
  <p:handoutMasterIdLst>
    <p:handoutMasterId r:id="rId4"/>
  </p:handoutMasterIdLst>
  <p:sldIdLst>
    <p:sldId id="1097" r:id="rId2"/>
  </p:sldIdLst>
  <p:sldSz cx="12192000" cy="6858000"/>
  <p:notesSz cx="6858000" cy="9144000"/>
  <p:custDataLst>
    <p:tags r:id="rId5"/>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altLang="zh-CN" dirty="0">
              <a:solidFill>
                <a:srgbClr val="254776"/>
              </a:solidFill>
              <a:latin typeface="Helvetica" pitchFamily="2" charset="0"/>
              <a:ea typeface="Garamond" panose="02020404030301010803" pitchFamily="18" charset="0"/>
              <a:cs typeface="Garamond" panose="02020404030301010803" pitchFamily="18" charset="0"/>
              <a:sym typeface="+mn-ea"/>
            </a:endParaRPr>
          </a:p>
        </p:txBody>
      </p:sp>
      <p:sp>
        <p:nvSpPr>
          <p:cNvPr id="4" name="Slide Number Placeholder 3"/>
          <p:cNvSpPr>
            <a:spLocks noGrp="1"/>
          </p:cNvSpPr>
          <p:nvPr>
            <p:ph type="sldNum" sz="quarter" idx="5"/>
          </p:nvPr>
        </p:nvSpPr>
        <p:spPr/>
        <p:txBody>
          <a:bodyPr/>
          <a:lstStyle/>
          <a:p>
            <a:fld id="{7C11621C-3EA7-C342-A130-13C6D43C8C0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9.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6">
            <a:alphaModFix amt="70000"/>
          </a:blip>
          <a:srcRect/>
          <a:stretch>
            <a:fillRect/>
          </a:stretch>
        </p:blipFill>
        <p:spPr>
          <a:xfrm>
            <a:off x="2325510" y="1079046"/>
            <a:ext cx="9720000" cy="3859939"/>
          </a:xfrm>
          <a:prstGeom prst="rect">
            <a:avLst/>
          </a:prstGeom>
        </p:spPr>
      </p:pic>
      <p:grpSp>
        <p:nvGrpSpPr>
          <p:cNvPr id="27" name="Group 26"/>
          <p:cNvGrpSpPr/>
          <p:nvPr/>
        </p:nvGrpSpPr>
        <p:grpSpPr>
          <a:xfrm>
            <a:off x="-27923" y="1019482"/>
            <a:ext cx="2286760" cy="5271760"/>
            <a:chOff x="-32440" y="1351469"/>
            <a:chExt cx="1968609" cy="4538314"/>
          </a:xfrm>
        </p:grpSpPr>
        <p:pic>
          <p:nvPicPr>
            <p:cNvPr id="28" name="Picture 27"/>
            <p:cNvPicPr>
              <a:picLocks noChangeAspect="1"/>
            </p:cNvPicPr>
            <p:nvPr/>
          </p:nvPicPr>
          <p:blipFill>
            <a:blip r:embed="rId7">
              <a:alphaModFix amt="70000"/>
            </a:blip>
            <a:srcRect/>
            <a:stretch>
              <a:fillRect/>
            </a:stretch>
          </p:blipFill>
          <p:spPr>
            <a:xfrm>
              <a:off x="74383" y="1351469"/>
              <a:ext cx="1819196" cy="4538314"/>
            </a:xfrm>
            <a:prstGeom prst="rect">
              <a:avLst/>
            </a:prstGeom>
          </p:spPr>
        </p:pic>
        <p:sp>
          <p:nvSpPr>
            <p:cNvPr id="29" name="TextBox 28"/>
            <p:cNvSpPr txBox="1"/>
            <p:nvPr/>
          </p:nvSpPr>
          <p:spPr>
            <a:xfrm>
              <a:off x="-16038" y="2026923"/>
              <a:ext cx="1935805" cy="4493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dirty="0" err="1">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证据支持</a:t>
              </a:r>
              <a:endParaRPr kumimoji="0" lang="en-CA" sz="1400" b="0" i="0" u="none" strike="noStrike" kern="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dirty="0" err="1">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r>
                <a:rPr kumimoji="0" lang="en-CA" sz="1400" b="0" i="0" u="none" strike="noStrike" kern="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 </a:t>
              </a:r>
            </a:p>
          </p:txBody>
        </p:sp>
        <p:sp>
          <p:nvSpPr>
            <p:cNvPr id="30" name="TextBox 29"/>
            <p:cNvSpPr txBox="1"/>
            <p:nvPr/>
          </p:nvSpPr>
          <p:spPr>
            <a:xfrm>
              <a:off x="-32440" y="3453897"/>
              <a:ext cx="1935702" cy="4154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研究</a:t>
              </a: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p>
          </p:txBody>
        </p:sp>
        <p:sp>
          <p:nvSpPr>
            <p:cNvPr id="31" name="TextBox 30"/>
            <p:cNvSpPr txBox="1"/>
            <p:nvPr/>
          </p:nvSpPr>
          <p:spPr>
            <a:xfrm>
              <a:off x="359" y="4812893"/>
              <a:ext cx="1935810" cy="4493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创新</a:t>
              </a: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p>
          </p:txBody>
        </p:sp>
      </p:grpSp>
      <p:sp>
        <p:nvSpPr>
          <p:cNvPr id="12" name="Rounded Rectangle 11"/>
          <p:cNvSpPr/>
          <p:nvPr/>
        </p:nvSpPr>
        <p:spPr>
          <a:xfrm>
            <a:off x="2421674" y="4817254"/>
            <a:ext cx="9522676" cy="623153"/>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2421674" y="5592384"/>
            <a:ext cx="9522676"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571750" y="1613007"/>
            <a:ext cx="9372600" cy="2953385"/>
          </a:xfrm>
          <a:prstGeom prst="rect">
            <a:avLst/>
          </a:prstGeom>
          <a:noFill/>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defRPr/>
            </a:pPr>
            <a:r>
              <a:rPr lang="en-CA" sz="1400" b="0" dirty="0" err="1">
                <a:solidFill>
                  <a:srgbClr val="254776"/>
                </a:solidFill>
                <a:latin typeface="Helvetica" pitchFamily="2" charset="0"/>
                <a:ea typeface="Garamond" panose="02020404030301010803" pitchFamily="18" charset="0"/>
                <a:cs typeface="Garamond" panose="02020404030301010803" pitchFamily="18" charset="0"/>
              </a:rPr>
              <a:t>一个</a:t>
            </a: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证据支持系统</a:t>
            </a:r>
            <a:r>
              <a:rPr lang="en-CA" sz="1400" b="0" dirty="0" err="1">
                <a:solidFill>
                  <a:srgbClr val="254776"/>
                </a:solidFill>
                <a:effectLst/>
                <a:latin typeface="+mj-lt"/>
                <a:ea typeface="Garamond" panose="02020404030301010803" pitchFamily="18" charset="0"/>
                <a:cs typeface="Times New Roman" panose="02020603050405020304" charset="0"/>
              </a:rPr>
              <a:t>包括多种类型的基础架构</a:t>
            </a:r>
            <a:endParaRPr lang="en-CA" sz="1400" b="0" dirty="0">
              <a:solidFill>
                <a:srgbClr val="254776"/>
              </a:solidFill>
              <a:effectLst/>
              <a:latin typeface="+mj-lt"/>
              <a:ea typeface="Garamond" panose="02020404030301010803" pitchFamily="18" charset="0"/>
              <a:cs typeface="Times New Roman" panose="02020603050405020304" charset="0"/>
            </a:endParaRPr>
          </a:p>
          <a:p>
            <a:pPr marL="171450" indent="-171450" algn="l">
              <a:buFont typeface="Arial" panose="020B0604020202020204" pitchFamily="34" charset="0"/>
              <a:buChar cha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证据需求方</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的结构和流程</a:t>
            </a:r>
            <a:r>
              <a:rPr lang="zh-CN" altLang="en-US" sz="1400" dirty="0">
                <a:solidFill>
                  <a:srgbClr val="254776"/>
                </a:solidFill>
                <a:latin typeface="Helvetica" pitchFamily="2" charset="0"/>
                <a:ea typeface="Garamond" panose="02020404030301010803" pitchFamily="18" charset="0"/>
                <a:cs typeface="Garamond" panose="02020404030301010803" pitchFamily="18" charset="0"/>
              </a:rPr>
              <a:t>：</a:t>
            </a:r>
            <a:endParaRPr lang="en-CA" sz="1400" b="0" dirty="0">
              <a:solidFill>
                <a:srgbClr val="254776"/>
              </a:solidFill>
              <a:latin typeface="Helvetica" pitchFamily="2" charset="0"/>
              <a:ea typeface="Garamond" panose="02020404030301010803" pitchFamily="18" charset="0"/>
              <a:cs typeface="Garamond" panose="02020404030301010803" pitchFamily="18" charset="0"/>
            </a:endParaRPr>
          </a:p>
          <a:p>
            <a:pPr marL="447675" lvl="1" indent="-268605" algn="l">
              <a:buFont typeface="Courier New" panose="02070309020205020404" pitchFamily="49" charset="0"/>
              <a:buChar char="o"/>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将证据应用于日常咨询和决策过程（例如政府部长简报、内阁提交文件、预算提案和支出计划</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a:p>
            <a:pPr marL="447675" lvl="1" indent="-268605" algn="l">
              <a:buFont typeface="Courier New" panose="02070309020205020404" pitchFamily="49" charset="0"/>
              <a:buChar char="o"/>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构建并传承一种证据文化（例如使用证据的透明化要求</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a:p>
            <a:pPr marL="447675" lvl="1" indent="-268605" algn="l">
              <a:buFont typeface="Courier New" panose="02070309020205020404" pitchFamily="49" charset="0"/>
              <a:buChar char="o"/>
            </a:pPr>
            <a:r>
              <a:rPr lang="en-CA" sz="1300" b="0" i="0" u="none" strike="noStrike" cap="none" spc="0" baseline="0" dirty="0" err="1">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加强政策和项目人员、政府科学顾问和支持专家小组以及公民和利益相关者参与过程等人使用证据的能力（以及更广泛的政策和项目能力</a:t>
            </a:r>
            <a:r>
              <a:rPr lang="en-CA" sz="1300" b="0" i="0" u="none" strike="noStrike" cap="none" spc="0" baseline="0" dirty="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p>
          <a:p>
            <a:pPr marL="179705" marR="0" lvl="0" indent="-179705"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179070" algn="l"/>
              </a:tabLst>
              <a:defRP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证据需求方和供给方之间</a:t>
            </a:r>
            <a:r>
              <a:rPr lang="en-CA" sz="1400" dirty="0" err="1">
                <a:solidFill>
                  <a:srgbClr val="254776"/>
                </a:solidFill>
                <a:latin typeface="Helvetica" pitchFamily="2" charset="0"/>
                <a:ea typeface="Garamond" panose="02020404030301010803" pitchFamily="18" charset="0"/>
                <a:cs typeface="Garamond" panose="02020404030301010803" pitchFamily="18" charset="0"/>
              </a:rPr>
              <a:t>的</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协作机制</a:t>
            </a:r>
            <a:r>
              <a:rPr lang="en-CA" sz="1400" b="0" dirty="0">
                <a:solidFill>
                  <a:srgbClr val="254776"/>
                </a:solidFill>
                <a:latin typeface="Helvetica" pitchFamily="2" charset="0"/>
                <a:ea typeface="Garamond" panose="02020404030301010803" pitchFamily="18" charset="0"/>
                <a:cs typeface="Garamond" panose="02020404030301010803" pitchFamily="18" charset="0"/>
              </a:rPr>
              <a:t>：</a:t>
            </a: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tab pos="179070" algn="l"/>
              </a:tabLst>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征求决策者及其顾问的证据需求并进行优先排序</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tab pos="179070" algn="l"/>
              </a:tabLst>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对符合咨询和决策过程要求的多来源证据进行整合使用</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证据供给方</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的证据支持机构（机构内部或合作伙伴</a:t>
            </a:r>
            <a:r>
              <a:rPr lang="en-CA" sz="1400" b="0" dirty="0">
                <a:solidFill>
                  <a:srgbClr val="254776"/>
                </a:solidFill>
                <a:latin typeface="Helvetica" pitchFamily="2" charset="0"/>
                <a:ea typeface="Garamond" panose="02020404030301010803" pitchFamily="18" charset="0"/>
                <a:cs typeface="Garamond" panose="02020404030301010803" pitchFamily="18" charset="0"/>
              </a:rPr>
              <a:t>）</a:t>
            </a:r>
            <a:r>
              <a:rPr lang="zh-CN" altLang="en-US" sz="1400" b="0" dirty="0">
                <a:solidFill>
                  <a:srgbClr val="254776"/>
                </a:solidFill>
                <a:latin typeface="Helvetica" pitchFamily="2" charset="0"/>
                <a:ea typeface="Garamond" panose="02020404030301010803" pitchFamily="18" charset="0"/>
                <a:cs typeface="Garamond" panose="02020404030301010803" pitchFamily="18" charset="0"/>
              </a:rPr>
              <a:t>：</a:t>
            </a:r>
            <a:endParaRPr lang="en-CA" sz="14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了解</a:t>
            </a:r>
            <a:r>
              <a:rPr lang="zh-CN" altLang="en-CA" sz="1300" b="0" dirty="0">
                <a:solidFill>
                  <a:srgbClr val="254776"/>
                </a:solidFill>
                <a:latin typeface="Helvetica" pitchFamily="2" charset="0"/>
                <a:ea typeface="Garamond" panose="02020404030301010803" pitchFamily="18" charset="0"/>
                <a:cs typeface="Garamond" panose="02020404030301010803" pitchFamily="18" charset="0"/>
              </a:rPr>
              <a:t>国内</a:t>
            </a:r>
            <a:r>
              <a:rPr lang="en-CA" sz="1300" b="0" dirty="0" err="1">
                <a:solidFill>
                  <a:srgbClr val="254776"/>
                </a:solidFill>
                <a:latin typeface="Helvetica" pitchFamily="2" charset="0"/>
                <a:ea typeface="Garamond" panose="02020404030301010803" pitchFamily="18" charset="0"/>
                <a:cs typeface="Garamond" panose="02020404030301010803" pitchFamily="18" charset="0"/>
              </a:rPr>
              <a:t>背景、证据标准和决策者倾向的沟通方式</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及时提供证据并以需求为导向</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专注于通过更加公平的方式支持特定政策的当前证据本土化（包括多种形式的国内证据和全球证据，并提供持续不断的新证据</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p:txBody>
      </p:sp>
      <p:sp>
        <p:nvSpPr>
          <p:cNvPr id="21" name="TextBox 20"/>
          <p:cNvSpPr txBox="1"/>
          <p:nvPr/>
        </p:nvSpPr>
        <p:spPr>
          <a:xfrm>
            <a:off x="2571750" y="4732165"/>
            <a:ext cx="9372600" cy="67564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endParaRPr lang="en-CA" sz="1200" b="1" i="0" u="none" strike="noStrike" cap="none" spc="0" baseline="0">
              <a:solidFill>
                <a:srgbClr val="254776"/>
              </a:solidFill>
              <a:effectLst/>
              <a:uFillTx/>
              <a:latin typeface="Helvetica" pitchFamily="2" charset="0"/>
              <a:ea typeface="+mn-ea"/>
              <a:cs typeface="+mn-cs"/>
              <a:sym typeface="Arial" panose="020B0604020202020204"/>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lang="en-CA" sz="1400" b="1"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研究系统</a:t>
            </a:r>
            <a:r>
              <a:rPr lang="en-CA" sz="1400" b="0"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倾向于关注挖掘理论知识，并以同行评审基金资助和出版的方式衡量成功与否</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r>
              <a:rPr 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尽管这种情况因研究评估</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声明</a:t>
            </a:r>
            <a:r>
              <a:rPr 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开始发生变化</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endParaRPr lang="en-CA" sz="1200" b="0" i="0" u="none" strike="noStrike" cap="none" spc="0" baseline="0">
              <a:solidFill>
                <a:srgbClr val="254776"/>
              </a:solidFill>
              <a:effectLst/>
              <a:uFillTx/>
              <a:latin typeface="Helvetica" pitchFamily="2" charset="0"/>
              <a:ea typeface="+mn-ea"/>
              <a:cs typeface="+mn-cs"/>
              <a:sym typeface="Arial" panose="020B0604020202020204"/>
            </a:endParaRPr>
          </a:p>
        </p:txBody>
      </p:sp>
      <p:sp>
        <p:nvSpPr>
          <p:cNvPr id="22" name="TextBox 21"/>
          <p:cNvSpPr txBox="1"/>
          <p:nvPr/>
        </p:nvSpPr>
        <p:spPr>
          <a:xfrm>
            <a:off x="2571750" y="5545385"/>
            <a:ext cx="9372600" cy="52197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endParaRPr lang="en-CA" sz="1400" b="1" i="0" u="none" strike="noStrike" cap="none" spc="0" baseline="0">
              <a:solidFill>
                <a:srgbClr val="254776"/>
              </a:solidFill>
              <a:effectLst/>
              <a:uFillTx/>
              <a:latin typeface="Helvetica" pitchFamily="2" charset="0"/>
              <a:ea typeface="+mn-ea"/>
              <a:cs typeface="+mn-cs"/>
              <a:sym typeface="Arial" panose="020B0604020202020204"/>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lang="en-CA" sz="1400" b="1"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创新系统</a:t>
            </a:r>
            <a:r>
              <a:rPr lang="en-CA" sz="1400" b="0"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倾向于关注产品和流程的商业化，并以收益来衡量成功与否</a:t>
            </a:r>
          </a:p>
        </p:txBody>
      </p:sp>
      <p:sp>
        <p:nvSpPr>
          <p:cNvPr id="2" name="Title 14"/>
          <p:cNvSpPr txBox="1"/>
          <p:nvPr/>
        </p:nvSpPr>
        <p:spPr>
          <a:xfrm>
            <a:off x="420370" y="20320"/>
            <a:ext cx="8618855" cy="143573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914400" hangingPunct="0">
              <a:spcBef>
                <a:spcPts val="0"/>
              </a:spcBef>
              <a:buNone/>
              <a:defRPr/>
            </a:pPr>
            <a:r>
              <a:rPr lang="en-CA" b="1" kern="0" dirty="0">
                <a:solidFill>
                  <a:srgbClr val="234776"/>
                </a:solidFill>
                <a:latin typeface="+mn-lt"/>
                <a:cs typeface="+mn-lt"/>
                <a:sym typeface="Arial" panose="020B0604020202020204"/>
              </a:rPr>
              <a:t>1.0 开展RESSA*</a:t>
            </a:r>
            <a:r>
              <a:rPr lang="en-CA" b="1" kern="0" dirty="0" err="1">
                <a:solidFill>
                  <a:srgbClr val="234776"/>
                </a:solidFill>
                <a:latin typeface="+mn-lt"/>
                <a:cs typeface="+mn-lt"/>
                <a:sym typeface="Arial" panose="020B0604020202020204"/>
              </a:rPr>
              <a:t>的前提是对国家证据支持系统的深入了解</a:t>
            </a:r>
            <a:r>
              <a:rPr lang="zh-CN" altLang="en-US" b="1" kern="0" dirty="0">
                <a:solidFill>
                  <a:srgbClr val="234776"/>
                </a:solidFill>
                <a:latin typeface="+mn-lt"/>
                <a:cs typeface="+mn-lt"/>
                <a:sym typeface="Arial" panose="020B0604020202020204"/>
              </a:rPr>
              <a:t>，</a:t>
            </a:r>
            <a:endParaRPr lang="en-CA" b="1" kern="0" dirty="0">
              <a:solidFill>
                <a:srgbClr val="234776"/>
              </a:solidFill>
              <a:latin typeface="+mn-lt"/>
              <a:cs typeface="+mn-lt"/>
              <a:sym typeface="Arial" panose="020B0604020202020204"/>
            </a:endParaRPr>
          </a:p>
          <a:p>
            <a:pPr algn="l" defTabSz="914400" hangingPunct="0">
              <a:spcBef>
                <a:spcPts val="0"/>
              </a:spcBef>
              <a:buNone/>
              <a:defRPr/>
            </a:pPr>
            <a:r>
              <a:rPr lang="en-CA" b="1" kern="0" dirty="0">
                <a:solidFill>
                  <a:srgbClr val="234776"/>
                </a:solidFill>
                <a:latin typeface="+mn-lt"/>
                <a:cs typeface="+mn-lt"/>
                <a:sym typeface="Arial" panose="020B0604020202020204"/>
              </a:rPr>
              <a:t>      并能区分RESSA与研究系统和创新系统</a:t>
            </a:r>
          </a:p>
        </p:txBody>
      </p:sp>
      <p:sp>
        <p:nvSpPr>
          <p:cNvPr id="4" name="TextBox 2"/>
          <p:cNvSpPr txBox="1"/>
          <p:nvPr>
            <p:custDataLst>
              <p:tags r:id="rId1"/>
            </p:custDataLst>
          </p:nvPr>
        </p:nvSpPr>
        <p:spPr>
          <a:xfrm>
            <a:off x="9039231" y="1018059"/>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5" name="TextBox 4"/>
          <p:cNvSpPr txBox="1"/>
          <p:nvPr>
            <p:custDataLst>
              <p:tags r:id="rId2"/>
            </p:custDataLst>
          </p:nvPr>
        </p:nvSpPr>
        <p:spPr>
          <a:xfrm>
            <a:off x="3342070" y="6369946"/>
            <a:ext cx="2030095" cy="306705"/>
          </a:xfrm>
          <a:prstGeom prst="rect">
            <a:avLst/>
          </a:prstGeom>
          <a:noFill/>
        </p:spPr>
        <p:txBody>
          <a:bodyPr wrap="none" rtlCol="0">
            <a:spAutoFit/>
          </a:bodyPr>
          <a:lstStyle/>
          <a:p>
            <a:pPr algn="l"/>
            <a:r>
              <a:rPr lang="en-US" sz="1400" dirty="0">
                <a:solidFill>
                  <a:srgbClr val="254776"/>
                </a:solidFill>
              </a:rPr>
              <a:t>*快速证据支持系统评估</a:t>
            </a:r>
          </a:p>
        </p:txBody>
      </p:sp>
      <p:sp>
        <p:nvSpPr>
          <p:cNvPr id="23" name="TextBox 2"/>
          <p:cNvSpPr txBox="1"/>
          <p:nvPr>
            <p:custDataLst>
              <p:tags r:id="rId3"/>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93</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Helvetica</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514</cp:revision>
  <cp:lastPrinted>2023-02-25T01:53:00Z</cp:lastPrinted>
  <dcterms:created xsi:type="dcterms:W3CDTF">2023-02-25T01:53:00Z</dcterms:created>
  <dcterms:modified xsi:type="dcterms:W3CDTF">2023-04-03T12:59:42Z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