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
  </p:notesMasterIdLst>
  <p:handoutMasterIdLst>
    <p:handoutMasterId r:id="rId4"/>
  </p:handoutMasterIdLst>
  <p:sldIdLst>
    <p:sldId id="1108" r:id="rId2"/>
  </p:sldIdLst>
  <p:sldSz cx="12192000" cy="6858000"/>
  <p:notesSz cx="6858000" cy="9144000"/>
  <p:custDataLst>
    <p:tags r:id="rId5"/>
  </p:custDataLst>
  <p:defaultTex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4" userDrawn="1">
          <p15:clr>
            <a:srgbClr val="A4A3A4"/>
          </p15:clr>
        </p15:guide>
        <p15:guide id="2" pos="388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宋旭萍" initials="SXP" lastIdx="6" clrIdx="0"/>
  <p:cmAuthor id="2" name="Xuan Yu" initials="XY" lastIdx="6" clrIdx="1"/>
  <p:cmAuthor id="3" name="Qi" initials="QW" lastIdx="12" clrIdx="2"/>
  <p:cmAuthor id="4" name="The city of momery" initials="T"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B5BED1"/>
    <a:srgbClr val="FFFFFF"/>
    <a:srgbClr val="8DD2E5"/>
    <a:srgbClr val="99CC66"/>
    <a:srgbClr val="CC76A6"/>
    <a:srgbClr val="FEB714"/>
    <a:srgbClr val="FFC057"/>
    <a:srgbClr val="6AA855"/>
    <a:srgbClr val="6FC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88980" autoAdjust="0"/>
  </p:normalViewPr>
  <p:slideViewPr>
    <p:cSldViewPr snapToGrid="0" snapToObjects="1" showGuides="1">
      <p:cViewPr varScale="1">
        <p:scale>
          <a:sx n="113" d="100"/>
          <a:sy n="113" d="100"/>
        </p:scale>
        <p:origin x="1544" y="184"/>
      </p:cViewPr>
      <p:guideLst>
        <p:guide orient="horz" pos="2254"/>
        <p:guide pos="3882"/>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E9F3A7FF-300E-B84F-A2D0-CDCDE713DCB9}" type="datetimeFigureOut">
              <a:rPr lang="en-US" smtClean="0"/>
              <a:t>4/3/23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C11621C-3EA7-C342-A130-13C6D43C8C0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1219200" rtl="0" eaLnBrk="1" latinLnBrk="0" hangingPunct="1">
      <a:defRPr sz="1600" b="0" i="0" kern="1200">
        <a:solidFill>
          <a:schemeClr val="tx1"/>
        </a:solidFill>
        <a:latin typeface="Arial" panose="020B0604020202020204" pitchFamily="34" charset="0"/>
        <a:ea typeface="+mn-ea"/>
        <a:cs typeface="+mn-cs"/>
      </a:defRPr>
    </a:lvl1pPr>
    <a:lvl2pPr marL="609600" algn="l" defTabSz="1219200" rtl="0" eaLnBrk="1" latinLnBrk="0" hangingPunct="1">
      <a:defRPr sz="1600" b="0" i="0" kern="1200">
        <a:solidFill>
          <a:schemeClr val="tx1"/>
        </a:solidFill>
        <a:latin typeface="Arial" panose="020B0604020202020204" pitchFamily="34" charset="0"/>
        <a:ea typeface="+mn-ea"/>
        <a:cs typeface="+mn-cs"/>
      </a:defRPr>
    </a:lvl2pPr>
    <a:lvl3pPr marL="1219200" algn="l" defTabSz="1219200" rtl="0" eaLnBrk="1" latinLnBrk="0" hangingPunct="1">
      <a:defRPr sz="1600" b="0" i="0" kern="1200">
        <a:solidFill>
          <a:schemeClr val="tx1"/>
        </a:solidFill>
        <a:latin typeface="Arial" panose="020B0604020202020204" pitchFamily="34" charset="0"/>
        <a:ea typeface="+mn-ea"/>
        <a:cs typeface="+mn-cs"/>
      </a:defRPr>
    </a:lvl3pPr>
    <a:lvl4pPr marL="1828800" algn="l" defTabSz="1219200" rtl="0" eaLnBrk="1" latinLnBrk="0" hangingPunct="1">
      <a:defRPr sz="1600" b="0" i="0" kern="1200">
        <a:solidFill>
          <a:schemeClr val="tx1"/>
        </a:solidFill>
        <a:latin typeface="Arial" panose="020B0604020202020204" pitchFamily="34" charset="0"/>
        <a:ea typeface="+mn-ea"/>
        <a:cs typeface="+mn-cs"/>
      </a:defRPr>
    </a:lvl4pPr>
    <a:lvl5pPr marL="2438400" algn="l" defTabSz="1219200" rtl="0" eaLnBrk="1" latinLnBrk="0" hangingPunct="1">
      <a:defRPr sz="1600" b="0" i="0" kern="1200">
        <a:solidFill>
          <a:schemeClr val="tx1"/>
        </a:solidFill>
        <a:latin typeface="Arial" panose="020B0604020202020204" pitchFamily="34"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5">
                <a:solidFill>
                  <a:srgbClr val="464F55"/>
                </a:solidFill>
              </a:defRPr>
            </a:lvl1pPr>
            <a:lvl2pPr marL="457200" indent="0">
              <a:buNone/>
              <a:defRPr sz="1465"/>
            </a:lvl2pPr>
            <a:lvl3pPr marL="914400" indent="0">
              <a:buNone/>
              <a:defRPr sz="1465"/>
            </a:lvl3pPr>
            <a:lvl4pPr marL="1371600" indent="0">
              <a:buNone/>
              <a:defRPr sz="1465"/>
            </a:lvl4pPr>
            <a:lvl5pPr marL="1828800" indent="0">
              <a:buNone/>
              <a:defRPr sz="1465"/>
            </a:lvl5pPr>
          </a:lstStyle>
          <a:p>
            <a:pPr lvl="0"/>
            <a:r>
              <a:rPr lang="en-US" dirty="0"/>
              <a:t>Meeting or Audience Date</a:t>
            </a:r>
          </a:p>
        </p:txBody>
      </p:sp>
      <p:sp>
        <p:nvSpPr>
          <p:cNvPr id="8"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blur, blurry&#10;&#10;Description automatically generated"/>
          <p:cNvPicPr>
            <a:picLocks noChangeAspect="1"/>
          </p:cNvPicPr>
          <p:nvPr userDrawn="1"/>
        </p:nvPicPr>
        <p:blipFill rotWithShape="1">
          <a:blip r:embed="rId3">
            <a:alphaModFix amt="10000"/>
          </a:blip>
          <a:srcRect l="9741" t="6894" r="7309" b="29427"/>
          <a:stretch>
            <a:fillRect/>
          </a:stretch>
        </p:blipFill>
        <p:spPr>
          <a:xfrm>
            <a:off x="0" y="0"/>
            <a:ext cx="12192000" cy="6250905"/>
          </a:xfrm>
          <a:prstGeom prst="rect">
            <a:avLst/>
          </a:prstGeom>
        </p:spPr>
      </p:pic>
      <p:pic>
        <p:nvPicPr>
          <p:cNvPr id="9" name="Picture 8" descr="A picture containing text, sign&#10;&#10;Description automatically generated"/>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11"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6" name="Picture 15"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@evidencecomm</a:t>
            </a:r>
          </a:p>
        </p:txBody>
      </p:sp>
      <p:pic>
        <p:nvPicPr>
          <p:cNvPr id="25" name="Picture 24"/>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a:solidFill>
                  <a:srgbClr val="464F55"/>
                </a:solidFill>
              </a:rPr>
              <a:t> © McMaster Health Forum on behalf McMaster University</a:t>
            </a:r>
          </a:p>
          <a:p>
            <a:pPr algn="r">
              <a:spcAft>
                <a:spcPts val="200"/>
              </a:spcAft>
            </a:pPr>
            <a:r>
              <a:rPr lang="en-CA" sz="800" i="1">
                <a:solidFill>
                  <a:srgbClr val="464F55"/>
                </a:solidFill>
              </a:rPr>
              <a:t>Share freely, give credit, adapt with permission. This work is licensed under</a:t>
            </a:r>
          </a:p>
          <a:p>
            <a:pPr algn="r">
              <a:spcAft>
                <a:spcPts val="200"/>
              </a:spcAft>
            </a:pPr>
            <a:r>
              <a:rPr lang="en-CA" sz="800" i="1">
                <a:solidFill>
                  <a:srgbClr val="464F55"/>
                </a:solidFill>
              </a:rPr>
              <a:t>a Creative Commons Attribution-NoDerivatives 4.0 International License.</a:t>
            </a:r>
          </a:p>
        </p:txBody>
      </p:sp>
      <p:sp>
        <p:nvSpPr>
          <p:cNvPr id="17"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cxnSp>
        <p:nvCxnSpPr>
          <p:cNvPr id="10" name="Straight Connector 9"/>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p:txStyles>
    <p:title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p:titleStyle>
    <p:bodyStyle>
      <a:lvl1pPr marL="285750" indent="-285750" algn="l" defTabSz="457200"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panose="020B0604020202020204" pitchFamily="34" charset="0"/>
          <a:ea typeface="+mn-ea"/>
          <a:cs typeface="+mn-cs"/>
        </a:defRPr>
      </a:lvl1pPr>
      <a:lvl2pPr marL="647065" indent="-285750" algn="l" defTabSz="457200"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2pPr>
      <a:lvl3pPr marL="902970"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a:buChar char="•"/>
        <a:defRPr sz="1800" b="0" i="0" kern="1200">
          <a:solidFill>
            <a:schemeClr val="tx1"/>
          </a:solidFill>
          <a:latin typeface="Arial" panose="020B0604020202020204" pitchFamily="34" charset="0"/>
          <a:ea typeface="+mn-ea"/>
          <a:cs typeface="+mn-cs"/>
        </a:defRPr>
      </a:lvl3pPr>
      <a:lvl4pPr marL="1168400" indent="-228600" algn="l" defTabSz="457200"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4pPr>
      <a:lvl5pPr marL="1433195"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slideLayout" Target="../slideLayouts/slideLayout3.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image" Target="../media/image8.png"/><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p:cNvSpPr txBox="1"/>
          <p:nvPr/>
        </p:nvSpPr>
        <p:spPr>
          <a:xfrm>
            <a:off x="3989753" y="1267757"/>
            <a:ext cx="8231912" cy="1901418"/>
          </a:xfrm>
          <a:prstGeom prst="rect">
            <a:avLst/>
          </a:prstGeom>
          <a:noFill/>
        </p:spPr>
        <p:txBody>
          <a:bodyPr wrap="square">
            <a:spAutoFit/>
          </a:bodyPr>
          <a:lstStyle/>
          <a:p>
            <a:pPr marR="0" lvl="0" algn="l" defTabSz="609600" rtl="0" eaLnBrk="1" fontAlgn="auto" latinLnBrk="0" hangingPunct="1">
              <a:spcBef>
                <a:spcPts val="0"/>
              </a:spcBef>
              <a:spcAft>
                <a:spcPts val="0"/>
              </a:spcAft>
              <a:buClrTx/>
              <a:buSzTx/>
              <a:defRPr/>
            </a:pPr>
            <a:r>
              <a:rPr lang="en-US" sz="1800" b="1" dirty="0" err="1">
                <a:solidFill>
                  <a:srgbClr val="CC76A6"/>
                </a:solidFill>
                <a:ea typeface="Calibri" panose="020F0502020204030204" pitchFamily="34" charset="0"/>
                <a:cs typeface="Arial" panose="020B0604020202020204" pitchFamily="34" charset="0"/>
              </a:rPr>
              <a:t>全球公共产品生产团队</a:t>
            </a:r>
            <a:endParaRPr lang="en-US" sz="1800" b="1" dirty="0">
              <a:solidFill>
                <a:srgbClr val="CC76A6"/>
              </a:solidFill>
              <a:ea typeface="Calibri" panose="020F0502020204030204" pitchFamily="34" charset="0"/>
              <a:cs typeface="Arial" panose="020B0604020202020204" pitchFamily="34" charset="0"/>
            </a:endParaRPr>
          </a:p>
          <a:p>
            <a:pPr marL="179705" marR="0" lvl="0" indent="-179705" algn="l" defTabSz="609600" rtl="0" eaLnBrk="1" fontAlgn="auto" latinLnBrk="0" hangingPunct="1">
              <a:lnSpc>
                <a:spcPct val="120000"/>
              </a:lnSpc>
              <a:spcBef>
                <a:spcPts val="0"/>
              </a:spcBef>
              <a:spcAft>
                <a:spcPts val="0"/>
              </a:spcAft>
              <a:buClrTx/>
              <a:buSzTx/>
              <a:buFont typeface="Arial" panose="020B0604020202020204" pitchFamily="34" charset="0"/>
              <a:buChar char="•"/>
              <a:defRPr/>
            </a:pPr>
            <a:r>
              <a:rPr lang="en-US" sz="1200" noProof="0" dirty="0" err="1">
                <a:ln>
                  <a:noFill/>
                </a:ln>
                <a:solidFill>
                  <a:srgbClr val="254776"/>
                </a:solidFill>
                <a:effectLst/>
                <a:uLnTx/>
                <a:uFillTx/>
                <a:ea typeface="Calibri" panose="020F0502020204030204" pitchFamily="34" charset="0"/>
                <a:cs typeface="Arial" panose="020B0604020202020204" pitchFamily="34" charset="0"/>
                <a:sym typeface="+mn-ea"/>
              </a:rPr>
              <a:t>每个团队承诺以加强协作和减少重复的方式制作</a:t>
            </a:r>
            <a:r>
              <a:rPr lang="en-US" sz="1200" b="1" noProof="0" dirty="0" err="1">
                <a:ln>
                  <a:noFill/>
                </a:ln>
                <a:solidFill>
                  <a:srgbClr val="254776"/>
                </a:solidFill>
                <a:effectLst/>
                <a:uLnTx/>
                <a:uFillTx/>
                <a:ea typeface="Calibri" panose="020F0502020204030204" pitchFamily="34" charset="0"/>
                <a:cs typeface="Arial" panose="020B0604020202020204" pitchFamily="34" charset="0"/>
                <a:sym typeface="+mn-ea"/>
              </a:rPr>
              <a:t>动态证据综合</a:t>
            </a:r>
            <a:r>
              <a:rPr lang="en-US" sz="1200" noProof="0" dirty="0" err="1">
                <a:ln>
                  <a:noFill/>
                </a:ln>
                <a:solidFill>
                  <a:srgbClr val="254776"/>
                </a:solidFill>
                <a:effectLst/>
                <a:uLnTx/>
                <a:uFillTx/>
                <a:ea typeface="Calibri" panose="020F0502020204030204" pitchFamily="34" charset="0"/>
                <a:cs typeface="Arial" panose="020B0604020202020204" pitchFamily="34" charset="0"/>
                <a:sym typeface="+mn-ea"/>
              </a:rPr>
              <a:t>响应新出现的全球优先事项</a:t>
            </a:r>
            <a:endParaRPr kumimoji="0" lang="en-US" sz="1200"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endParaRPr>
          </a:p>
          <a:p>
            <a:pPr marL="179705" marR="0" lvl="0" indent="-179705" algn="l" defTabSz="609600" rtl="0" eaLnBrk="1" fontAlgn="auto" latinLnBrk="0" hangingPunct="1">
              <a:lnSpc>
                <a:spcPct val="120000"/>
              </a:lnSpc>
              <a:spcBef>
                <a:spcPts val="0"/>
              </a:spcBef>
              <a:spcAft>
                <a:spcPts val="0"/>
              </a:spcAft>
              <a:buClrTx/>
              <a:buSzTx/>
              <a:buFont typeface="Arial" panose="020B0604020202020204" pitchFamily="34" charset="0"/>
              <a:buChar char="•"/>
              <a:defRPr/>
            </a:pPr>
            <a:r>
              <a:rPr lang="en-US" sz="1200" noProof="1">
                <a:ln>
                  <a:noFill/>
                </a:ln>
                <a:solidFill>
                  <a:srgbClr val="254776"/>
                </a:solidFill>
                <a:effectLst/>
                <a:uLnTx/>
                <a:uFillTx/>
                <a:ea typeface="Calibri" panose="020F0502020204030204" pitchFamily="34" charset="0"/>
                <a:cs typeface="Arial" panose="020B0604020202020204" pitchFamily="34" charset="0"/>
                <a:sym typeface="+mn-ea"/>
              </a:rPr>
              <a:t>每个团队集体承诺与现有的网络和平台合作</a:t>
            </a:r>
            <a:r>
              <a:rPr lang="zh-CN" altLang="en-US" sz="1200" dirty="0">
                <a:solidFill>
                  <a:srgbClr val="254776"/>
                </a:solidFill>
                <a:cs typeface="Arial" panose="020B0604020202020204" pitchFamily="34" charset="0"/>
                <a:sym typeface="+mn-ea"/>
              </a:rPr>
              <a:t>，</a:t>
            </a:r>
            <a:r>
              <a:rPr kumimoji="0" lang="en-US" sz="1200" b="0" i="0" u="none" strike="noStrike" kern="1200" cap="none" spc="0" normalizeH="0" baseline="0" noProof="0" dirty="0" err="1">
                <a:ln>
                  <a:noFill/>
                </a:ln>
                <a:solidFill>
                  <a:srgbClr val="254776"/>
                </a:solidFill>
                <a:effectLst/>
                <a:uLnTx/>
                <a:uFillTx/>
                <a:ea typeface="Calibri" panose="020F0502020204030204" pitchFamily="34" charset="0"/>
                <a:cs typeface="Arial" panose="020B0604020202020204" pitchFamily="34" charset="0"/>
              </a:rPr>
              <a:t>最大限度地提升效率和协作以加</a:t>
            </a:r>
            <a:r>
              <a:rPr lang="en-US" sz="1200" noProof="0" dirty="0" err="1">
                <a:ln>
                  <a:noFill/>
                </a:ln>
                <a:solidFill>
                  <a:srgbClr val="254776"/>
                </a:solidFill>
                <a:effectLst/>
                <a:uLnTx/>
                <a:uFillTx/>
                <a:ea typeface="Calibri" panose="020F0502020204030204" pitchFamily="34" charset="0"/>
                <a:cs typeface="Arial" panose="020B0604020202020204" pitchFamily="34" charset="0"/>
                <a:sym typeface="+mn-ea"/>
              </a:rPr>
              <a:t>强和实施标准</a:t>
            </a:r>
            <a:r>
              <a:rPr lang="zh-CN" altLang="en-US" sz="1200" noProof="0" dirty="0">
                <a:ln>
                  <a:noFill/>
                </a:ln>
                <a:solidFill>
                  <a:srgbClr val="254776"/>
                </a:solidFill>
                <a:effectLst/>
                <a:uLnTx/>
                <a:uFillTx/>
                <a:ea typeface="Calibri" panose="020F0502020204030204" pitchFamily="34" charset="0"/>
                <a:cs typeface="Arial" panose="020B0604020202020204" pitchFamily="34" charset="0"/>
                <a:sym typeface="+mn-ea"/>
              </a:rPr>
              <a:t>（</a:t>
            </a:r>
            <a:r>
              <a:rPr lang="en-US" sz="1200" noProof="0" dirty="0" err="1">
                <a:ln>
                  <a:noFill/>
                </a:ln>
                <a:solidFill>
                  <a:srgbClr val="254776"/>
                </a:solidFill>
                <a:effectLst/>
                <a:uLnTx/>
                <a:uFillTx/>
                <a:ea typeface="Calibri" panose="020F0502020204030204" pitchFamily="34" charset="0"/>
                <a:cs typeface="Arial" panose="020B0604020202020204" pitchFamily="34" charset="0"/>
                <a:sym typeface="+mn-ea"/>
              </a:rPr>
              <a:t>详细清单见前页脚注</a:t>
            </a:r>
            <a:r>
              <a:rPr lang="zh-CN" altLang="en-US" sz="1200" noProof="0" dirty="0">
                <a:ln>
                  <a:noFill/>
                </a:ln>
                <a:solidFill>
                  <a:srgbClr val="254776"/>
                </a:solidFill>
                <a:effectLst/>
                <a:uLnTx/>
                <a:uFillTx/>
                <a:ea typeface="Calibri" panose="020F0502020204030204" pitchFamily="34" charset="0"/>
                <a:cs typeface="Arial" panose="020B0604020202020204" pitchFamily="34" charset="0"/>
                <a:sym typeface="+mn-ea"/>
              </a:rPr>
              <a:t>）</a:t>
            </a:r>
            <a:endParaRPr kumimoji="0" lang="en-US" sz="1200" b="0"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endParaRPr>
          </a:p>
          <a:p>
            <a:pPr marL="358775" lvl="1" indent="-179705">
              <a:lnSpc>
                <a:spcPct val="120000"/>
              </a:lnSpc>
              <a:spcBef>
                <a:spcPts val="0"/>
              </a:spcBef>
              <a:spcAft>
                <a:spcPts val="0"/>
              </a:spcAft>
              <a:buFont typeface="Courier New" panose="02070309020205020404" pitchFamily="49" charset="0"/>
              <a:buChar char="o"/>
              <a:defRPr/>
            </a:pPr>
            <a:r>
              <a:rPr kumimoji="0" lang="en-US" sz="1200" b="0" i="0" u="none" strike="noStrike" kern="1200" cap="none" spc="0" normalizeH="0" baseline="0" noProof="0" dirty="0" err="1">
                <a:ln>
                  <a:noFill/>
                </a:ln>
                <a:solidFill>
                  <a:srgbClr val="254776"/>
                </a:solidFill>
                <a:effectLst/>
                <a:uLnTx/>
                <a:uFillTx/>
                <a:ea typeface="Calibri" panose="020F0502020204030204" pitchFamily="34" charset="0"/>
                <a:cs typeface="Arial" panose="020B0604020202020204" pitchFamily="34" charset="0"/>
              </a:rPr>
              <a:t>全球公共产品的生产网络（例如Campbell</a:t>
            </a:r>
            <a:r>
              <a:rPr lang="zh-CN" altLang="en-US" sz="1200" dirty="0">
                <a:solidFill>
                  <a:srgbClr val="254776"/>
                </a:solidFill>
                <a:ea typeface="Calibri" panose="020F0502020204030204" pitchFamily="34" charset="0"/>
                <a:cs typeface="Arial" panose="020B0604020202020204" pitchFamily="34" charset="0"/>
              </a:rPr>
              <a:t>、</a:t>
            </a:r>
            <a:r>
              <a:rPr kumimoji="0" lang="en-US" sz="1200" b="0" i="0" u="none" strike="noStrike" kern="1200" cap="none" spc="0" normalizeH="0" baseline="0" noProof="0" dirty="0" err="1">
                <a:ln>
                  <a:noFill/>
                </a:ln>
                <a:solidFill>
                  <a:srgbClr val="254776"/>
                </a:solidFill>
                <a:effectLst/>
                <a:uLnTx/>
                <a:uFillTx/>
                <a:ea typeface="Calibri" panose="020F0502020204030204" pitchFamily="34" charset="0"/>
                <a:cs typeface="Arial" panose="020B0604020202020204" pitchFamily="34" charset="0"/>
              </a:rPr>
              <a:t>Cochrane和IPCC</a:t>
            </a:r>
            <a:r>
              <a:rPr kumimoji="0" lang="en-US" sz="1200" b="0"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rPr>
              <a:t>）</a:t>
            </a:r>
          </a:p>
          <a:p>
            <a:pPr marL="358775" lvl="1" indent="-179705">
              <a:lnSpc>
                <a:spcPct val="120000"/>
              </a:lnSpc>
              <a:spcBef>
                <a:spcPts val="0"/>
              </a:spcBef>
              <a:spcAft>
                <a:spcPts val="0"/>
              </a:spcAft>
              <a:buFont typeface="Courier New" panose="02070309020205020404" pitchFamily="49" charset="0"/>
              <a:buChar char="o"/>
              <a:defRPr/>
            </a:pPr>
            <a:r>
              <a:rPr kumimoji="0" lang="en-US" sz="1200" b="0" i="0" u="none" strike="noStrike" kern="1200" cap="none" spc="0" normalizeH="0" baseline="0" noProof="0" dirty="0" err="1">
                <a:ln>
                  <a:noFill/>
                </a:ln>
                <a:solidFill>
                  <a:srgbClr val="254776"/>
                </a:solidFill>
                <a:effectLst/>
                <a:uLnTx/>
                <a:uFillTx/>
                <a:ea typeface="Calibri" panose="020F0502020204030204" pitchFamily="34" charset="0"/>
                <a:cs typeface="Arial" panose="020B0604020202020204" pitchFamily="34" charset="0"/>
              </a:rPr>
              <a:t>全球公共产品生产的支持平台（例如PROSPERO</a:t>
            </a:r>
            <a:r>
              <a:rPr kumimoji="0" lang="en-US" sz="1200" b="0"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rPr>
              <a:t>）</a:t>
            </a:r>
          </a:p>
          <a:p>
            <a:pPr marL="358775" lvl="1" indent="-179705">
              <a:lnSpc>
                <a:spcPct val="120000"/>
              </a:lnSpc>
              <a:spcBef>
                <a:spcPts val="0"/>
              </a:spcBef>
              <a:spcAft>
                <a:spcPts val="0"/>
              </a:spcAft>
              <a:buFont typeface="Courier New" panose="02070309020205020404" pitchFamily="49" charset="0"/>
              <a:buChar char="o"/>
              <a:defRPr/>
            </a:pPr>
            <a:r>
              <a:rPr kumimoji="0" lang="en-US" sz="1200" b="0"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rPr>
              <a:t>使用这些全球公共产品的指南和技术评估工作组网络</a:t>
            </a:r>
          </a:p>
          <a:p>
            <a:pPr marL="358775" lvl="1" indent="-179705">
              <a:lnSpc>
                <a:spcPct val="120000"/>
              </a:lnSpc>
              <a:spcBef>
                <a:spcPts val="0"/>
              </a:spcBef>
              <a:spcAft>
                <a:spcPts val="0"/>
              </a:spcAft>
              <a:buFont typeface="Courier New" panose="02070309020205020404" pitchFamily="49" charset="0"/>
              <a:buChar char="o"/>
              <a:defRPr/>
            </a:pPr>
            <a:r>
              <a:rPr kumimoji="0" lang="en-US" sz="1200" b="0"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rPr>
              <a:t>使用这些全球公共产品</a:t>
            </a:r>
            <a:r>
              <a:rPr lang="zh-CN" altLang="en-US" sz="1200" dirty="0">
                <a:solidFill>
                  <a:srgbClr val="254776"/>
                </a:solidFill>
                <a:sym typeface="+mn-ea"/>
              </a:rPr>
              <a:t>，</a:t>
            </a:r>
            <a:r>
              <a:rPr kumimoji="0" lang="en-US" sz="1200" b="0"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rPr>
              <a:t>并能提出使用此类全球公共产品的不同决策者（政府政策制定者、组织领导者、专业人士和公民）观点的</a:t>
            </a:r>
            <a:r>
              <a:rPr kumimoji="0" lang="en-US" sz="1200" b="1" i="0" u="none" strike="noStrike" kern="1200" cap="none" spc="0" normalizeH="0" baseline="0" noProof="0" dirty="0">
                <a:ln>
                  <a:noFill/>
                </a:ln>
                <a:solidFill>
                  <a:srgbClr val="254776"/>
                </a:solidFill>
                <a:effectLst/>
                <a:uLnTx/>
                <a:uFillTx/>
                <a:ea typeface="Calibri" panose="020F0502020204030204" pitchFamily="34" charset="0"/>
                <a:cs typeface="Arial" panose="020B0604020202020204" pitchFamily="34" charset="0"/>
              </a:rPr>
              <a:t>国家证据支持网络</a:t>
            </a:r>
          </a:p>
        </p:txBody>
      </p:sp>
      <p:sp>
        <p:nvSpPr>
          <p:cNvPr id="45" name="TextBox 44"/>
          <p:cNvSpPr txBox="1"/>
          <p:nvPr/>
        </p:nvSpPr>
        <p:spPr>
          <a:xfrm>
            <a:off x="3989753" y="3529753"/>
            <a:ext cx="4500000" cy="2138045"/>
          </a:xfrm>
          <a:prstGeom prst="rect">
            <a:avLst/>
          </a:prstGeom>
          <a:noFill/>
        </p:spPr>
        <p:txBody>
          <a:bodyPr wrap="square">
            <a:spAutoFit/>
          </a:bodyPr>
          <a:lstStyle/>
          <a:p>
            <a:pPr marR="0" lvl="0" algn="l" defTabSz="609600" rtl="0" eaLnBrk="1" fontAlgn="auto" latinLnBrk="0" hangingPunct="1">
              <a:spcBef>
                <a:spcPts val="0"/>
              </a:spcBef>
              <a:spcAft>
                <a:spcPts val="0"/>
              </a:spcAft>
              <a:buClrTx/>
              <a:buSzTx/>
              <a:defRPr/>
            </a:pPr>
            <a:r>
              <a:rPr lang="en-US" sz="1800" b="1" dirty="0">
                <a:solidFill>
                  <a:srgbClr val="6AA855"/>
                </a:solidFill>
                <a:latin typeface="Arial" panose="020B0604020202020204" pitchFamily="34" charset="0"/>
                <a:ea typeface="Calibri" panose="020F0502020204030204" pitchFamily="34" charset="0"/>
                <a:cs typeface="Arial" panose="020B0604020202020204" pitchFamily="34" charset="0"/>
              </a:rPr>
              <a:t> 国家证据支持网络</a:t>
            </a:r>
          </a:p>
          <a:p>
            <a:pPr marL="179705" marR="0" lvl="0" indent="-179705" algn="l" defTabSz="609600" rtl="0" eaLnBrk="1" fontAlgn="auto" latinLnBrk="0" hangingPunct="1">
              <a:lnSpc>
                <a:spcPct val="120000"/>
              </a:lnSpc>
              <a:spcBef>
                <a:spcPct val="0"/>
              </a:spcBef>
              <a:spcAft>
                <a:spcPct val="0"/>
              </a:spcAft>
              <a:buClrTx/>
              <a:buSzTx/>
              <a:buFont typeface="Arial" panose="020B0604020202020204" pitchFamily="34" charset="0"/>
              <a:buChar char="•"/>
              <a:defRPr/>
            </a:pPr>
            <a:r>
              <a:rPr lang="en-US" sz="120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每个团队承诺以影响和促进全球公共产品实施的方式响应新出现的国家层面优先事项（例如通过</a:t>
            </a:r>
            <a:r>
              <a:rPr lang="en-US" sz="1200" b="1"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本土化证据综合和支持</a:t>
            </a:r>
            <a:r>
              <a:rPr lang="en-US" sz="120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）并支持全球公共产品的持续改进（通过与本地或关注相似主题的团队合作）</a:t>
            </a:r>
            <a:endParaRPr lang="en-US" sz="1200" dirty="0">
              <a:solidFill>
                <a:srgbClr val="254776"/>
              </a:solidFill>
              <a:latin typeface="Arial" panose="020B0604020202020204" pitchFamily="34" charset="0"/>
              <a:ea typeface="Calibri" panose="020F0502020204030204" pitchFamily="34" charset="0"/>
              <a:cs typeface="Arial" panose="020B0604020202020204" pitchFamily="34" charset="0"/>
            </a:endParaRPr>
          </a:p>
          <a:p>
            <a:pPr marL="179705" marR="0" lvl="0" indent="-179705" algn="l" defTabSz="609600" rtl="0" eaLnBrk="1" fontAlgn="auto" latinLnBrk="0" hangingPunct="1">
              <a:lnSpc>
                <a:spcPct val="120000"/>
              </a:lnSpc>
              <a:spcBef>
                <a:spcPct val="0"/>
              </a:spcBef>
              <a:spcAft>
                <a:spcPct val="0"/>
              </a:spcAft>
              <a:buClrTx/>
              <a:buSzTx/>
              <a:buFont typeface="Arial" panose="020B0604020202020204" pitchFamily="34" charset="0"/>
              <a:buChar char="•"/>
              <a:defRPr/>
            </a:pPr>
            <a:r>
              <a:rPr kumimoji="0" lang="en-US" sz="1200" b="0" i="0" u="none" strike="noStrike" kern="1200" cap="none" spc="0"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各团队集体承诺与现有的网络和平台合作</a:t>
            </a:r>
            <a:r>
              <a:rPr lang="zh-CN" altLang="en-US" sz="1200" dirty="0">
                <a:solidFill>
                  <a:srgbClr val="254776"/>
                </a:solidFill>
                <a:latin typeface="Helvetica" pitchFamily="2" charset="0"/>
                <a:sym typeface="+mn-ea"/>
              </a:rPr>
              <a:t>，</a:t>
            </a:r>
            <a:r>
              <a:rPr lang="en-US" sz="120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sym typeface="+mn-ea"/>
              </a:rPr>
              <a:t>最大限度地提升效率和协作</a:t>
            </a:r>
            <a:r>
              <a:rPr kumimoji="0" lang="en-US" sz="1200" b="0" i="0" u="none" strike="noStrike" kern="1200" cap="none" spc="0"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以加强和实施标准</a:t>
            </a:r>
          </a:p>
          <a:p>
            <a:pPr marL="358775" lvl="1" indent="-179705">
              <a:lnSpc>
                <a:spcPct val="120000"/>
              </a:lnSpc>
              <a:spcBef>
                <a:spcPct val="0"/>
              </a:spcBef>
              <a:spcAft>
                <a:spcPct val="0"/>
              </a:spcAft>
              <a:buFont typeface="Courier New" panose="02070309020205020404" pitchFamily="49" charset="0"/>
              <a:buChar char="o"/>
              <a:defRPr/>
            </a:pPr>
            <a:r>
              <a:rPr lang="en-US" sz="1200" noProof="0" dirty="0" err="1">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证据支持机构网络（例如巴西证据联盟</a:t>
            </a:r>
            <a:r>
              <a:rPr lang="zh-CN" altLang="en-US" sz="1200" dirty="0">
                <a:solidFill>
                  <a:srgbClr val="254776"/>
                </a:solidFill>
                <a:latin typeface="Arial" panose="020B0604020202020204" pitchFamily="34" charset="0"/>
                <a:ea typeface="Calibri" panose="020F0502020204030204" pitchFamily="34" charset="0"/>
                <a:cs typeface="Arial" panose="020B0604020202020204" pitchFamily="34" charset="0"/>
              </a:rPr>
              <a:t>、</a:t>
            </a:r>
            <a:r>
              <a:rPr lang="en-US" sz="120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英国的What </a:t>
            </a:r>
            <a:r>
              <a:rPr lang="en-US" sz="1200" noProof="0" dirty="0" err="1">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Works网络</a:t>
            </a:r>
            <a:r>
              <a:rPr lang="zh-CN" altLang="en-US" sz="120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a:t>
            </a:r>
            <a:r>
              <a:rPr lang="en-US" sz="120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中低收入国家的EVIPNet）</a:t>
            </a:r>
          </a:p>
        </p:txBody>
      </p:sp>
      <p:sp>
        <p:nvSpPr>
          <p:cNvPr id="46" name="Rounded Rectangular Callout 45"/>
          <p:cNvSpPr/>
          <p:nvPr/>
        </p:nvSpPr>
        <p:spPr>
          <a:xfrm>
            <a:off x="8756587" y="3440004"/>
            <a:ext cx="3134683" cy="1230656"/>
          </a:xfrm>
          <a:prstGeom prst="wedgeRoundRectCallout">
            <a:avLst>
              <a:gd name="adj1" fmla="val -67419"/>
              <a:gd name="adj2" fmla="val -4916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100" i="1" dirty="0" err="1">
                <a:solidFill>
                  <a:srgbClr val="254776"/>
                </a:solidFill>
              </a:rPr>
              <a:t>        </a:t>
            </a:r>
            <a:r>
              <a:rPr lang="en-CA" sz="1100" i="1" dirty="0" err="1">
                <a:solidFill>
                  <a:srgbClr val="254776"/>
                </a:solidFill>
              </a:rPr>
              <a:t>动态证据联盟是一个很有前途的原型</a:t>
            </a:r>
            <a:r>
              <a:rPr lang="zh-CN" altLang="en-US" sz="1100" i="1" dirty="0">
                <a:solidFill>
                  <a:srgbClr val="254776"/>
                </a:solidFill>
              </a:rPr>
              <a:t>，</a:t>
            </a:r>
            <a:r>
              <a:rPr lang="en-CA" sz="1100" i="1" dirty="0" err="1">
                <a:solidFill>
                  <a:srgbClr val="254776"/>
                </a:solidFill>
              </a:rPr>
              <a:t>但我们还有很长的路要走</a:t>
            </a:r>
            <a:r>
              <a:rPr lang="zh-CN" altLang="en-US" sz="1100" i="1" dirty="0">
                <a:solidFill>
                  <a:srgbClr val="254776"/>
                </a:solidFill>
              </a:rPr>
              <a:t>，</a:t>
            </a:r>
            <a:r>
              <a:rPr lang="en-CA" sz="1100" i="1" dirty="0">
                <a:solidFill>
                  <a:srgbClr val="254776"/>
                </a:solidFill>
              </a:rPr>
              <a:t>因为对于一些不重要的问题有数以百计的低质量证据综合</a:t>
            </a:r>
            <a:r>
              <a:rPr lang="zh-CN" altLang="en-US" sz="1100" i="1" dirty="0">
                <a:solidFill>
                  <a:srgbClr val="254776"/>
                </a:solidFill>
              </a:rPr>
              <a:t>，</a:t>
            </a:r>
            <a:r>
              <a:rPr lang="en-CA" sz="1100" i="1" dirty="0">
                <a:solidFill>
                  <a:srgbClr val="254776"/>
                </a:solidFill>
              </a:rPr>
              <a:t>而许多社会重点问题却没有任何证据</a:t>
            </a:r>
          </a:p>
        </p:txBody>
      </p:sp>
      <p:sp>
        <p:nvSpPr>
          <p:cNvPr id="47" name="Rounded Rectangular Callout 46"/>
          <p:cNvSpPr/>
          <p:nvPr/>
        </p:nvSpPr>
        <p:spPr>
          <a:xfrm>
            <a:off x="8756587" y="4853849"/>
            <a:ext cx="3134683" cy="1230656"/>
          </a:xfrm>
          <a:prstGeom prst="wedgeRoundRectCallout">
            <a:avLst>
              <a:gd name="adj1" fmla="val -66917"/>
              <a:gd name="adj2" fmla="val -47885"/>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100" i="1" dirty="0">
                <a:solidFill>
                  <a:srgbClr val="254776"/>
                </a:solidFill>
              </a:rPr>
              <a:t>        </a:t>
            </a:r>
            <a:r>
              <a:rPr lang="en-CA" sz="1100" i="1" dirty="0">
                <a:solidFill>
                  <a:srgbClr val="254776"/>
                </a:solidFill>
              </a:rPr>
              <a:t>自相矛盾的是部分全球公共产品生产者</a:t>
            </a:r>
            <a:r>
              <a:rPr lang="en-CA" sz="1100" i="1" dirty="0">
                <a:solidFill>
                  <a:srgbClr val="254776"/>
                </a:solidFill>
                <a:sym typeface="+mn-ea"/>
              </a:rPr>
              <a:t>正处于有史以来资金最紧张的时期</a:t>
            </a:r>
            <a:r>
              <a:rPr lang="zh-CN" altLang="en-US" sz="1100" i="1" dirty="0">
                <a:solidFill>
                  <a:srgbClr val="254776"/>
                </a:solidFill>
                <a:sym typeface="+mn-ea"/>
              </a:rPr>
              <a:t>，</a:t>
            </a:r>
            <a:r>
              <a:rPr lang="en-CA" sz="1100" i="1" dirty="0" err="1">
                <a:solidFill>
                  <a:srgbClr val="254776"/>
                </a:solidFill>
              </a:rPr>
              <a:t>例如Cochrane协作网</a:t>
            </a:r>
            <a:r>
              <a:rPr lang="zh-CN" altLang="en-US" sz="1100" i="1" dirty="0">
                <a:solidFill>
                  <a:srgbClr val="254776"/>
                </a:solidFill>
              </a:rPr>
              <a:t>，</a:t>
            </a:r>
            <a:r>
              <a:rPr lang="en-CA" sz="1100" i="1" dirty="0">
                <a:solidFill>
                  <a:srgbClr val="254776"/>
                </a:solidFill>
              </a:rPr>
              <a:t>而像Campbell协作网这样的证据生产机构则从未获得持续的资金资助</a:t>
            </a:r>
          </a:p>
        </p:txBody>
      </p:sp>
      <p:sp>
        <p:nvSpPr>
          <p:cNvPr id="48" name="Rounded Rectangular Callout 47"/>
          <p:cNvSpPr/>
          <p:nvPr/>
        </p:nvSpPr>
        <p:spPr>
          <a:xfrm flipH="1">
            <a:off x="581025" y="4947323"/>
            <a:ext cx="2957195" cy="1230630"/>
          </a:xfrm>
          <a:prstGeom prst="wedgeRoundRectCallout">
            <a:avLst>
              <a:gd name="adj1" fmla="val -63899"/>
              <a:gd name="adj2" fmla="val -4442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100" i="1" dirty="0">
                <a:solidFill>
                  <a:srgbClr val="254776"/>
                </a:solidFill>
              </a:rPr>
              <a:t>        </a:t>
            </a:r>
            <a:r>
              <a:rPr lang="en-CA" sz="1100" i="1" dirty="0">
                <a:solidFill>
                  <a:srgbClr val="254776"/>
                </a:solidFill>
              </a:rPr>
              <a:t>我们能够在三天内就国家政策制定者提出的问题做出响应</a:t>
            </a:r>
            <a:r>
              <a:rPr lang="zh-CN" altLang="en-US" sz="1100" i="1" dirty="0">
                <a:solidFill>
                  <a:srgbClr val="254776"/>
                </a:solidFill>
              </a:rPr>
              <a:t>，</a:t>
            </a:r>
            <a:r>
              <a:rPr lang="en-CA" sz="1100" i="1" dirty="0">
                <a:solidFill>
                  <a:srgbClr val="254776"/>
                </a:solidFill>
              </a:rPr>
              <a:t>提供关于气候适应战略的本土化证据综合</a:t>
            </a:r>
            <a:r>
              <a:rPr lang="zh-CN" altLang="en-US" sz="1100" i="1" dirty="0">
                <a:solidFill>
                  <a:srgbClr val="254776"/>
                </a:solidFill>
              </a:rPr>
              <a:t>，</a:t>
            </a:r>
            <a:r>
              <a:rPr lang="en-CA" sz="1100" i="1" dirty="0">
                <a:solidFill>
                  <a:srgbClr val="254776"/>
                </a:solidFill>
              </a:rPr>
              <a:t>因为已有一项纳入和评估了17</a:t>
            </a:r>
            <a:r>
              <a:rPr lang="zh-CN" altLang="en-US" sz="1100" i="1" dirty="0">
                <a:solidFill>
                  <a:srgbClr val="254776"/>
                </a:solidFill>
              </a:rPr>
              <a:t> </a:t>
            </a:r>
            <a:r>
              <a:rPr lang="en-CA" sz="1100" i="1" dirty="0">
                <a:solidFill>
                  <a:srgbClr val="254776"/>
                </a:solidFill>
              </a:rPr>
              <a:t>000多篇研究的动态证据综合</a:t>
            </a:r>
            <a:r>
              <a:rPr lang="zh-CN" altLang="en-US" sz="1100" i="1" dirty="0">
                <a:solidFill>
                  <a:schemeClr val="tx1"/>
                </a:solidFill>
                <a:latin typeface="+mj-lt"/>
              </a:rPr>
              <a:t>“</a:t>
            </a:r>
            <a:r>
              <a:rPr lang="en-CA" sz="1100" i="1" dirty="0">
                <a:solidFill>
                  <a:srgbClr val="254776"/>
                </a:solidFill>
                <a:latin typeface="+mj-lt"/>
              </a:rPr>
              <a:t>随时待用</a:t>
            </a:r>
            <a:r>
              <a:rPr lang="zh-CN" altLang="en-US" sz="1100" i="1" dirty="0">
                <a:solidFill>
                  <a:srgbClr val="254776"/>
                </a:solidFill>
                <a:latin typeface="+mj-lt"/>
              </a:rPr>
              <a:t>”</a:t>
            </a:r>
            <a:endParaRPr lang="en-CA" sz="1100" i="1" dirty="0">
              <a:solidFill>
                <a:srgbClr val="254776"/>
              </a:solidFill>
              <a:latin typeface="+mj-lt"/>
            </a:endParaRPr>
          </a:p>
        </p:txBody>
      </p:sp>
      <p:grpSp>
        <p:nvGrpSpPr>
          <p:cNvPr id="4" name="Group 31"/>
          <p:cNvGrpSpPr/>
          <p:nvPr/>
        </p:nvGrpSpPr>
        <p:grpSpPr>
          <a:xfrm>
            <a:off x="164954" y="1307729"/>
            <a:ext cx="3639791" cy="3639791"/>
            <a:chOff x="185974" y="1455646"/>
            <a:chExt cx="3639791" cy="3639791"/>
          </a:xfrm>
        </p:grpSpPr>
        <p:pic>
          <p:nvPicPr>
            <p:cNvPr id="5" name="Picture 32" descr="Icon&#10;&#10;Description automatically generated"/>
            <p:cNvPicPr>
              <a:picLocks noChangeAspect="1"/>
            </p:cNvPicPr>
            <p:nvPr>
              <p:custDataLst>
                <p:tags r:id="rId4"/>
              </p:custDataLst>
            </p:nvPr>
          </p:nvPicPr>
          <p:blipFill>
            <a:blip r:embed="rId15"/>
            <a:stretch>
              <a:fillRect/>
            </a:stretch>
          </p:blipFill>
          <p:spPr>
            <a:xfrm>
              <a:off x="185974" y="1455646"/>
              <a:ext cx="3639791" cy="3639791"/>
            </a:xfrm>
            <a:prstGeom prst="rect">
              <a:avLst/>
            </a:prstGeom>
          </p:spPr>
        </p:pic>
        <p:grpSp>
          <p:nvGrpSpPr>
            <p:cNvPr id="6" name="Group 33"/>
            <p:cNvGrpSpPr/>
            <p:nvPr/>
          </p:nvGrpSpPr>
          <p:grpSpPr>
            <a:xfrm>
              <a:off x="2968190" y="2837858"/>
              <a:ext cx="806419" cy="806419"/>
              <a:chOff x="2968190" y="2837858"/>
              <a:chExt cx="806419" cy="806419"/>
            </a:xfrm>
          </p:grpSpPr>
          <p:sp>
            <p:nvSpPr>
              <p:cNvPr id="7" name="Oval 41"/>
              <p:cNvSpPr/>
              <p:nvPr>
                <p:custDataLst>
                  <p:tags r:id="rId11"/>
                </p:custDataLst>
              </p:nvPr>
            </p:nvSpPr>
            <p:spPr>
              <a:xfrm>
                <a:off x="2968190" y="2837858"/>
                <a:ext cx="806419" cy="806419"/>
              </a:xfrm>
              <a:prstGeom prst="ellipse">
                <a:avLst/>
              </a:prstGeom>
              <a:solidFill>
                <a:srgbClr val="CC76A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p>
            </p:txBody>
          </p:sp>
          <p:sp>
            <p:nvSpPr>
              <p:cNvPr id="8" name="TextBox 42"/>
              <p:cNvSpPr txBox="1"/>
              <p:nvPr>
                <p:custDataLst>
                  <p:tags r:id="rId12"/>
                </p:custDataLst>
              </p:nvPr>
            </p:nvSpPr>
            <p:spPr>
              <a:xfrm>
                <a:off x="3011991" y="3095105"/>
                <a:ext cx="718820" cy="252730"/>
              </a:xfrm>
              <a:prstGeom prst="rect">
                <a:avLst/>
              </a:prstGeom>
              <a:noFill/>
            </p:spPr>
            <p:txBody>
              <a:bodyPr wrap="none" rtlCol="0">
                <a:spAutoFit/>
              </a:bodyPr>
              <a:lstStyle/>
              <a:p>
                <a:pPr algn="ctr"/>
                <a:r>
                  <a:rPr lang="en-US" sz="1050" b="1" dirty="0">
                    <a:solidFill>
                      <a:schemeClr val="bg1"/>
                    </a:solidFill>
                  </a:rPr>
                  <a:t>最佳证据</a:t>
                </a:r>
              </a:p>
            </p:txBody>
          </p:sp>
        </p:grpSp>
        <p:grpSp>
          <p:nvGrpSpPr>
            <p:cNvPr id="9" name="Group 34"/>
            <p:cNvGrpSpPr/>
            <p:nvPr/>
          </p:nvGrpSpPr>
          <p:grpSpPr>
            <a:xfrm>
              <a:off x="911838" y="4036340"/>
              <a:ext cx="806419" cy="806419"/>
              <a:chOff x="2968190" y="2847797"/>
              <a:chExt cx="806419" cy="806419"/>
            </a:xfrm>
          </p:grpSpPr>
          <p:sp>
            <p:nvSpPr>
              <p:cNvPr id="10" name="Oval 39"/>
              <p:cNvSpPr/>
              <p:nvPr>
                <p:custDataLst>
                  <p:tags r:id="rId9"/>
                </p:custDataLst>
              </p:nvPr>
            </p:nvSpPr>
            <p:spPr>
              <a:xfrm>
                <a:off x="2968190" y="2847797"/>
                <a:ext cx="806419" cy="806419"/>
              </a:xfrm>
              <a:prstGeom prst="ellipse">
                <a:avLst/>
              </a:prstGeom>
              <a:solidFill>
                <a:srgbClr val="99CC6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p>
            </p:txBody>
          </p:sp>
          <p:sp>
            <p:nvSpPr>
              <p:cNvPr id="11" name="TextBox 40"/>
              <p:cNvSpPr txBox="1"/>
              <p:nvPr>
                <p:custDataLst>
                  <p:tags r:id="rId10"/>
                </p:custDataLst>
              </p:nvPr>
            </p:nvSpPr>
            <p:spPr>
              <a:xfrm>
                <a:off x="3145980" y="3132044"/>
                <a:ext cx="450850" cy="252730"/>
              </a:xfrm>
              <a:prstGeom prst="rect">
                <a:avLst/>
              </a:prstGeom>
              <a:noFill/>
            </p:spPr>
            <p:txBody>
              <a:bodyPr wrap="none" rtlCol="0">
                <a:spAutoFit/>
              </a:bodyPr>
              <a:lstStyle/>
              <a:p>
                <a:pPr algn="ctr"/>
                <a:r>
                  <a:rPr lang="en-US" sz="1050" b="1" dirty="0">
                    <a:solidFill>
                      <a:schemeClr val="bg1"/>
                    </a:solidFill>
                  </a:rPr>
                  <a:t>影响</a:t>
                </a:r>
              </a:p>
            </p:txBody>
          </p:sp>
        </p:grpSp>
        <p:sp>
          <p:nvSpPr>
            <p:cNvPr id="12" name="Rectangle 35"/>
            <p:cNvSpPr/>
            <p:nvPr>
              <p:custDataLst>
                <p:tags r:id="rId5"/>
              </p:custDataLst>
            </p:nvPr>
          </p:nvSpPr>
          <p:spPr>
            <a:xfrm rot="18380888">
              <a:off x="740042" y="1863260"/>
              <a:ext cx="2663343" cy="2663343"/>
            </a:xfrm>
            <a:prstGeom prst="rect">
              <a:avLst/>
            </a:prstGeom>
            <a:noFill/>
          </p:spPr>
          <p:txBody>
            <a:bodyPr wrap="none" lIns="91440" tIns="45720" rIns="91440" bIns="45720">
              <a:prstTxWarp prst="textCircle">
                <a:avLst/>
              </a:prstTxWarp>
              <a:spAutoFit/>
            </a:bodyPr>
            <a:lstStyle/>
            <a:p>
              <a:pPr algn="ctr"/>
              <a:endParaRPr lang="en-US" sz="1200" b="1" cap="none" spc="0" dirty="0">
                <a:ln w="0"/>
                <a:solidFill>
                  <a:srgbClr val="254776"/>
                </a:solidFill>
                <a:effectLst/>
              </a:endParaRPr>
            </a:p>
          </p:txBody>
        </p:sp>
        <p:sp>
          <p:nvSpPr>
            <p:cNvPr id="13" name="Rectangle 36"/>
            <p:cNvSpPr/>
            <p:nvPr>
              <p:custDataLst>
                <p:tags r:id="rId6"/>
              </p:custDataLst>
            </p:nvPr>
          </p:nvSpPr>
          <p:spPr>
            <a:xfrm rot="18397127">
              <a:off x="751166" y="1906611"/>
              <a:ext cx="2581401" cy="2581401"/>
            </a:xfrm>
            <a:prstGeom prst="rect">
              <a:avLst/>
            </a:prstGeom>
            <a:noFill/>
          </p:spPr>
          <p:txBody>
            <a:bodyPr wrap="none" lIns="91440" tIns="45720" rIns="91440" bIns="45720">
              <a:prstTxWarp prst="textCircle">
                <a:avLst/>
              </a:prstTxWarp>
              <a:spAutoFit/>
            </a:bodyPr>
            <a:lstStyle/>
            <a:p>
              <a:pPr algn="ctr">
                <a:buClrTx/>
                <a:buSzTx/>
                <a:buFontTx/>
              </a:pPr>
              <a:r>
                <a:rPr lang="en-US" sz="1200" b="1" cap="none" spc="0" dirty="0">
                  <a:ln w="0"/>
                  <a:solidFill>
                    <a:srgbClr val="254776"/>
                  </a:solidFill>
                  <a:effectLst/>
                </a:rPr>
                <a:t>全球公共产品生产团队</a:t>
              </a:r>
            </a:p>
          </p:txBody>
        </p:sp>
        <p:sp>
          <p:nvSpPr>
            <p:cNvPr id="14" name="Rectangle 37"/>
            <p:cNvSpPr/>
            <p:nvPr>
              <p:custDataLst>
                <p:tags r:id="rId7"/>
              </p:custDataLst>
            </p:nvPr>
          </p:nvSpPr>
          <p:spPr>
            <a:xfrm rot="20023529">
              <a:off x="613680" y="1911554"/>
              <a:ext cx="2663343" cy="2663343"/>
            </a:xfrm>
            <a:prstGeom prst="rect">
              <a:avLst/>
            </a:prstGeom>
            <a:noFill/>
          </p:spPr>
          <p:txBody>
            <a:bodyPr wrap="none" lIns="91440" tIns="45720" rIns="91440" bIns="45720">
              <a:prstTxWarp prst="textArchDown">
                <a:avLst/>
              </a:prstTxWarp>
              <a:spAutoFit/>
            </a:bodyPr>
            <a:lstStyle/>
            <a:p>
              <a:pPr algn="ctr"/>
              <a:endParaRPr lang="en-US" sz="1200" b="1" cap="none" spc="0" dirty="0">
                <a:ln w="0"/>
                <a:solidFill>
                  <a:srgbClr val="254776"/>
                </a:solidFill>
                <a:effectLst/>
              </a:endParaRPr>
            </a:p>
          </p:txBody>
        </p:sp>
        <p:sp>
          <p:nvSpPr>
            <p:cNvPr id="15" name="Rectangle 38"/>
            <p:cNvSpPr/>
            <p:nvPr>
              <p:custDataLst>
                <p:tags r:id="rId8"/>
              </p:custDataLst>
            </p:nvPr>
          </p:nvSpPr>
          <p:spPr>
            <a:xfrm rot="20055027">
              <a:off x="738879" y="1989598"/>
              <a:ext cx="2663343" cy="2663343"/>
            </a:xfrm>
            <a:prstGeom prst="rect">
              <a:avLst/>
            </a:prstGeom>
            <a:noFill/>
          </p:spPr>
          <p:txBody>
            <a:bodyPr wrap="none" lIns="91440" tIns="45720" rIns="91440" bIns="45720">
              <a:prstTxWarp prst="textArchDown">
                <a:avLst/>
              </a:prstTxWarp>
              <a:spAutoFit/>
            </a:bodyPr>
            <a:lstStyle/>
            <a:p>
              <a:pPr algn="ctr"/>
              <a:r>
                <a:rPr lang="en-US" sz="1200" b="1" cap="none" spc="0" dirty="0">
                  <a:ln w="0"/>
                  <a:solidFill>
                    <a:srgbClr val="254776"/>
                  </a:solidFill>
                  <a:effectLst/>
                </a:rPr>
                <a:t>国家证据支持网络</a:t>
              </a:r>
            </a:p>
          </p:txBody>
        </p:sp>
      </p:grpSp>
      <p:sp>
        <p:nvSpPr>
          <p:cNvPr id="16" name="TextBox 48"/>
          <p:cNvSpPr txBox="1"/>
          <p:nvPr>
            <p:custDataLst>
              <p:tags r:id="rId1"/>
            </p:custDataLst>
          </p:nvPr>
        </p:nvSpPr>
        <p:spPr>
          <a:xfrm>
            <a:off x="917901" y="2802870"/>
            <a:ext cx="2124373" cy="845185"/>
          </a:xfrm>
          <a:prstGeom prst="rect">
            <a:avLst/>
          </a:prstGeom>
          <a:noFill/>
        </p:spPr>
        <p:txBody>
          <a:bodyPr wrap="square">
            <a:spAutoFit/>
          </a:bodyPr>
          <a:lstStyle/>
          <a:p>
            <a:pPr algn="ctr"/>
            <a:r>
              <a:rPr kumimoji="0" lang="en-CA" sz="1600" i="0" strike="noStrike" kern="0" cap="none" spc="0" normalizeH="0" baseline="0" noProof="0" dirty="0">
                <a:ln>
                  <a:noFill/>
                </a:ln>
                <a:solidFill>
                  <a:srgbClr val="234776"/>
                </a:solidFill>
                <a:effectLst/>
                <a:uLnTx/>
                <a:uFillTx/>
                <a:latin typeface="Arial" panose="020B0604020202020204"/>
                <a:cs typeface="Arial" panose="020B0604020202020204" pitchFamily="34" charset="0"/>
                <a:sym typeface="Arial" panose="020B0604020202020204"/>
              </a:rPr>
              <a:t>更好地连接全球</a:t>
            </a:r>
          </a:p>
          <a:p>
            <a:pPr algn="ctr"/>
            <a:r>
              <a:rPr kumimoji="0" lang="en-CA" sz="1600" i="0" strike="noStrike" kern="0" cap="none" spc="0" normalizeH="0" baseline="0" noProof="0" dirty="0">
                <a:ln>
                  <a:noFill/>
                </a:ln>
                <a:solidFill>
                  <a:srgbClr val="234776"/>
                </a:solidFill>
                <a:effectLst/>
                <a:uLnTx/>
                <a:uFillTx/>
                <a:latin typeface="Arial" panose="020B0604020202020204"/>
                <a:cs typeface="Arial" panose="020B0604020202020204" pitchFamily="34" charset="0"/>
                <a:sym typeface="Arial" panose="020B0604020202020204"/>
              </a:rPr>
              <a:t>和国家</a:t>
            </a:r>
            <a:br>
              <a:rPr kumimoji="0" lang="en-CA" sz="1700" b="1" i="0" u="none" strike="noStrike" kern="0" cap="none" spc="0" normalizeH="0" baseline="0" noProof="0" dirty="0">
                <a:ln>
                  <a:noFill/>
                </a:ln>
                <a:solidFill>
                  <a:srgbClr val="234776"/>
                </a:solidFill>
                <a:effectLst/>
                <a:uLnTx/>
                <a:uFillTx/>
                <a:latin typeface="Arial" panose="020B0604020202020204"/>
                <a:cs typeface="Arial" panose="020B0604020202020204" pitchFamily="34" charset="0"/>
                <a:sym typeface="Arial" panose="020B0604020202020204"/>
              </a:rPr>
            </a:br>
            <a:endParaRPr lang="en-US" sz="1700" dirty="0"/>
          </a:p>
        </p:txBody>
      </p:sp>
      <p:sp>
        <p:nvSpPr>
          <p:cNvPr id="17" name="Title 14"/>
          <p:cNvSpPr txBox="1"/>
          <p:nvPr/>
        </p:nvSpPr>
        <p:spPr>
          <a:xfrm>
            <a:off x="391795" y="-140970"/>
            <a:ext cx="8618855" cy="1755775"/>
          </a:xfrm>
          <a:prstGeom prst="rect">
            <a:avLst/>
          </a:prstGeom>
        </p:spPr>
        <p:txBody>
          <a:bodyPr vert="horz" lIns="91440" tIns="45720" rIns="91440" bIns="45720" rtlCol="0" anchor="ctr">
            <a:norm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algn="l" defTabSz="457200">
              <a:spcBef>
                <a:spcPts val="0"/>
              </a:spcBef>
              <a:buNone/>
            </a:pPr>
            <a:r>
              <a:rPr lang="en-CA" b="1" kern="0" dirty="0">
                <a:solidFill>
                  <a:srgbClr val="234776"/>
                </a:solidFill>
                <a:latin typeface="+mn-lt"/>
                <a:cs typeface="+mn-lt"/>
                <a:sym typeface="Arial" panose="020B0604020202020204"/>
              </a:rPr>
              <a:t>2.1 </a:t>
            </a:r>
            <a:r>
              <a:rPr kumimoji="0" lang="en-CA" b="1" i="0" strike="noStrike" kern="0" cap="none" spc="0" normalizeH="0" baseline="0" dirty="0" err="1">
                <a:solidFill>
                  <a:srgbClr val="234776"/>
                </a:solidFill>
                <a:latin typeface="+mn-lt"/>
                <a:cs typeface="+mn-lt"/>
                <a:sym typeface="Arial" panose="020B0604020202020204"/>
              </a:rPr>
              <a:t>一种提升协作的可行模式</a:t>
            </a:r>
            <a:r>
              <a:rPr kumimoji="0" lang="zh-CN" altLang="en-US" b="1" i="0" strike="noStrike" kern="0" cap="none" spc="0" normalizeH="0" baseline="0" dirty="0">
                <a:solidFill>
                  <a:srgbClr val="234776"/>
                </a:solidFill>
                <a:latin typeface="+mn-lt"/>
                <a:cs typeface="+mn-lt"/>
                <a:sym typeface="Arial" panose="020B0604020202020204"/>
              </a:rPr>
              <a:t>：</a:t>
            </a:r>
            <a:r>
              <a:rPr kumimoji="0" lang="en-CA" b="1" i="0" strike="noStrike" kern="0" cap="none" spc="0" normalizeH="0" baseline="0" dirty="0" err="1">
                <a:solidFill>
                  <a:srgbClr val="234776"/>
                </a:solidFill>
                <a:latin typeface="+mn-lt"/>
                <a:cs typeface="+mn-lt"/>
                <a:sym typeface="Arial" panose="020B0604020202020204"/>
              </a:rPr>
              <a:t>从</a:t>
            </a:r>
            <a:r>
              <a:rPr lang="en-CA" b="1" kern="0" dirty="0" err="1">
                <a:solidFill>
                  <a:srgbClr val="234776"/>
                </a:solidFill>
                <a:latin typeface="+mn-lt"/>
                <a:cs typeface="+mn-lt"/>
                <a:sym typeface="Arial" panose="020B0604020202020204"/>
              </a:rPr>
              <a:t>更好地连接</a:t>
            </a:r>
            <a:r>
              <a:rPr kumimoji="0" lang="en-CA" b="1" i="0" strike="noStrike" kern="0" cap="none" spc="0" normalizeH="0" baseline="0" dirty="0" err="1">
                <a:solidFill>
                  <a:srgbClr val="234776"/>
                </a:solidFill>
                <a:latin typeface="+mn-lt"/>
                <a:cs typeface="+mn-lt"/>
                <a:sym typeface="Arial" panose="020B0604020202020204"/>
              </a:rPr>
              <a:t>全球与国家开始</a:t>
            </a:r>
            <a:endParaRPr kumimoji="0" lang="en-CA" b="1" i="0" strike="noStrike" kern="0" cap="none" spc="0" normalizeH="0" baseline="0" dirty="0">
              <a:solidFill>
                <a:srgbClr val="234776"/>
              </a:solidFill>
              <a:latin typeface="+mn-lt"/>
              <a:cs typeface="+mn-lt"/>
              <a:sym typeface="Arial" panose="020B0604020202020204"/>
            </a:endParaRPr>
          </a:p>
          <a:p>
            <a:pPr defTabSz="914400" hangingPunct="0">
              <a:spcBef>
                <a:spcPts val="0"/>
              </a:spcBef>
              <a:defRPr/>
            </a:pPr>
            <a:endParaRPr lang="en-CA" kern="0" dirty="0">
              <a:solidFill>
                <a:srgbClr val="FF0000"/>
              </a:solidFill>
              <a:latin typeface="Arial" panose="020B0604020202020204"/>
              <a:cs typeface="Arial" panose="020B0604020202020204" pitchFamily="34" charset="0"/>
              <a:sym typeface="Arial" panose="020B0604020202020204"/>
            </a:endParaRPr>
          </a:p>
        </p:txBody>
      </p:sp>
      <p:sp>
        <p:nvSpPr>
          <p:cNvPr id="19" name="TextBox 2"/>
          <p:cNvSpPr txBox="1"/>
          <p:nvPr>
            <p:custDataLst>
              <p:tags r:id="rId2"/>
            </p:custDataLst>
          </p:nvPr>
        </p:nvSpPr>
        <p:spPr>
          <a:xfrm>
            <a:off x="9039231" y="1004612"/>
            <a:ext cx="1771639" cy="253916"/>
          </a:xfrm>
          <a:prstGeom prst="rect">
            <a:avLst/>
          </a:prstGeom>
          <a:noFill/>
        </p:spPr>
        <p:txBody>
          <a:bodyPr wrap="none" rtlCol="0">
            <a:spAutoFit/>
          </a:bodyPr>
          <a:ls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a:lstStyle>
          <a:p>
            <a:r>
              <a:rPr lang="en-US" sz="1050" i="1" dirty="0">
                <a:solidFill>
                  <a:srgbClr val="254776"/>
                </a:solidFill>
              </a:rPr>
              <a:t>注: 完整版详见2023更新版</a:t>
            </a:r>
          </a:p>
        </p:txBody>
      </p:sp>
      <p:sp>
        <p:nvSpPr>
          <p:cNvPr id="2" name="TextBox 2"/>
          <p:cNvSpPr txBox="1"/>
          <p:nvPr>
            <p:custDataLst>
              <p:tags r:id="rId3"/>
            </p:custDataLst>
          </p:nvPr>
        </p:nvSpPr>
        <p:spPr>
          <a:xfrm>
            <a:off x="8254365" y="6325235"/>
            <a:ext cx="3815080" cy="455295"/>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28d3c66f-aac6-46be-8795-09f3c9d69491"/>
  <p:tag name="COMMONDATA" val="eyJoZGlkIjoiMmVjMGY4ODk2ZmU0ODU4YjMwZWY5ODZkYjNiM2VlMmM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Words>
  <Application>Microsoft Macintosh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Courier New</vt:lpstr>
      <vt:lpstr>Helvetica</vt:lpstr>
      <vt:lpstr>Roboto</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514</cp:revision>
  <cp:lastPrinted>2023-02-25T01:53:00Z</cp:lastPrinted>
  <dcterms:created xsi:type="dcterms:W3CDTF">2023-02-25T01:53:00Z</dcterms:created>
  <dcterms:modified xsi:type="dcterms:W3CDTF">2023-04-03T13:02:24Z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DECED48E400A483B84833A4BB4ED8B59</vt:lpwstr>
  </property>
  <property fmtid="{D5CDD505-2E9C-101B-9397-08002B2CF9AE}" pid="3" name="KSOProductBuildVer">
    <vt:lpwstr>2052-11.1.0.13703</vt:lpwstr>
  </property>
</Properties>
</file>