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
  </p:notesMasterIdLst>
  <p:handoutMasterIdLst>
    <p:handoutMasterId r:id="rId5"/>
  </p:handoutMasterIdLst>
  <p:sldIdLst>
    <p:sldId id="1125" r:id="rId2"/>
    <p:sldId id="1127" r:id="rId3"/>
  </p:sldIdLst>
  <p:sldSz cx="12192000" cy="6858000"/>
  <p:notesSz cx="6858000" cy="9144000"/>
  <p:custDataLst>
    <p:tags r:id="rId6"/>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7C11621C-3EA7-C342-A130-13C6D43C8C01}"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CA" dirty="0">
              <a:solidFill>
                <a:srgbClr val="254776"/>
              </a:solidFill>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1.png"/><Relationship Id="rId2" Type="http://schemas.openxmlformats.org/officeDocument/2006/relationships/slideLayout" Target="../slideLayouts/slideLayout4.xml"/><Relationship Id="rId1" Type="http://schemas.openxmlformats.org/officeDocument/2006/relationships/tags" Target="../tags/tag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Icon&#10;&#10;Description automatically generated"/>
          <p:cNvPicPr>
            <a:picLocks noChangeAspect="1"/>
          </p:cNvPicPr>
          <p:nvPr/>
        </p:nvPicPr>
        <p:blipFill rotWithShape="1">
          <a:blip r:embed="rId4"/>
          <a:srcRect t="54262"/>
          <a:stretch>
            <a:fillRect/>
          </a:stretch>
        </p:blipFill>
        <p:spPr>
          <a:xfrm>
            <a:off x="3445816" y="1900854"/>
            <a:ext cx="4659083" cy="2873553"/>
          </a:xfrm>
          <a:prstGeom prst="rect">
            <a:avLst/>
          </a:prstGeom>
        </p:spPr>
      </p:pic>
      <p:sp>
        <p:nvSpPr>
          <p:cNvPr id="18" name="Rectangle 17"/>
          <p:cNvSpPr/>
          <p:nvPr/>
        </p:nvSpPr>
        <p:spPr>
          <a:xfrm>
            <a:off x="5806852" y="3418224"/>
            <a:ext cx="6162063" cy="1331423"/>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1"/>
          <p:cNvSpPr>
            <a:spLocks noGrp="1"/>
          </p:cNvSpPr>
          <p:nvPr>
            <p:ph sz="half" idx="1"/>
          </p:nvPr>
        </p:nvSpPr>
        <p:spPr>
          <a:xfrm>
            <a:off x="304742" y="1492916"/>
            <a:ext cx="3240000" cy="4525963"/>
          </a:xfrm>
        </p:spPr>
        <p:txBody>
          <a:bodyPr>
            <a:normAutofit/>
          </a:bodyPr>
          <a:lstStyle/>
          <a:p>
            <a:pPr marL="0" lvl="0" indent="0" defTabSz="609600">
              <a:spcAft>
                <a:spcPts val="0"/>
              </a:spcAft>
              <a:buClrTx/>
              <a:buNone/>
              <a:defRPr/>
            </a:pPr>
            <a:endParaRPr lang="en-US" sz="2000" dirty="0" err="1">
              <a:solidFill>
                <a:srgbClr val="254776"/>
              </a:solidFill>
              <a:latin typeface="+mn-lt"/>
              <a:cs typeface="Arial" panose="020B0604020202020204" pitchFamily="34" charset="0"/>
            </a:endParaRPr>
          </a:p>
          <a:p>
            <a:pPr marL="0" lvl="0" indent="0" defTabSz="609600">
              <a:spcAft>
                <a:spcPts val="0"/>
              </a:spcAft>
              <a:buClrTx/>
              <a:buNone/>
              <a:defRPr/>
            </a:pPr>
            <a:r>
              <a:rPr lang="en-US" sz="2000" dirty="0" err="1">
                <a:solidFill>
                  <a:srgbClr val="254776"/>
                </a:solidFill>
                <a:latin typeface="+mn-lt"/>
                <a:cs typeface="Arial" panose="020B0604020202020204" pitchFamily="34" charset="0"/>
              </a:rPr>
              <a:t>公民在众多决策中以收益于证据</a:t>
            </a:r>
            <a:r>
              <a:rPr lang="zh-CN" altLang="en-US" sz="2000" dirty="0">
                <a:solidFill>
                  <a:srgbClr val="254776"/>
                </a:solidFill>
                <a:latin typeface="+mn-lt"/>
                <a:cs typeface="Arial" panose="020B0604020202020204" pitchFamily="34" charset="0"/>
              </a:rPr>
              <a:t>，</a:t>
            </a:r>
            <a:r>
              <a:rPr lang="en-US" sz="2000" dirty="0" err="1">
                <a:solidFill>
                  <a:srgbClr val="254776"/>
                </a:solidFill>
                <a:latin typeface="+mn-lt"/>
                <a:cs typeface="Arial" panose="020B0604020202020204" pitchFamily="34" charset="0"/>
              </a:rPr>
              <a:t>例如</a:t>
            </a:r>
            <a:r>
              <a:rPr lang="zh-CN" altLang="en-US" sz="2000" dirty="0">
                <a:solidFill>
                  <a:srgbClr val="254776"/>
                </a:solidFill>
                <a:latin typeface="+mn-lt"/>
                <a:cs typeface="Arial" panose="020B0604020202020204" pitchFamily="34" charset="0"/>
              </a:rPr>
              <a:t>：</a:t>
            </a:r>
            <a:endParaRPr lang="en-US" sz="2000" dirty="0">
              <a:solidFill>
                <a:srgbClr val="254776"/>
              </a:solidFill>
              <a:latin typeface="+mn-lt"/>
              <a:cs typeface="Arial" panose="020B0604020202020204" pitchFamily="34" charset="0"/>
            </a:endParaRPr>
          </a:p>
          <a:p>
            <a:pPr marL="450850" marR="0" lvl="1" indent="0" algn="l" defTabSz="457200" rtl="0" eaLnBrk="1" fontAlgn="auto" latinLnBrk="0" hangingPunct="1">
              <a:lnSpc>
                <a:spcPct val="100000"/>
              </a:lnSpc>
              <a:spcBef>
                <a:spcPts val="0"/>
              </a:spcBef>
              <a:spcAft>
                <a:spcPts val="800"/>
              </a:spcAft>
              <a:buNone/>
              <a:defRPr/>
            </a:pP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450850" lvl="1" indent="0" algn="l">
              <a:buNone/>
              <a:defRPr/>
            </a:pP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647700" lvl="1" indent="0" algn="l">
              <a:buNone/>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管理</a:t>
            </a:r>
            <a:r>
              <a:rPr lang="en-US" sz="1400" noProof="0" dirty="0" err="1">
                <a:ln>
                  <a:noFill/>
                </a:ln>
                <a:solidFill>
                  <a:srgbClr val="254776"/>
                </a:solidFill>
                <a:effectLst/>
                <a:uLnTx/>
                <a:uFillTx/>
                <a:cs typeface="Arial" panose="020B0604020202020204" pitchFamily="34" charset="0"/>
              </a:rPr>
              <a:t>自己</a:t>
            </a:r>
            <a:r>
              <a:rPr lang="zh-CN" altLang="en-US" sz="1400" noProof="0" dirty="0">
                <a:ln>
                  <a:noFill/>
                </a:ln>
                <a:solidFill>
                  <a:srgbClr val="254776"/>
                </a:solidFill>
                <a:effectLst/>
                <a:uLnTx/>
                <a:uFillTx/>
                <a:cs typeface="Arial" panose="020B0604020202020204" pitchFamily="34" charset="0"/>
              </a:rPr>
              <a:t>（</a:t>
            </a:r>
            <a:r>
              <a:rPr lang="en-US" sz="1400" noProof="0" dirty="0" err="1">
                <a:ln>
                  <a:noFill/>
                </a:ln>
                <a:solidFill>
                  <a:srgbClr val="254776"/>
                </a:solidFill>
                <a:effectLst/>
                <a:uLnTx/>
                <a:uFillTx/>
                <a:cs typeface="Arial" panose="020B0604020202020204" pitchFamily="34" charset="0"/>
              </a:rPr>
              <a:t>及家人</a:t>
            </a:r>
            <a:r>
              <a:rPr lang="zh-CN" altLang="en-US" sz="1400" dirty="0">
                <a:solidFill>
                  <a:srgbClr val="254776"/>
                </a:solidFill>
                <a:cs typeface="Arial" panose="020B0604020202020204" pitchFamily="34" charset="0"/>
              </a:rPr>
              <a:t>）</a:t>
            </a:r>
            <a:r>
              <a:rPr lang="en-US" sz="1400" noProof="0" dirty="0" err="1">
                <a:ln>
                  <a:noFill/>
                </a:ln>
                <a:solidFill>
                  <a:srgbClr val="254776"/>
                </a:solidFill>
                <a:effectLst/>
                <a:uLnTx/>
                <a:uFillTx/>
                <a:cs typeface="Arial" panose="020B0604020202020204" pitchFamily="34" charset="0"/>
              </a:rPr>
              <a:t>的健康、安全和福祉</a:t>
            </a:r>
            <a:endParaRPr lang="en-US" sz="1400" noProof="0" dirty="0">
              <a:ln>
                <a:noFill/>
              </a:ln>
              <a:solidFill>
                <a:srgbClr val="254776"/>
              </a:solidFill>
              <a:effectLst/>
              <a:uLnTx/>
              <a:uFillTx/>
              <a:cs typeface="Arial" panose="020B0604020202020204" pitchFamily="34" charset="0"/>
            </a:endParaRPr>
          </a:p>
          <a:p>
            <a:pPr marL="647700" lvl="1" indent="0">
              <a:buNone/>
              <a:defRPr/>
            </a:pP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647700" lvl="1" indent="-266700">
              <a:defRPr/>
            </a:pPr>
            <a:endParaRPr kumimoji="0" lang="en-CA" altLang="zh-CN"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647700" lvl="1" indent="-266700">
              <a:defRPr/>
            </a:pPr>
            <a:r>
              <a:rPr kumimoji="0" lang="en-US" sz="1400" b="0" i="0" u="none" strike="noStrike" kern="1200" cap="none" spc="0" normalizeH="0" baseline="0" dirty="0" err="1">
                <a:solidFill>
                  <a:srgbClr val="254776"/>
                </a:solidFill>
                <a:latin typeface="Arial" panose="020B0604020202020204" pitchFamily="34" charset="0"/>
                <a:ea typeface="+mn-ea"/>
                <a:cs typeface="Arial" panose="020B0604020202020204" pitchFamily="34" charset="0"/>
              </a:rPr>
              <a:t>自费购买</a:t>
            </a: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产品和</a:t>
            </a:r>
            <a:r>
              <a:rPr lang="en-US" sz="1400" noProof="0" dirty="0" err="1">
                <a:ln>
                  <a:noFill/>
                </a:ln>
                <a:solidFill>
                  <a:srgbClr val="254776"/>
                </a:solidFill>
                <a:effectLst/>
                <a:uLnTx/>
                <a:uFillTx/>
                <a:cs typeface="Arial" panose="020B0604020202020204" pitchFamily="34" charset="0"/>
              </a:rPr>
              <a:t>服务</a:t>
            </a:r>
            <a:endParaRPr lang="en-US" sz="1400" dirty="0">
              <a:solidFill>
                <a:srgbClr val="254776"/>
              </a:solidFill>
              <a:cs typeface="Arial" panose="020B0604020202020204" pitchFamily="34" charset="0"/>
            </a:endParaRPr>
          </a:p>
          <a:p>
            <a:pPr marL="647700" lvl="1" indent="0">
              <a:buNone/>
              <a:defRPr/>
            </a:pPr>
            <a:endParaRPr lang="en-US" sz="2000" dirty="0">
              <a:solidFill>
                <a:srgbClr val="254776"/>
              </a:solidFill>
              <a:latin typeface="Arial" panose="020B0604020202020204" pitchFamily="34" charset="0"/>
              <a:cs typeface="Arial" panose="020B0604020202020204" pitchFamily="34" charset="0"/>
            </a:endParaRPr>
          </a:p>
          <a:p>
            <a:pPr marL="647700" lvl="1" indent="0">
              <a:buNone/>
              <a:defRPr/>
            </a:pP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647700" lvl="1" indent="-266700" algn="l">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奉献自己的时间</a:t>
            </a:r>
            <a:r>
              <a:rPr lang="en-US" sz="1400" noProof="0" dirty="0" err="1">
                <a:ln>
                  <a:noFill/>
                </a:ln>
                <a:solidFill>
                  <a:srgbClr val="254776"/>
                </a:solidFill>
                <a:effectLst/>
                <a:uLnTx/>
                <a:uFillTx/>
                <a:cs typeface="Arial" panose="020B0604020202020204" pitchFamily="34" charset="0"/>
              </a:rPr>
              <a:t>及捐款</a:t>
            </a:r>
            <a:endParaRPr lang="en-US" sz="1400" noProof="0" dirty="0">
              <a:ln>
                <a:noFill/>
              </a:ln>
              <a:solidFill>
                <a:srgbClr val="254776"/>
              </a:solidFill>
              <a:effectLst/>
              <a:uLnTx/>
              <a:uFillTx/>
              <a:latin typeface="Arial" panose="020B0604020202020204" pitchFamily="34" charset="0"/>
              <a:cs typeface="Arial" panose="020B0604020202020204" pitchFamily="34" charset="0"/>
            </a:endParaRPr>
          </a:p>
          <a:p>
            <a:endParaRPr lang="en-US" dirty="0"/>
          </a:p>
        </p:txBody>
      </p:sp>
      <p:sp>
        <p:nvSpPr>
          <p:cNvPr id="20" name="TextBox 19"/>
          <p:cNvSpPr txBox="1"/>
          <p:nvPr/>
        </p:nvSpPr>
        <p:spPr>
          <a:xfrm>
            <a:off x="7834142" y="1136454"/>
            <a:ext cx="3890772" cy="845185"/>
          </a:xfrm>
          <a:prstGeom prst="rect">
            <a:avLst/>
          </a:prstGeom>
          <a:noFill/>
        </p:spPr>
        <p:txBody>
          <a:bodyPr wrap="square">
            <a:spAutoFit/>
          </a:bodyPr>
          <a:lstStyle/>
          <a:p>
            <a:pPr marL="177800" marR="0" lvl="0" algn="ctr" defTabSz="609600" rtl="0" eaLnBrk="1" fontAlgn="auto" latinLnBrk="0" hangingPunct="1">
              <a:lnSpc>
                <a:spcPct val="100000"/>
              </a:lnSpc>
              <a:spcBef>
                <a:spcPts val="0"/>
              </a:spcBef>
              <a:spcAft>
                <a:spcPts val="0"/>
              </a:spcAft>
              <a:buClrTx/>
              <a:buSzTx/>
              <a:defRPr/>
            </a:pPr>
            <a:endParaRPr kumimoji="0" lang="en-CA" sz="400" b="1"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600" rtl="0" eaLnBrk="1" fontAlgn="auto" latinLnBrk="0" hangingPunct="1">
              <a:lnSpc>
                <a:spcPct val="100000"/>
              </a:lnSpc>
              <a:spcBef>
                <a:spcPts val="0"/>
              </a:spcBef>
              <a:spcAft>
                <a:spcPts val="0"/>
              </a:spcAft>
              <a:buClrTx/>
              <a:buSzTx/>
              <a:defRPr/>
            </a:pPr>
            <a:endParaRPr kumimoji="0" lang="en-CA" sz="1000" b="1"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600" rtl="0" eaLnBrk="1" fontAlgn="auto" latinLnBrk="0" hangingPunct="1">
              <a:lnSpc>
                <a:spcPct val="100000"/>
              </a:lnSpc>
              <a:spcBef>
                <a:spcPts val="0"/>
              </a:spcBef>
              <a:spcAft>
                <a:spcPts val="0"/>
              </a:spcAft>
              <a:buClrTx/>
              <a:buSzTx/>
              <a:defRPr/>
            </a:pPr>
            <a:r>
              <a:rPr kumimoji="0" lang="en-CA" sz="2800"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rPr>
              <a:t>三个挑战</a:t>
            </a:r>
          </a:p>
          <a:p>
            <a:pPr marL="717550" lvl="2">
              <a:defRPr/>
            </a:pPr>
            <a:endParaRPr lang="en-US" sz="700">
              <a:solidFill>
                <a:srgbClr val="254776"/>
              </a:solidFill>
              <a:latin typeface="Arial" panose="020B0604020202020204" pitchFamily="34" charset="0"/>
              <a:cs typeface="Arial" panose="020B0604020202020204" pitchFamily="34" charset="0"/>
            </a:endParaRPr>
          </a:p>
        </p:txBody>
      </p:sp>
      <p:sp>
        <p:nvSpPr>
          <p:cNvPr id="4" name="TextBox 3"/>
          <p:cNvSpPr txBox="1"/>
          <p:nvPr/>
        </p:nvSpPr>
        <p:spPr>
          <a:xfrm>
            <a:off x="5760357" y="3469376"/>
            <a:ext cx="6126902" cy="1457325"/>
          </a:xfrm>
          <a:prstGeom prst="rect">
            <a:avLst/>
          </a:prstGeom>
          <a:noFill/>
          <a:ln>
            <a:noFill/>
          </a:ln>
        </p:spPr>
        <p:txBody>
          <a:bodyPr wrap="square">
            <a:spAutoFit/>
          </a:bodyPr>
          <a:lstStyle/>
          <a:p>
            <a:pPr marL="107950" lvl="1">
              <a:lnSpc>
                <a:spcPct val="120000"/>
              </a:lnSpc>
              <a:spcBef>
                <a:spcPts val="0"/>
              </a:spcBef>
              <a:spcAft>
                <a:spcPts val="0"/>
              </a:spcAft>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我们通常只能靠自己去寻找、理解和使用证据</a:t>
            </a:r>
            <a:endParaRPr lang="en-US" sz="14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lang="en-US" sz="1000" noProof="0" dirty="0" err="1">
                <a:ln>
                  <a:noFill/>
                </a:ln>
                <a:solidFill>
                  <a:srgbClr val="254776"/>
                </a:solidFill>
                <a:effectLst/>
                <a:uLnTx/>
                <a:uFillTx/>
                <a:latin typeface="Arial" panose="020B0604020202020204" pitchFamily="34" charset="0"/>
                <a:cs typeface="Arial" panose="020B0604020202020204" pitchFamily="34" charset="0"/>
              </a:rPr>
              <a:t>寻找证据的机会</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包括时间花费和互联网访问</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lang="en-US" sz="1000" noProof="0" dirty="0" err="1">
                <a:ln>
                  <a:noFill/>
                </a:ln>
                <a:solidFill>
                  <a:srgbClr val="254776"/>
                </a:solidFill>
                <a:effectLst/>
                <a:uLnTx/>
                <a:uFillTx/>
                <a:latin typeface="Arial" panose="020B0604020202020204" pitchFamily="34" charset="0"/>
                <a:cs typeface="Arial" panose="020B0604020202020204" pitchFamily="34" charset="0"/>
              </a:rPr>
              <a:t>寻找和理解证据的动机</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有能力使用网站和社交媒体等数字平台</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数字素养</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为他们选择正确</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来源</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媒体素养</a:t>
            </a:r>
            <a:r>
              <a:rPr kumimoji="0" lang="zh-CN" altLang="en-US" sz="1000" b="0" i="0" u="none" strike="noStrike" kern="1200" cap="none" spc="0" normalizeH="0" baseline="0" dirty="0">
                <a:solidFill>
                  <a:srgbClr val="254776"/>
                </a:solidFill>
                <a:latin typeface="Arial" panose="020B0604020202020204" pitchFamily="34" charset="0"/>
                <a:ea typeface="+mn-ea"/>
                <a:cs typeface="Arial" panose="020B0604020202020204" pitchFamily="34" charset="0"/>
              </a:rPr>
              <a:t>）</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在更大的背景下</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例如教育、健康和气候素养</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了解已知</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信息以区分最佳证据和其他信息</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理解</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其意义</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证据素养</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或理解他们正在阅读的内容</a:t>
            </a:r>
            <a:r>
              <a:rPr lang="zh-CN" altLang="en-US" sz="1000" dirty="0">
                <a:solidFill>
                  <a:srgbClr val="254776"/>
                </a:solidFill>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一般素养</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107950" lvl="1">
              <a:lnSpc>
                <a:spcPct val="120000"/>
              </a:lnSpc>
              <a:spcBef>
                <a:spcPts val="0"/>
              </a:spcBef>
              <a:spcAft>
                <a:spcPts val="0"/>
              </a:spcAft>
              <a:defRPr/>
            </a:pPr>
            <a:endPar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6" name="TextBox 5"/>
          <p:cNvSpPr txBox="1"/>
          <p:nvPr/>
        </p:nvSpPr>
        <p:spPr>
          <a:xfrm>
            <a:off x="3906195" y="4683955"/>
            <a:ext cx="8022080" cy="1548000"/>
          </a:xfrm>
          <a:prstGeom prst="rect">
            <a:avLst/>
          </a:prstGeom>
          <a:solidFill>
            <a:srgbClr val="FFC000">
              <a:alpha val="10000"/>
            </a:srgbClr>
          </a:solidFill>
        </p:spPr>
        <p:txBody>
          <a:bodyPr wrap="square">
            <a:spAutoFit/>
          </a:bodyPr>
          <a:lstStyle/>
          <a:p>
            <a:pPr marL="107950" lvl="1">
              <a:lnSpc>
                <a:spcPct val="120000"/>
              </a:lnSpc>
              <a:spcBef>
                <a:spcPts val="0"/>
              </a:spcBef>
              <a:spcAft>
                <a:spcPts val="0"/>
              </a:spcAft>
              <a:defRPr/>
            </a:pPr>
            <a:endPar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07950" lvl="1">
              <a:lnSpc>
                <a:spcPct val="120000"/>
              </a:lnSpc>
              <a:spcBef>
                <a:spcPts val="0"/>
              </a:spcBef>
              <a:spcAft>
                <a:spcPts val="0"/>
              </a:spcAft>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政府、企业和非政府组织并没有为我们设立便利的机制</a:t>
            </a: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通常没有证据区分</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提供的服务产品</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通常在店内和网上销售</a:t>
            </a:r>
            <a:r>
              <a:rPr lang="zh-CN" altLang="en-US" sz="1000" dirty="0">
                <a:solidFill>
                  <a:srgbClr val="254776"/>
                </a:solidFill>
                <a:latin typeface="Arial" panose="020B0604020202020204" pitchFamily="34" charset="0"/>
                <a:cs typeface="Arial" panose="020B0604020202020204" pitchFamily="34" charset="0"/>
              </a:rPr>
              <a:t>，</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但没有证据支持其声明</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lang="en-US" sz="1000" dirty="0" err="1">
                <a:solidFill>
                  <a:srgbClr val="254776"/>
                </a:solidFill>
                <a:latin typeface="Arial" panose="020B0604020202020204" pitchFamily="34" charset="0"/>
                <a:cs typeface="Arial" panose="020B0604020202020204" pitchFamily="34" charset="0"/>
              </a:rPr>
              <a:t>并且它们可能与经过验证的产品一起销售</a:t>
            </a:r>
            <a:r>
              <a:rPr lang="zh-CN" altLang="en-US" sz="1000" dirty="0">
                <a:solidFill>
                  <a:srgbClr val="254776"/>
                </a:solidFill>
                <a:latin typeface="Arial" panose="020B0604020202020204" pitchFamily="34" charset="0"/>
                <a:cs typeface="Arial" panose="020B0604020202020204" pitchFamily="34" charset="0"/>
              </a:rPr>
              <a:t>）</a:t>
            </a:r>
            <a:endParaRPr lang="en-US" sz="1000" dirty="0">
              <a:solidFill>
                <a:srgbClr val="254776"/>
              </a:solidFill>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lang="en-US" sz="1000" dirty="0" err="1">
                <a:solidFill>
                  <a:srgbClr val="254776"/>
                </a:solidFill>
                <a:latin typeface="Arial" panose="020B0604020202020204" pitchFamily="34" charset="0"/>
                <a:cs typeface="Arial" panose="020B0604020202020204" pitchFamily="34" charset="0"/>
              </a:rPr>
              <a:t>信息通常是根据个人资料和检索历史在线呈现</a:t>
            </a:r>
            <a:r>
              <a:rPr lang="zh-CN" altLang="en-US" sz="1000" dirty="0">
                <a:solidFill>
                  <a:srgbClr val="254776"/>
                </a:solidFill>
                <a:latin typeface="Arial" panose="020B0604020202020204" pitchFamily="34" charset="0"/>
                <a:cs typeface="Arial" panose="020B0604020202020204" pitchFamily="34" charset="0"/>
              </a:rPr>
              <a:t>，</a:t>
            </a:r>
            <a:r>
              <a:rPr lang="en-US" sz="1000" dirty="0" err="1">
                <a:solidFill>
                  <a:srgbClr val="254776"/>
                </a:solidFill>
                <a:latin typeface="Arial" panose="020B0604020202020204" pitchFamily="34" charset="0"/>
                <a:cs typeface="Arial" panose="020B0604020202020204" pitchFamily="34" charset="0"/>
              </a:rPr>
              <a:t>而不是基于证据</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目前</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有关防止有害或危险产品的广告销售以及虚假宣传的法律规定尚未适用于信息领域</a:t>
            </a:r>
            <a:r>
              <a:rPr lang="zh-CN" altLang="en-US" sz="1000" dirty="0">
                <a:solidFill>
                  <a:srgbClr val="254776"/>
                </a:solidFill>
                <a:latin typeface="Arial" panose="020B0604020202020204" pitchFamily="34" charset="0"/>
                <a:cs typeface="Arial" panose="020B0604020202020204" pitchFamily="34" charset="0"/>
              </a:rPr>
              <a:t>）</a:t>
            </a:r>
            <a:endParaRPr lang="en-US" sz="1000" dirty="0">
              <a:solidFill>
                <a:srgbClr val="254776"/>
              </a:solidFill>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lang="en-US" sz="1000" noProof="0" dirty="0" err="1">
                <a:ln>
                  <a:noFill/>
                </a:ln>
                <a:solidFill>
                  <a:srgbClr val="254776"/>
                </a:solidFill>
                <a:effectLst/>
                <a:uLnTx/>
                <a:uFillTx/>
                <a:latin typeface="Arial" panose="020B0604020202020204" pitchFamily="34" charset="0"/>
                <a:cs typeface="Arial" panose="020B0604020202020204" pitchFamily="34" charset="0"/>
              </a:rPr>
              <a:t>引人入胜的故事和视觉效果通常是由证据素养有限的人创造的</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p:txBody>
      </p:sp>
      <p:cxnSp>
        <p:nvCxnSpPr>
          <p:cNvPr id="14" name="Straight Connector 13"/>
          <p:cNvCxnSpPr/>
          <p:nvPr/>
        </p:nvCxnSpPr>
        <p:spPr>
          <a:xfrm>
            <a:off x="3566796" y="1605099"/>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7731666" y="1886999"/>
            <a:ext cx="4221852" cy="1520779"/>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792577" y="2303044"/>
            <a:ext cx="4099610" cy="607695"/>
          </a:xfrm>
          <a:prstGeom prst="rect">
            <a:avLst/>
          </a:prstGeom>
          <a:noFill/>
        </p:spPr>
        <p:txBody>
          <a:bodyPr wrap="square">
            <a:spAutoFit/>
          </a:bodyPr>
          <a:lstStyle/>
          <a:p>
            <a:pPr marL="177800" marR="0" lvl="0" algn="l" defTabSz="609600" rtl="0" eaLnBrk="1" fontAlgn="auto" latinLnBrk="0" hangingPunct="1">
              <a:lnSpc>
                <a:spcPct val="120000"/>
              </a:lnSpc>
              <a:spcBef>
                <a:spcPts val="0"/>
              </a:spcBef>
              <a:spcAft>
                <a:spcPts val="0"/>
              </a:spcAft>
              <a:buClrTx/>
              <a:buSzTx/>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我们生活在一个</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信息过多的时代，有很多错误信息</a:t>
            </a:r>
            <a:r>
              <a:rPr lang="zh-CN" altLang="en-US" sz="1400" noProof="0" dirty="0">
                <a:ln>
                  <a:noFill/>
                </a:ln>
                <a:solidFill>
                  <a:srgbClr val="254776"/>
                </a:solidFill>
                <a:effectLst/>
                <a:uLnTx/>
                <a:uFillTx/>
                <a:latin typeface="Arial" panose="020B0604020202020204" pitchFamily="34" charset="0"/>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无论是否有意误导</a:t>
            </a:r>
            <a:r>
              <a:rPr lang="zh-CN" altLang="en-US" sz="1400" noProof="0" dirty="0">
                <a:ln>
                  <a:noFill/>
                </a:ln>
                <a:solidFill>
                  <a:srgbClr val="254776"/>
                </a:solidFill>
                <a:effectLst/>
                <a:uLnTx/>
                <a:uFillTx/>
                <a:latin typeface="Arial" panose="020B0604020202020204" pitchFamily="34" charset="0"/>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都会传播虚假信息</a:t>
            </a:r>
            <a:r>
              <a:rPr lang="zh-CN" altLang="en-US" sz="1400" noProof="0" dirty="0">
                <a:ln>
                  <a:noFill/>
                </a:ln>
                <a:solidFill>
                  <a:srgbClr val="254776"/>
                </a:solidFill>
                <a:effectLst/>
                <a:uLnTx/>
                <a:uFillTx/>
                <a:latin typeface="Arial" panose="020B0604020202020204" pitchFamily="34" charset="0"/>
                <a:cs typeface="Arial" panose="020B0604020202020204" pitchFamily="34" charset="0"/>
              </a:rPr>
              <a:t>）</a:t>
            </a:r>
            <a:endParaRPr lang="en-US" sz="1400" dirty="0">
              <a:solidFill>
                <a:srgbClr val="254776"/>
              </a:solidFill>
              <a:latin typeface="Arial" panose="020B0604020202020204" pitchFamily="34" charset="0"/>
              <a:cs typeface="Arial" panose="020B0604020202020204" pitchFamily="34" charset="0"/>
            </a:endParaRPr>
          </a:p>
        </p:txBody>
      </p:sp>
      <p:pic>
        <p:nvPicPr>
          <p:cNvPr id="13" name="Picture 12" descr="Icon&#10;&#10;Description automatically generated"/>
          <p:cNvPicPr>
            <a:picLocks noChangeAspect="1"/>
          </p:cNvPicPr>
          <p:nvPr/>
        </p:nvPicPr>
        <p:blipFill>
          <a:blip r:embed="rId5"/>
          <a:stretch>
            <a:fillRect/>
          </a:stretch>
        </p:blipFill>
        <p:spPr>
          <a:xfrm>
            <a:off x="182820" y="4774612"/>
            <a:ext cx="864000" cy="864000"/>
          </a:xfrm>
          <a:prstGeom prst="rect">
            <a:avLst/>
          </a:prstGeom>
        </p:spPr>
      </p:pic>
      <p:pic>
        <p:nvPicPr>
          <p:cNvPr id="19" name="Picture 18" descr="Icon&#10;&#10;Description automatically generated"/>
          <p:cNvPicPr>
            <a:picLocks noChangeAspect="1"/>
          </p:cNvPicPr>
          <p:nvPr/>
        </p:nvPicPr>
        <p:blipFill>
          <a:blip r:embed="rId6"/>
          <a:stretch>
            <a:fillRect/>
          </a:stretch>
        </p:blipFill>
        <p:spPr>
          <a:xfrm>
            <a:off x="182820" y="3850709"/>
            <a:ext cx="864000" cy="864000"/>
          </a:xfrm>
          <a:prstGeom prst="rect">
            <a:avLst/>
          </a:prstGeom>
        </p:spPr>
      </p:pic>
      <p:pic>
        <p:nvPicPr>
          <p:cNvPr id="25" name="Picture 24" descr="Icon&#10;&#10;Description automatically generated"/>
          <p:cNvPicPr>
            <a:picLocks noChangeAspect="1"/>
          </p:cNvPicPr>
          <p:nvPr/>
        </p:nvPicPr>
        <p:blipFill>
          <a:blip r:embed="rId7"/>
          <a:stretch>
            <a:fillRect/>
          </a:stretch>
        </p:blipFill>
        <p:spPr>
          <a:xfrm>
            <a:off x="182820" y="2905752"/>
            <a:ext cx="864000" cy="864000"/>
          </a:xfrm>
          <a:prstGeom prst="rect">
            <a:avLst/>
          </a:prstGeom>
        </p:spPr>
      </p:pic>
      <p:cxnSp>
        <p:nvCxnSpPr>
          <p:cNvPr id="41" name="Elbow Connector 40"/>
          <p:cNvCxnSpPr/>
          <p:nvPr/>
        </p:nvCxnSpPr>
        <p:spPr>
          <a:xfrm rot="10800000" flipV="1">
            <a:off x="5806852" y="1886999"/>
            <a:ext cx="6151596" cy="1498622"/>
          </a:xfrm>
          <a:prstGeom prst="bentConnector3">
            <a:avLst>
              <a:gd name="adj1" fmla="val 68468"/>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p:cNvCxnSpPr/>
          <p:nvPr/>
        </p:nvCxnSpPr>
        <p:spPr>
          <a:xfrm rot="5400000">
            <a:off x="3471827" y="3863251"/>
            <a:ext cx="2828277" cy="1897197"/>
          </a:xfrm>
          <a:prstGeom prst="bentConnector3">
            <a:avLst>
              <a:gd name="adj1" fmla="val 50000"/>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 name="Title 1"/>
          <p:cNvSpPr txBox="1"/>
          <p:nvPr/>
        </p:nvSpPr>
        <p:spPr>
          <a:xfrm>
            <a:off x="400050" y="26670"/>
            <a:ext cx="6473190" cy="1038225"/>
          </a:xfrm>
          <a:prstGeom prst="rect">
            <a:avLst/>
          </a:prstGeom>
        </p:spPr>
        <p:txBody>
          <a:bodyPr vert="horz" lIns="91440" tIns="45720" rIns="91440" bIns="45720" rtlCol="0" anchor="ctr">
            <a:no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r>
              <a:rPr lang="en-CA" b="1" kern="0" dirty="0">
                <a:solidFill>
                  <a:srgbClr val="234776"/>
                </a:solidFill>
                <a:latin typeface="+mn-lt"/>
                <a:cs typeface="+mn-lt"/>
                <a:sym typeface="Arial" panose="020B0604020202020204"/>
              </a:rPr>
              <a:t>3.0 让证据成为日常生活中心的背景和挑战</a:t>
            </a:r>
            <a:endParaRPr lang="en-CA" b="1" kern="0" dirty="0">
              <a:solidFill>
                <a:srgbClr val="234776"/>
              </a:solidFill>
              <a:latin typeface="+mn-lt"/>
              <a:cs typeface="+mn-lt"/>
            </a:endParaRPr>
          </a:p>
        </p:txBody>
      </p:sp>
      <p:sp>
        <p:nvSpPr>
          <p:cNvPr id="5" name="TextBox 4"/>
          <p:cNvSpPr txBox="1"/>
          <p:nvPr/>
        </p:nvSpPr>
        <p:spPr>
          <a:xfrm>
            <a:off x="8989243" y="1023000"/>
            <a:ext cx="1771639" cy="253916"/>
          </a:xfrm>
          <a:prstGeom prst="rect">
            <a:avLst/>
          </a:prstGeom>
          <a:noFill/>
        </p:spPr>
        <p:txBody>
          <a:bodyPr wrap="none" rtlCol="0">
            <a:spAutoFit/>
          </a:bodyPr>
          <a:lstStyle/>
          <a:p>
            <a:r>
              <a:rPr lang="zh-CN" altLang="en-US" sz="1050" i="1" dirty="0">
                <a:solidFill>
                  <a:srgbClr val="254776"/>
                </a:solidFill>
              </a:rPr>
              <a:t>注</a:t>
            </a:r>
            <a:r>
              <a:rPr lang="en-US" sz="1050" i="1" dirty="0">
                <a:solidFill>
                  <a:srgbClr val="254776"/>
                </a:solidFill>
              </a:rPr>
              <a:t>: </a:t>
            </a:r>
            <a:r>
              <a:rPr lang="zh-CN" altLang="en-US" sz="1050" i="1" dirty="0">
                <a:solidFill>
                  <a:srgbClr val="254776"/>
                </a:solidFill>
              </a:rPr>
              <a:t>完整版详见</a:t>
            </a:r>
            <a:r>
              <a:rPr lang="en-US" altLang="zh-CN" sz="1050" i="1" dirty="0">
                <a:solidFill>
                  <a:srgbClr val="254776"/>
                </a:solidFill>
              </a:rPr>
              <a:t>2023</a:t>
            </a:r>
            <a:r>
              <a:rPr lang="zh-CN" altLang="en-US" sz="1050" i="1" dirty="0">
                <a:solidFill>
                  <a:srgbClr val="254776"/>
                </a:solidFill>
              </a:rPr>
              <a:t>更新版</a:t>
            </a:r>
            <a:endParaRPr lang="en-US" sz="1050" i="1" dirty="0">
              <a:solidFill>
                <a:srgbClr val="254776"/>
              </a:solidFill>
            </a:endParaRPr>
          </a:p>
        </p:txBody>
      </p:sp>
      <p:sp>
        <p:nvSpPr>
          <p:cNvPr id="23" name="TextBox 2"/>
          <p:cNvSpPr txBox="1"/>
          <p:nvPr>
            <p:custDataLst>
              <p:tags r:id="rId1"/>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202248" y="2955619"/>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9208647" y="2955619"/>
            <a:ext cx="2743433" cy="3162793"/>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269506" y="2969475"/>
            <a:ext cx="2743433" cy="31489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17" name="Rounded Rectangle 16"/>
          <p:cNvSpPr/>
          <p:nvPr/>
        </p:nvSpPr>
        <p:spPr>
          <a:xfrm>
            <a:off x="3228104" y="2955619"/>
            <a:ext cx="2743433" cy="19238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34367" y="2071916"/>
            <a:ext cx="2813711" cy="1054135"/>
          </a:xfrm>
          <a:prstGeom prst="rect">
            <a:avLst/>
          </a:prstGeom>
          <a:noFill/>
        </p:spPr>
        <p:txBody>
          <a:bodyPr wrap="square">
            <a:spAutoFit/>
          </a:bodyPr>
          <a:lstStyle/>
          <a:p>
            <a:pPr marL="177800" marR="0" lvl="0" algn="ctr" defTabSz="609600" rtl="0" eaLnBrk="1" fontAlgn="auto" latinLnBrk="0" hangingPunct="1">
              <a:lnSpc>
                <a:spcPts val="1480"/>
              </a:lnSpc>
              <a:spcBef>
                <a:spcPts val="0"/>
              </a:spcBef>
              <a:spcAft>
                <a:spcPts val="0"/>
              </a:spcAft>
              <a:buClrTx/>
              <a:buSzTx/>
              <a:defRPr/>
            </a:pP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帮助公民判断他人的主张或更普遍地寻找</a:t>
            </a:r>
            <a:r>
              <a:rPr kumimoji="0" lang="zh-CN" alt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和接收</a:t>
            </a:r>
            <a:r>
              <a:rPr lang="zh-CN" altLang="en-US" sz="1300" dirty="0">
                <a:solidFill>
                  <a:srgbClr val="254776"/>
                </a:solidFill>
                <a:latin typeface="Arial" panose="020B0604020202020204" pitchFamily="34" charset="0"/>
                <a:cs typeface="Arial" panose="020B0604020202020204" pitchFamily="34" charset="0"/>
              </a:rPr>
              <a:t>）</a:t>
            </a: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关于某个主题的可靠信息</a:t>
            </a: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9875" algn="ctr">
              <a:lnSpc>
                <a:spcPts val="1480"/>
              </a:lnSpc>
              <a:buFont typeface="Courier New" panose="02070309020205020404" pitchFamily="49" charset="0"/>
              <a:buChar char="o"/>
              <a:defRPr/>
            </a:pP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0" name="TextBox 9"/>
          <p:cNvSpPr txBox="1"/>
          <p:nvPr/>
        </p:nvSpPr>
        <p:spPr>
          <a:xfrm>
            <a:off x="391962" y="3071612"/>
            <a:ext cx="2520000" cy="2515235"/>
          </a:xfrm>
          <a:prstGeom prst="rect">
            <a:avLst/>
          </a:prstGeom>
          <a:noFill/>
        </p:spPr>
        <p:txBody>
          <a:bodyPr wrap="square">
            <a:spAutoFit/>
          </a:bodyPr>
          <a:lstStyle/>
          <a:p>
            <a:pPr marL="171450" indent="-171450">
              <a:buFont typeface="Arial" panose="020B0604020202020204" pitchFamily="34" charset="0"/>
              <a:buChar char="•"/>
              <a:defRPr/>
            </a:pPr>
            <a:r>
              <a:rPr kumimoji="0" lang="en-US" sz="1050" b="0" i="0" u="none" strike="noStrike" kern="1200" cap="none" spc="0" normalizeH="0" dirty="0" err="1">
                <a:solidFill>
                  <a:srgbClr val="254776"/>
                </a:solidFill>
                <a:latin typeface="Arial" panose="020B0604020202020204" pitchFamily="34" charset="0"/>
                <a:ea typeface="+mn-ea"/>
                <a:cs typeface="Arial" panose="020B0604020202020204" pitchFamily="34" charset="0"/>
              </a:rPr>
              <a:t>通过工具和培训培养批判性思维技能</a:t>
            </a:r>
            <a:r>
              <a:rPr kumimoji="0" lang="zh-CN" altLang="en-US" sz="1050" b="0" i="0" u="none" strike="noStrike" kern="1200" cap="none" spc="0" normalizeH="0" dirty="0">
                <a:solidFill>
                  <a:srgbClr val="254776"/>
                </a:solidFill>
                <a:latin typeface="Arial" panose="020B0604020202020204" pitchFamily="34" charset="0"/>
                <a:ea typeface="+mn-ea"/>
                <a:cs typeface="Arial" panose="020B0604020202020204" pitchFamily="34" charset="0"/>
              </a:rPr>
              <a:t>（</a:t>
            </a:r>
            <a:r>
              <a:rPr kumimoji="0" lang="en-US" sz="1050" b="0" i="0" u="none" strike="noStrike" kern="1200" cap="none" spc="0" normalizeH="0" dirty="0" err="1">
                <a:solidFill>
                  <a:srgbClr val="254776"/>
                </a:solidFill>
                <a:latin typeface="Arial" panose="020B0604020202020204" pitchFamily="34" charset="0"/>
                <a:ea typeface="+mn-ea"/>
                <a:cs typeface="Arial" panose="020B0604020202020204" pitchFamily="34" charset="0"/>
              </a:rPr>
              <a:t>例如thatsaclaim.org和Sense</a:t>
            </a:r>
            <a:r>
              <a:rPr lang="en-US" sz="1050" dirty="0">
                <a:solidFill>
                  <a:srgbClr val="254776"/>
                </a:solidFill>
                <a:latin typeface="Arial" panose="020B0604020202020204" pitchFamily="34" charset="0"/>
                <a:cs typeface="Arial" panose="020B0604020202020204" pitchFamily="34" charset="0"/>
              </a:rPr>
              <a:t> </a:t>
            </a:r>
            <a:r>
              <a:rPr kumimoji="0" lang="en-US" sz="1050" b="0" i="0" u="none" strike="noStrike" kern="1200" cap="none" spc="0" normalizeH="0" dirty="0">
                <a:solidFill>
                  <a:srgbClr val="254776"/>
                </a:solidFill>
                <a:latin typeface="Arial" panose="020B0604020202020204" pitchFamily="34" charset="0"/>
                <a:ea typeface="+mn-ea"/>
                <a:cs typeface="Arial" panose="020B0604020202020204" pitchFamily="34" charset="0"/>
              </a:rPr>
              <a:t>About </a:t>
            </a:r>
            <a:r>
              <a:rPr kumimoji="0" lang="en-US" sz="1050" b="0" i="0" u="none" strike="noStrike" kern="1200" cap="none" spc="0" normalizeH="0" dirty="0" err="1">
                <a:solidFill>
                  <a:srgbClr val="254776"/>
                </a:solidFill>
                <a:latin typeface="Arial" panose="020B0604020202020204" pitchFamily="34" charset="0"/>
                <a:ea typeface="+mn-ea"/>
                <a:cs typeface="Arial" panose="020B0604020202020204" pitchFamily="34" charset="0"/>
              </a:rPr>
              <a:t>Science的风险知识框架</a:t>
            </a:r>
            <a:r>
              <a:rPr kumimoji="0" lang="zh-CN" altLang="en-US" sz="1050" b="0" i="0" u="none" strike="noStrike" kern="1200" cap="none" spc="0" normalizeH="0" dirty="0">
                <a:solidFill>
                  <a:srgbClr val="254776"/>
                </a:solidFill>
                <a:latin typeface="Arial" panose="020B0604020202020204" pitchFamily="34" charset="0"/>
                <a:ea typeface="+mn-ea"/>
                <a:cs typeface="Arial" panose="020B0604020202020204" pitchFamily="34" charset="0"/>
              </a:rPr>
              <a:t>），</a:t>
            </a:r>
            <a:r>
              <a:rPr kumimoji="0" lang="en-US" sz="1050" b="0" i="0" u="none" strike="noStrike" kern="1200" cap="none" spc="0" normalizeH="0" dirty="0" err="1">
                <a:solidFill>
                  <a:srgbClr val="254776"/>
                </a:solidFill>
                <a:latin typeface="Arial" panose="020B0604020202020204" pitchFamily="34" charset="0"/>
                <a:ea typeface="+mn-ea"/>
                <a:cs typeface="Arial" panose="020B0604020202020204" pitchFamily="34" charset="0"/>
              </a:rPr>
              <a:t>包括在学校</a:t>
            </a:r>
            <a:endParaRPr kumimoji="0" lang="en-US" sz="1050" b="0" i="0" u="none" strike="noStrike" kern="1200" cap="none" spc="0" normalizeH="0" baseline="0" dirty="0">
              <a:solidFill>
                <a:srgbClr val="254776"/>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lang="en-US" sz="1050" dirty="0" err="1">
                <a:solidFill>
                  <a:srgbClr val="254776"/>
                </a:solidFill>
                <a:latin typeface="Arial" panose="020B0604020202020204" pitchFamily="34" charset="0"/>
                <a:cs typeface="Arial" panose="020B0604020202020204" pitchFamily="34" charset="0"/>
              </a:rPr>
              <a:t>关于不同主题最佳证据的简明摘要</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例如Campbell和Cochrane</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以及随附的视听材料</a:t>
            </a:r>
            <a:endParaRPr kumimoji="0" lang="en-US" sz="1050" b="0" i="0" u="none" strike="noStrike" kern="1200" cap="none" spc="0" normalizeH="0" baseline="0" dirty="0">
              <a:solidFill>
                <a:srgbClr val="254776"/>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lang="en-US" sz="1050" dirty="0" err="1">
                <a:solidFill>
                  <a:srgbClr val="254776"/>
                </a:solidFill>
                <a:latin typeface="Arial" panose="020B0604020202020204" pitchFamily="34" charset="0"/>
                <a:cs typeface="Arial" panose="020B0604020202020204" pitchFamily="34" charset="0"/>
              </a:rPr>
              <a:t>新闻和科学传播策略</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例如事实核查服务</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先发制人</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帮助人们认识如何警惕错误信息和阴谋论以及涉及错误信息前后立即对证据进行的</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真相三明治</a:t>
            </a:r>
            <a:r>
              <a:rPr lang="zh-CN" altLang="en-US" sz="1050" dirty="0">
                <a:solidFill>
                  <a:srgbClr val="254776"/>
                </a:solidFill>
                <a:latin typeface="Arial" panose="020B0604020202020204" pitchFamily="34" charset="0"/>
                <a:cs typeface="Arial" panose="020B0604020202020204" pitchFamily="34" charset="0"/>
              </a:rPr>
              <a:t>”）</a:t>
            </a:r>
            <a:endParaRPr lang="en-US" sz="1050" dirty="0">
              <a:solidFill>
                <a:srgbClr val="254776"/>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US" sz="1050" dirty="0" err="1">
                <a:solidFill>
                  <a:srgbClr val="254776"/>
                </a:solidFill>
                <a:latin typeface="Arial" panose="020B0604020202020204" pitchFamily="34" charset="0"/>
                <a:cs typeface="Arial" panose="020B0604020202020204" pitchFamily="34" charset="0"/>
              </a:rPr>
              <a:t>开展活动</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建立一种理解、重视和使用证据的文化</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证据周和添加</a:t>
            </a:r>
            <a:r>
              <a:rPr lang="zh-CN" altLang="en-US" sz="1050" dirty="0">
                <a:solidFill>
                  <a:srgbClr val="254776"/>
                </a:solidFill>
                <a:latin typeface="Arial" panose="020B0604020202020204" pitchFamily="34" charset="0"/>
                <a:cs typeface="Arial" panose="020B0604020202020204" pitchFamily="34" charset="0"/>
              </a:rPr>
              <a:t>“</a:t>
            </a:r>
            <a:r>
              <a:rPr lang="en-US" sz="1050" dirty="0">
                <a:solidFill>
                  <a:srgbClr val="254776"/>
                </a:solidFill>
                <a:latin typeface="Arial" panose="020B0604020202020204" pitchFamily="34" charset="0"/>
                <a:cs typeface="Arial" panose="020B0604020202020204" pitchFamily="34" charset="0"/>
              </a:rPr>
              <a:t>#询问证据</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话题标签</a:t>
            </a:r>
            <a:r>
              <a:rPr lang="zh-CN" altLang="en-US" sz="1050" dirty="0">
                <a:solidFill>
                  <a:srgbClr val="254776"/>
                </a:solidFill>
                <a:latin typeface="Arial" panose="020B0604020202020204" pitchFamily="34" charset="0"/>
                <a:cs typeface="Arial" panose="020B0604020202020204" pitchFamily="34" charset="0"/>
              </a:rPr>
              <a:t>）</a:t>
            </a:r>
            <a:endParaRPr lang="en-US" sz="1050" dirty="0">
              <a:solidFill>
                <a:srgbClr val="254776"/>
              </a:solidFill>
              <a:latin typeface="Arial" panose="020B0604020202020204" pitchFamily="34" charset="0"/>
              <a:cs typeface="Arial" panose="020B0604020202020204" pitchFamily="34" charset="0"/>
            </a:endParaRPr>
          </a:p>
        </p:txBody>
      </p:sp>
      <p:sp>
        <p:nvSpPr>
          <p:cNvPr id="14" name="TextBox 13"/>
          <p:cNvSpPr txBox="1"/>
          <p:nvPr/>
        </p:nvSpPr>
        <p:spPr>
          <a:xfrm>
            <a:off x="3223260" y="3045050"/>
            <a:ext cx="2673350" cy="1276350"/>
          </a:xfrm>
          <a:prstGeom prst="rect">
            <a:avLst/>
          </a:prstGeom>
          <a:noFill/>
        </p:spPr>
        <p:txBody>
          <a:bodyPr wrap="square">
            <a:spAutoFit/>
          </a:bodyPr>
          <a:lstStyle/>
          <a:p>
            <a:pPr marL="171450" indent="-17145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在线网站</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像Wirecutter</a:t>
            </a:r>
            <a:r>
              <a:rPr lang="en-US" sz="1100" noProof="0" dirty="0">
                <a:ln>
                  <a:noFill/>
                </a:ln>
                <a:solidFill>
                  <a:srgbClr val="254776"/>
                </a:solidFill>
                <a:effectLst/>
                <a:uLnTx/>
                <a:uFillTx/>
                <a:latin typeface="Arial" panose="020B0604020202020204" pitchFamily="34" charset="0"/>
                <a:cs typeface="Arial" panose="020B0604020202020204" pitchFamily="34" charset="0"/>
              </a:rPr>
              <a:t>用于</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购物，80 000小时用于寻找高影响力的职业或高影响力</a:t>
            </a:r>
            <a:r>
              <a:rPr lang="en-US" sz="1100" noProof="0" dirty="0">
                <a:ln>
                  <a:noFill/>
                </a:ln>
                <a:solidFill>
                  <a:srgbClr val="254776"/>
                </a:solidFill>
                <a:effectLst/>
                <a:uLnTx/>
                <a:uFillTx/>
                <a:latin typeface="Arial" panose="020B0604020202020204" pitchFamily="34" charset="0"/>
                <a:cs typeface="Arial" panose="020B0604020202020204" pitchFamily="34" charset="0"/>
              </a:rPr>
              <a:t>的志愿服务机</a:t>
            </a:r>
            <a:r>
              <a:rPr lang="zh-CN" altLang="en-US" sz="1100" noProof="0" dirty="0">
                <a:ln>
                  <a:noFill/>
                </a:ln>
                <a:solidFill>
                  <a:srgbClr val="254776"/>
                </a:solidFill>
                <a:effectLst/>
                <a:uLnTx/>
                <a:uFillTx/>
                <a:latin typeface="Arial" panose="020B0604020202020204" pitchFamily="34" charset="0"/>
                <a:cs typeface="Arial" panose="020B0604020202020204" pitchFamily="34" charset="0"/>
              </a:rPr>
              <a:t>，</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GiveWell用于捐赠给那些能够充分利用每一美元的慈善机构</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工具</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如决策辅助工具</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有助于根据选项的利弊进行分析</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8" name="TextBox 27"/>
          <p:cNvSpPr txBox="1"/>
          <p:nvPr/>
        </p:nvSpPr>
        <p:spPr>
          <a:xfrm>
            <a:off x="6201819" y="3045108"/>
            <a:ext cx="2681831" cy="1106805"/>
          </a:xfrm>
          <a:prstGeom prst="rect">
            <a:avLst/>
          </a:prstGeom>
          <a:noFill/>
        </p:spPr>
        <p:txBody>
          <a:bodyPr wrap="square">
            <a:spAutoFit/>
          </a:bodyPr>
          <a:lstStyle/>
          <a:p>
            <a:pPr marL="171450" indent="-17145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网站问题可以提交给资助研究的组织</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lang="en-US" sz="1100" noProof="0" dirty="0" err="1">
                <a:ln>
                  <a:noFill/>
                </a:ln>
                <a:solidFill>
                  <a:srgbClr val="254776"/>
                </a:solidFill>
                <a:effectLst/>
                <a:uLnTx/>
                <a:uFillTx/>
                <a:latin typeface="Arial" panose="020B0604020202020204" pitchFamily="34" charset="0"/>
                <a:cs typeface="Arial" panose="020B0604020202020204" pitchFamily="34" charset="0"/>
              </a:rPr>
              <a:t>让公民参与优先排序过程</a:t>
            </a:r>
            <a:r>
              <a:rPr lang="zh-CN" altLang="en-US" sz="1100" noProof="0" dirty="0">
                <a:ln>
                  <a:noFill/>
                </a:ln>
                <a:solidFill>
                  <a:srgbClr val="254776"/>
                </a:solidFill>
                <a:effectLst/>
                <a:uLnTx/>
                <a:uFillTx/>
                <a:latin typeface="Arial" panose="020B0604020202020204" pitchFamily="34" charset="0"/>
                <a:cs typeface="Arial" panose="020B0604020202020204" pitchFamily="34" charset="0"/>
              </a:rPr>
              <a:t>（</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例如詹姆斯•林德联盟</a:t>
            </a:r>
            <a:r>
              <a:rPr lang="zh-CN" altLang="en-US" sz="1100" dirty="0">
                <a:solidFill>
                  <a:srgbClr val="254776"/>
                </a:solidFill>
                <a:latin typeface="Arial" panose="020B0604020202020204" pitchFamily="34" charset="0"/>
                <a:cs typeface="Arial" panose="020B0604020202020204" pitchFamily="34" charset="0"/>
              </a:rPr>
              <a:t>）</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支持公民成为研究小组的合作伙伴</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进行新的研究</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或综合解决同一问题的所有研究中的已知信息</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30" name="TextBox 29"/>
          <p:cNvSpPr txBox="1"/>
          <p:nvPr/>
        </p:nvSpPr>
        <p:spPr>
          <a:xfrm>
            <a:off x="9230057" y="3100299"/>
            <a:ext cx="2736000" cy="2123658"/>
          </a:xfrm>
          <a:prstGeom prst="rect">
            <a:avLst/>
          </a:prstGeom>
          <a:noFill/>
        </p:spPr>
        <p:txBody>
          <a:bodyPr wrap="square">
            <a:spAutoFit/>
          </a:bodyPr>
          <a:lstStyle/>
          <a:p>
            <a:pPr marL="171450" indent="-171450" hangingPunct="0">
              <a:buFont typeface="Arial" panose="020B0604020202020204" pitchFamily="34" charset="0"/>
              <a:buChar char="•"/>
              <a:defRPr/>
            </a:pPr>
            <a:r>
              <a:rPr lang="en-US" sz="1100" noProof="0" dirty="0" err="1">
                <a:ln>
                  <a:noFill/>
                </a:ln>
                <a:solidFill>
                  <a:srgbClr val="254776"/>
                </a:solidFill>
                <a:effectLst/>
                <a:uLnTx/>
                <a:uFillTx/>
                <a:latin typeface="Arial" panose="020B0604020202020204" pitchFamily="34" charset="0"/>
                <a:cs typeface="Arial" panose="020B0604020202020204" pitchFamily="34" charset="0"/>
              </a:rPr>
              <a:t>法律要求产品、服务和信息基于证据</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a:p>
            <a:pPr hangingPunct="0">
              <a:defRPr/>
            </a:pPr>
            <a:r>
              <a:rPr lang="zh-CN" altLang="en-US" sz="1100" dirty="0">
                <a:solidFill>
                  <a:srgbClr val="254776"/>
                </a:solidFill>
                <a:latin typeface="Arial" panose="020B0604020202020204" pitchFamily="34" charset="0"/>
                <a:cs typeface="Arial" panose="020B0604020202020204" pitchFamily="34" charset="0"/>
              </a:rPr>
              <a:t>   </a:t>
            </a:r>
            <a:r>
              <a:rPr lang="zh-CN" altLang="en-US" sz="1100" noProof="0" dirty="0">
                <a:ln>
                  <a:noFill/>
                </a:ln>
                <a:solidFill>
                  <a:srgbClr val="254776"/>
                </a:solidFill>
                <a:effectLst/>
                <a:uLnTx/>
                <a:uFillTx/>
                <a:latin typeface="Arial" panose="020B0604020202020204" pitchFamily="34" charset="0"/>
                <a:cs typeface="Arial" panose="020B0604020202020204" pitchFamily="34" charset="0"/>
              </a:rPr>
              <a:t>（</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并规定传播错误信息是非法的</a:t>
            </a:r>
            <a:r>
              <a:rPr lang="zh-CN" altLang="en-US" sz="1100" dirty="0">
                <a:solidFill>
                  <a:srgbClr val="254776"/>
                </a:solidFill>
                <a:latin typeface="Arial" panose="020B0604020202020204" pitchFamily="34" charset="0"/>
                <a:cs typeface="Arial" panose="020B0604020202020204" pitchFamily="34" charset="0"/>
              </a:rPr>
              <a:t>）</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a:p>
            <a:pPr marL="171450" indent="-171450" hangingPunct="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对宣传基于证据的产品、服务和信息的</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企业进行奖励</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对不基于证据的企业</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进行</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惩罚</a:t>
            </a:r>
            <a:r>
              <a:rPr lang="zh-CN" altLang="en-US" sz="1100" dirty="0">
                <a:solidFill>
                  <a:srgbClr val="254776"/>
                </a:solidFill>
                <a:latin typeface="Arial" panose="020B0604020202020204" pitchFamily="34" charset="0"/>
                <a:cs typeface="Arial" panose="020B0604020202020204" pitchFamily="34" charset="0"/>
              </a:rPr>
              <a:t>）</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hangingPunct="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为大型科技公司提供部分基于证据的产品、服务和信息的算法</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并限制错误信息的传播</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hangingPunct="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使用</a:t>
            </a:r>
            <a:r>
              <a:rPr lang="zh-CN" altLang="en-US" sz="1100" dirty="0">
                <a:solidFill>
                  <a:srgbClr val="254776"/>
                </a:solidFill>
                <a:latin typeface="Arial" panose="020B0604020202020204" pitchFamily="34" charset="0"/>
                <a:cs typeface="Arial" panose="020B0604020202020204" pitchFamily="34" charset="0"/>
              </a:rPr>
              <a:t>“</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推动</a:t>
            </a:r>
            <a:r>
              <a:rPr lang="zh-CN" altLang="en-US" sz="1100" noProof="0" dirty="0">
                <a:ln>
                  <a:noFill/>
                </a:ln>
                <a:solidFill>
                  <a:srgbClr val="254776"/>
                </a:solidFill>
                <a:effectLst/>
                <a:uLnTx/>
                <a:uFillTx/>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策略</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引导公民做出基于证据的选择</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同时也允许他们考虑其他选择</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例如自动注册、产品定位、符号或</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风筝标志</a:t>
            </a:r>
            <a:r>
              <a:rPr kumimoji="0" lang="zh-CN" altLang="en-US" sz="1100" b="0" i="0" u="none" strike="noStrike" kern="1200" cap="none" spc="0" normalizeH="0" baseline="0" dirty="0">
                <a:solidFill>
                  <a:srgbClr val="254776"/>
                </a:solidFill>
                <a:latin typeface="Arial" panose="020B0604020202020204" pitchFamily="34" charset="0"/>
                <a:ea typeface="+mn-ea"/>
                <a:cs typeface="Arial" panose="020B0604020202020204" pitchFamily="34" charset="0"/>
                <a:sym typeface="+mn-ea"/>
              </a:rPr>
              <a:t>”</a:t>
            </a:r>
            <a:r>
              <a:rPr lang="zh-CN" altLang="en-US" sz="1100" dirty="0">
                <a:solidFill>
                  <a:srgbClr val="254776"/>
                </a:solidFill>
                <a:latin typeface="Arial" panose="020B0604020202020204" pitchFamily="34" charset="0"/>
                <a:cs typeface="Arial" panose="020B0604020202020204" pitchFamily="34" charset="0"/>
                <a:sym typeface="+mn-ea"/>
              </a:rPr>
              <a:t>）</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11" name="TextBox 10"/>
          <p:cNvSpPr txBox="1"/>
          <p:nvPr/>
        </p:nvSpPr>
        <p:spPr>
          <a:xfrm>
            <a:off x="3454400" y="2071916"/>
            <a:ext cx="2290841" cy="660400"/>
          </a:xfrm>
          <a:prstGeom prst="rect">
            <a:avLst/>
          </a:prstGeom>
          <a:noFill/>
        </p:spPr>
        <p:txBody>
          <a:bodyPr wrap="square">
            <a:spAutoFit/>
          </a:bodyPr>
          <a:lstStyle/>
          <a:p>
            <a:pPr algn="ctr">
              <a:lnSpc>
                <a:spcPts val="1480"/>
              </a:lnSpc>
              <a:defRPr/>
            </a:pPr>
            <a:r>
              <a:rPr lang="en-US" sz="1300" noProof="0" dirty="0" err="1">
                <a:ln>
                  <a:noFill/>
                </a:ln>
                <a:solidFill>
                  <a:srgbClr val="254776"/>
                </a:solidFill>
                <a:effectLst/>
                <a:uLnTx/>
                <a:uFillTx/>
                <a:latin typeface="Arial" panose="020B0604020202020204" pitchFamily="34" charset="0"/>
                <a:cs typeface="Arial" panose="020B0604020202020204" pitchFamily="34" charset="0"/>
              </a:rPr>
              <a:t>当</a:t>
            </a: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公民在做选择时向他们提供证据</a:t>
            </a: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3" name="TextBox 12"/>
          <p:cNvSpPr txBox="1"/>
          <p:nvPr/>
        </p:nvSpPr>
        <p:spPr>
          <a:xfrm>
            <a:off x="6353742" y="2071916"/>
            <a:ext cx="2440444" cy="477054"/>
          </a:xfrm>
          <a:prstGeom prst="rect">
            <a:avLst/>
          </a:prstGeom>
          <a:noFill/>
        </p:spPr>
        <p:txBody>
          <a:bodyPr wrap="square">
            <a:spAutoFit/>
          </a:bodyPr>
          <a:lstStyle/>
          <a:p>
            <a:pPr marL="177800" marR="0" lvl="0" algn="ctr" defTabSz="609600" rtl="0" eaLnBrk="1" fontAlgn="auto" latinLnBrk="0" hangingPunct="1">
              <a:lnSpc>
                <a:spcPts val="1480"/>
              </a:lnSpc>
              <a:spcBef>
                <a:spcPts val="0"/>
              </a:spcBef>
              <a:spcAft>
                <a:spcPts val="0"/>
              </a:spcAft>
              <a:buClrTx/>
              <a:buSzTx/>
              <a:defRPr/>
            </a:pP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让公民参与提问和回答</a:t>
            </a:r>
            <a:r>
              <a:rPr kumimoji="0" lang="zh-CN" alt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用新研究或现有证据</a:t>
            </a:r>
            <a:r>
              <a:rPr lang="zh-CN" altLang="en-US" sz="1300" dirty="0">
                <a:solidFill>
                  <a:srgbClr val="254776"/>
                </a:solidFill>
                <a:latin typeface="Arial" panose="020B0604020202020204" pitchFamily="34" charset="0"/>
                <a:cs typeface="Arial" panose="020B0604020202020204" pitchFamily="34" charset="0"/>
              </a:rPr>
              <a:t>）</a:t>
            </a:r>
            <a:endParaRPr lang="en-US" sz="130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15" name="TextBox 14"/>
          <p:cNvSpPr txBox="1"/>
          <p:nvPr/>
        </p:nvSpPr>
        <p:spPr>
          <a:xfrm>
            <a:off x="9474485" y="2071916"/>
            <a:ext cx="2211756" cy="470535"/>
          </a:xfrm>
          <a:prstGeom prst="rect">
            <a:avLst/>
          </a:prstGeom>
          <a:noFill/>
        </p:spPr>
        <p:txBody>
          <a:bodyPr wrap="square">
            <a:spAutoFit/>
          </a:bodyPr>
          <a:lstStyle/>
          <a:p>
            <a:pPr marL="177800" marR="0" lvl="0" algn="ctr" defTabSz="609600" rtl="0" eaLnBrk="1" fontAlgn="auto" latinLnBrk="0" hangingPunct="1">
              <a:lnSpc>
                <a:spcPts val="1480"/>
              </a:lnSpc>
              <a:spcBef>
                <a:spcPts val="0"/>
              </a:spcBef>
              <a:spcAft>
                <a:spcPts val="0"/>
              </a:spcAft>
              <a:buClrTx/>
              <a:buSzTx/>
              <a:defRPr/>
            </a:pPr>
            <a:r>
              <a:rPr kumimoji="0" lang="en-US" sz="1300" b="0"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rPr>
              <a:t>使基于证据的选择成为默认或简单的选择</a:t>
            </a:r>
            <a:endParaRPr lang="en-US" sz="1300" noProof="0">
              <a:ln>
                <a:noFill/>
              </a:ln>
              <a:solidFill>
                <a:srgbClr val="254776"/>
              </a:solidFill>
              <a:effectLst/>
              <a:uLnTx/>
              <a:uFillTx/>
              <a:latin typeface="Arial" panose="020B0604020202020204" pitchFamily="34" charset="0"/>
              <a:cs typeface="Arial" panose="020B0604020202020204" pitchFamily="34" charset="0"/>
            </a:endParaRPr>
          </a:p>
        </p:txBody>
      </p:sp>
      <p:pic>
        <p:nvPicPr>
          <p:cNvPr id="25" name="Picture 24"/>
          <p:cNvPicPr>
            <a:picLocks noChangeAspect="1"/>
          </p:cNvPicPr>
          <p:nvPr/>
        </p:nvPicPr>
        <p:blipFill>
          <a:blip r:embed="rId4">
            <a:alphaModFix amt="20000"/>
          </a:blip>
          <a:stretch>
            <a:fillRect/>
          </a:stretch>
        </p:blipFill>
        <p:spPr>
          <a:xfrm>
            <a:off x="456061" y="1659591"/>
            <a:ext cx="5700823" cy="328433"/>
          </a:xfrm>
          <a:prstGeom prst="rect">
            <a:avLst/>
          </a:prstGeom>
          <a:noFill/>
        </p:spPr>
      </p:pic>
      <p:pic>
        <p:nvPicPr>
          <p:cNvPr id="26" name="Picture 25"/>
          <p:cNvPicPr>
            <a:picLocks noChangeAspect="1"/>
          </p:cNvPicPr>
          <p:nvPr/>
        </p:nvPicPr>
        <p:blipFill>
          <a:blip r:embed="rId4">
            <a:alphaModFix amt="20000"/>
          </a:blip>
          <a:stretch>
            <a:fillRect/>
          </a:stretch>
        </p:blipFill>
        <p:spPr>
          <a:xfrm rot="10800000">
            <a:off x="5926280" y="1596796"/>
            <a:ext cx="5700823" cy="328433"/>
          </a:xfrm>
          <a:prstGeom prst="rect">
            <a:avLst/>
          </a:prstGeom>
          <a:noFill/>
        </p:spPr>
      </p:pic>
      <p:pic>
        <p:nvPicPr>
          <p:cNvPr id="27" name="Picture 26" descr="Icon&#10;&#10;Description automatically generated"/>
          <p:cNvPicPr>
            <a:picLocks noChangeAspect="1"/>
          </p:cNvPicPr>
          <p:nvPr/>
        </p:nvPicPr>
        <p:blipFill rotWithShape="1">
          <a:blip r:embed="rId5"/>
          <a:srcRect l="49779" t="3247" r="13029" b="50269"/>
          <a:stretch>
            <a:fillRect/>
          </a:stretch>
        </p:blipFill>
        <p:spPr>
          <a:xfrm>
            <a:off x="1439692" y="1319175"/>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p:cNvPicPr>
            <a:picLocks noChangeAspect="1"/>
          </p:cNvPicPr>
          <p:nvPr/>
        </p:nvPicPr>
        <p:blipFill rotWithShape="1">
          <a:blip r:embed="rId6"/>
          <a:srcRect l="49779" t="3247" r="13029" b="50269"/>
          <a:stretch>
            <a:fillRect/>
          </a:stretch>
        </p:blipFill>
        <p:spPr>
          <a:xfrm>
            <a:off x="4423709" y="1319175"/>
            <a:ext cx="709316" cy="736780"/>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p:cNvPicPr>
            <a:picLocks noChangeAspect="1"/>
          </p:cNvPicPr>
          <p:nvPr/>
        </p:nvPicPr>
        <p:blipFill rotWithShape="1">
          <a:blip r:embed="rId5"/>
          <a:srcRect l="49779" t="3247" r="13029" b="50269"/>
          <a:stretch>
            <a:fillRect/>
          </a:stretch>
        </p:blipFill>
        <p:spPr>
          <a:xfrm>
            <a:off x="7407726" y="1319175"/>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p:cNvPicPr>
            <a:picLocks noChangeAspect="1"/>
          </p:cNvPicPr>
          <p:nvPr/>
        </p:nvPicPr>
        <p:blipFill rotWithShape="1">
          <a:blip r:embed="rId5"/>
          <a:srcRect l="49779" t="3247" r="13029" b="50269"/>
          <a:stretch>
            <a:fillRect/>
          </a:stretch>
        </p:blipFill>
        <p:spPr>
          <a:xfrm>
            <a:off x="10391744" y="1319175"/>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p:cNvSpPr/>
          <p:nvPr/>
        </p:nvSpPr>
        <p:spPr>
          <a:xfrm>
            <a:off x="3223260" y="5079365"/>
            <a:ext cx="2886710" cy="1038860"/>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ts val="1220"/>
              </a:lnSpc>
            </a:pPr>
            <a:r>
              <a:rPr lang="zh-CN" altLang="en-US" sz="1100" i="1" noProof="0" dirty="0">
                <a:ln>
                  <a:noFill/>
                </a:ln>
                <a:solidFill>
                  <a:srgbClr val="254776"/>
                </a:solidFill>
                <a:effectLst/>
                <a:uLnTx/>
                <a:uFillTx/>
                <a:latin typeface="Arial" panose="020B0604020202020204" pitchFamily="34" charset="0"/>
                <a:cs typeface="Arial" panose="020B0604020202020204" pitchFamily="34" charset="0"/>
              </a:rPr>
              <a:t>       </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我经常跟其他公民领袖同事分享</a:t>
            </a:r>
            <a:r>
              <a:rPr lang="zh-CN" altLang="en-US" sz="1100" i="1" noProof="0" dirty="0">
                <a:ln>
                  <a:noFill/>
                </a:ln>
                <a:solidFill>
                  <a:srgbClr val="254776"/>
                </a:solidFill>
                <a:effectLst/>
                <a:uLnTx/>
                <a:uFillTx/>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谷歌是挑选餐厅或了解公众人物更多信息的好地方</a:t>
            </a:r>
            <a:r>
              <a:rPr lang="zh-CN" altLang="en-US" sz="1100" i="1" dirty="0">
                <a:solidFill>
                  <a:srgbClr val="254776"/>
                </a:solidFill>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如果您正在寻找最佳证据以做出重要决定</a:t>
            </a:r>
            <a:r>
              <a:rPr lang="zh-CN" altLang="en-US" sz="1100" i="1" dirty="0">
                <a:solidFill>
                  <a:srgbClr val="254776"/>
                </a:solidFill>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它则会带来真正的挑战</a:t>
            </a:r>
            <a:endParaRPr lang="en-CA" sz="1100" i="1" dirty="0">
              <a:solidFill>
                <a:srgbClr val="254776"/>
              </a:solidFill>
            </a:endParaRPr>
          </a:p>
        </p:txBody>
      </p:sp>
      <p:sp>
        <p:nvSpPr>
          <p:cNvPr id="34" name="Rounded Rectangular Callout 33"/>
          <p:cNvSpPr/>
          <p:nvPr/>
        </p:nvSpPr>
        <p:spPr>
          <a:xfrm flipH="1">
            <a:off x="6104255" y="5079365"/>
            <a:ext cx="2841625" cy="1038860"/>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ts val="1220"/>
              </a:lnSpc>
            </a:pPr>
            <a:r>
              <a:rPr lang="zh-CN" altLang="en-US" sz="1100" i="1" noProof="0" dirty="0">
                <a:ln>
                  <a:noFill/>
                </a:ln>
                <a:solidFill>
                  <a:srgbClr val="254776"/>
                </a:solidFill>
                <a:effectLst/>
                <a:uLnTx/>
                <a:uFillTx/>
                <a:latin typeface="Arial" panose="020B0604020202020204" pitchFamily="34" charset="0"/>
                <a:cs typeface="Arial" panose="020B0604020202020204" pitchFamily="34" charset="0"/>
              </a:rPr>
              <a:t>       </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虽然这种方法听起来很有希望，但我们这些在为服务公民的非政府组织工作人员已经意识到</a:t>
            </a:r>
            <a:r>
              <a:rPr lang="zh-CN" altLang="en-US" sz="1100" i="1" noProof="0" dirty="0">
                <a:ln>
                  <a:noFill/>
                </a:ln>
                <a:solidFill>
                  <a:srgbClr val="254776"/>
                </a:solidFill>
                <a:effectLst/>
                <a:uLnTx/>
                <a:uFillTx/>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对政府和商界领袖的信任度下降</a:t>
            </a:r>
            <a:r>
              <a:rPr lang="zh-CN" altLang="en-US" sz="1100" i="1" dirty="0">
                <a:solidFill>
                  <a:srgbClr val="254776"/>
                </a:solidFill>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导致公民越发担忧该方法</a:t>
            </a:r>
            <a:endParaRPr lang="en-US" sz="1100" i="1"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3" name="Title 14"/>
          <p:cNvSpPr txBox="1"/>
          <p:nvPr/>
        </p:nvSpPr>
        <p:spPr>
          <a:xfrm>
            <a:off x="382270" y="49530"/>
            <a:ext cx="8710295" cy="1006475"/>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457200">
              <a:spcBef>
                <a:spcPts val="0"/>
              </a:spcBef>
            </a:pPr>
            <a:r>
              <a:rPr lang="en-CA" b="1" kern="0" dirty="0">
                <a:solidFill>
                  <a:srgbClr val="234776"/>
                </a:solidFill>
                <a:latin typeface="+mn-lt"/>
                <a:cs typeface="+mn-lt"/>
                <a:sym typeface="Arial" panose="020B0604020202020204"/>
              </a:rPr>
              <a:t>3</a:t>
            </a:r>
            <a:r>
              <a:rPr kumimoji="0" lang="en-CA" b="1" i="0" strike="noStrike" kern="0" cap="none" spc="0" normalizeH="0" baseline="0" dirty="0">
                <a:solidFill>
                  <a:srgbClr val="234776"/>
                </a:solidFill>
                <a:latin typeface="+mn-lt"/>
                <a:cs typeface="+mn-lt"/>
                <a:sym typeface="Arial" panose="020B0604020202020204"/>
              </a:rPr>
              <a:t>.1 </a:t>
            </a:r>
            <a:r>
              <a:rPr kumimoji="0" lang="en-CA" b="1" i="0" strike="noStrike" kern="0" cap="none" spc="0" normalizeH="0" baseline="0" dirty="0" err="1">
                <a:solidFill>
                  <a:srgbClr val="234776"/>
                </a:solidFill>
                <a:latin typeface="+mn-lt"/>
                <a:cs typeface="+mn-lt"/>
                <a:sym typeface="Arial" panose="020B0604020202020204"/>
              </a:rPr>
              <a:t>让证据成为日常生活中心的</a:t>
            </a:r>
            <a:r>
              <a:rPr lang="zh-CN" altLang="en-US" b="1" kern="0" dirty="0">
                <a:solidFill>
                  <a:srgbClr val="234776"/>
                </a:solidFill>
                <a:latin typeface="+mn-lt"/>
                <a:cs typeface="+mn-lt"/>
                <a:sym typeface="Arial" panose="020B0604020202020204"/>
              </a:rPr>
              <a:t>“</a:t>
            </a:r>
            <a:r>
              <a:rPr kumimoji="0" lang="en-CA" b="1" i="0" strike="noStrike" kern="0" cap="none" spc="0" normalizeH="0" baseline="0" dirty="0" err="1">
                <a:solidFill>
                  <a:srgbClr val="234776"/>
                </a:solidFill>
                <a:latin typeface="+mn-lt"/>
                <a:cs typeface="+mn-lt"/>
                <a:sym typeface="Arial" panose="020B0604020202020204"/>
              </a:rPr>
              <a:t>有效方法</a:t>
            </a:r>
            <a:r>
              <a:rPr kumimoji="0" lang="zh-CN" altLang="en-US" b="1" i="0" strike="noStrike" kern="0" cap="none" spc="0" normalizeH="0" baseline="0" dirty="0">
                <a:solidFill>
                  <a:srgbClr val="234776"/>
                </a:solidFill>
                <a:latin typeface="+mn-lt"/>
                <a:cs typeface="+mn-lt"/>
                <a:sym typeface="Arial" panose="020B0604020202020204"/>
              </a:rPr>
              <a:t>”</a:t>
            </a:r>
            <a:r>
              <a:rPr kumimoji="0" lang="en-CA" b="1" i="0" strike="noStrike" kern="0" cap="none" spc="0" normalizeH="0" baseline="0" dirty="0" err="1">
                <a:solidFill>
                  <a:srgbClr val="234776"/>
                </a:solidFill>
                <a:latin typeface="+mn-lt"/>
                <a:cs typeface="+mn-lt"/>
                <a:sym typeface="Arial" panose="020B0604020202020204"/>
              </a:rPr>
              <a:t>处于初步探索阶段</a:t>
            </a:r>
            <a:r>
              <a:rPr kumimoji="0" lang="en-CA" b="1" i="0" strike="noStrike" kern="0" cap="none" spc="0" normalizeH="0" baseline="0" dirty="0">
                <a:solidFill>
                  <a:srgbClr val="234776"/>
                </a:solidFill>
                <a:latin typeface="+mn-lt"/>
                <a:cs typeface="+mn-lt"/>
                <a:sym typeface="Arial" panose="020B0604020202020204"/>
              </a:rPr>
              <a:t> </a:t>
            </a:r>
            <a:endParaRPr lang="en-CA" b="1" kern="0" dirty="0">
              <a:solidFill>
                <a:srgbClr val="234776"/>
              </a:solidFill>
              <a:latin typeface="+mn-lt"/>
              <a:cs typeface="+mn-lt"/>
              <a:sym typeface="Arial" panose="020B0604020202020204"/>
            </a:endParaRPr>
          </a:p>
        </p:txBody>
      </p:sp>
      <p:sp>
        <p:nvSpPr>
          <p:cNvPr id="4" name="TextBox 3"/>
          <p:cNvSpPr txBox="1"/>
          <p:nvPr/>
        </p:nvSpPr>
        <p:spPr>
          <a:xfrm>
            <a:off x="8989243" y="1023000"/>
            <a:ext cx="1771639" cy="253916"/>
          </a:xfrm>
          <a:prstGeom prst="rect">
            <a:avLst/>
          </a:prstGeom>
          <a:noFill/>
        </p:spPr>
        <p:txBody>
          <a:bodyPr wrap="none" rtlCol="0">
            <a:spAutoFit/>
          </a:bodyPr>
          <a:lstStyle/>
          <a:p>
            <a:r>
              <a:rPr lang="zh-CN" altLang="en-US" sz="1050" i="1" dirty="0">
                <a:solidFill>
                  <a:srgbClr val="254776"/>
                </a:solidFill>
              </a:rPr>
              <a:t>注</a:t>
            </a:r>
            <a:r>
              <a:rPr lang="en-US" sz="1050" i="1" dirty="0">
                <a:solidFill>
                  <a:srgbClr val="254776"/>
                </a:solidFill>
              </a:rPr>
              <a:t>: </a:t>
            </a:r>
            <a:r>
              <a:rPr lang="zh-CN" altLang="en-US" sz="1050" i="1" dirty="0">
                <a:solidFill>
                  <a:srgbClr val="254776"/>
                </a:solidFill>
              </a:rPr>
              <a:t>完整版详见</a:t>
            </a:r>
            <a:r>
              <a:rPr lang="en-US" altLang="zh-CN" sz="1050" i="1" dirty="0">
                <a:solidFill>
                  <a:srgbClr val="254776"/>
                </a:solidFill>
              </a:rPr>
              <a:t>2023</a:t>
            </a:r>
            <a:r>
              <a:rPr lang="zh-CN" altLang="en-US" sz="1050" i="1" dirty="0">
                <a:solidFill>
                  <a:srgbClr val="254776"/>
                </a:solidFill>
              </a:rPr>
              <a:t>更新版</a:t>
            </a:r>
            <a:endParaRPr lang="en-US" sz="1050" i="1" dirty="0">
              <a:solidFill>
                <a:srgbClr val="254776"/>
              </a:solidFill>
            </a:endParaRPr>
          </a:p>
        </p:txBody>
      </p:sp>
      <p:sp>
        <p:nvSpPr>
          <p:cNvPr id="23" name="TextBox 2"/>
          <p:cNvSpPr txBox="1"/>
          <p:nvPr>
            <p:custDataLst>
              <p:tags r:id="rId1"/>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274</Words>
  <Application>Microsoft Macintosh PowerPoint</Application>
  <PresentationFormat>Widescreen</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Courier New</vt:lpstr>
      <vt:lpstr>Roboto</vt:lpstr>
      <vt:lpstr>Wingdings</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513</cp:revision>
  <cp:lastPrinted>2023-02-25T01:53:00Z</cp:lastPrinted>
  <dcterms:created xsi:type="dcterms:W3CDTF">2023-02-25T01:53:00Z</dcterms:created>
  <dcterms:modified xsi:type="dcterms:W3CDTF">2023-04-03T13:04:00Z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