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1021" r:id="rId2"/>
    <p:sldId id="1014" r:id="rId3"/>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30132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7C11621C-3EA7-C342-A130-13C6D43C8C0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9BA57097-12CC-A205-028A-A542631B0BA7}"/>
              </a:ext>
            </a:extLst>
          </p:cNvPr>
          <p:cNvGrpSpPr/>
          <p:nvPr/>
        </p:nvGrpSpPr>
        <p:grpSpPr>
          <a:xfrm>
            <a:off x="-77585" y="1195787"/>
            <a:ext cx="2293244" cy="5104408"/>
            <a:chOff x="-75190" y="1351469"/>
            <a:chExt cx="1974195" cy="4394245"/>
          </a:xfrm>
        </p:grpSpPr>
        <p:pic>
          <p:nvPicPr>
            <p:cNvPr id="28" name="Picture 27">
              <a:extLst>
                <a:ext uri="{FF2B5EF4-FFF2-40B4-BE49-F238E27FC236}">
                  <a16:creationId xmlns:a16="http://schemas.microsoft.com/office/drawing/2014/main" id="{25A2A023-0653-D50B-10CD-E4DBDA833392}"/>
                </a:ext>
              </a:extLst>
            </p:cNvPr>
            <p:cNvPicPr>
              <a:picLocks noChangeAspect="1"/>
            </p:cNvPicPr>
            <p:nvPr/>
          </p:nvPicPr>
          <p:blipFill>
            <a:blip r:embed="rId3">
              <a:alphaModFix amt="70000"/>
            </a:blip>
            <a:srcRect/>
            <a:stretch/>
          </p:blipFill>
          <p:spPr>
            <a:xfrm>
              <a:off x="17581" y="1351469"/>
              <a:ext cx="1761446" cy="4394245"/>
            </a:xfrm>
            <a:prstGeom prst="rect">
              <a:avLst/>
            </a:prstGeom>
          </p:spPr>
        </p:pic>
        <p:sp>
          <p:nvSpPr>
            <p:cNvPr id="29" name="TextBox 28">
              <a:extLst>
                <a:ext uri="{FF2B5EF4-FFF2-40B4-BE49-F238E27FC236}">
                  <a16:creationId xmlns:a16="http://schemas.microsoft.com/office/drawing/2014/main" id="{19A2C879-9868-EB6C-0342-302AC8339375}"/>
                </a:ext>
              </a:extLst>
            </p:cNvPr>
            <p:cNvSpPr txBox="1"/>
            <p:nvPr/>
          </p:nvSpPr>
          <p:spPr>
            <a:xfrm>
              <a:off x="-36800" y="1823767"/>
              <a:ext cx="1935805" cy="8213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Système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d'appui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aux données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probantes</a:t>
              </a:r>
              <a:endParaRPr kumimoji="0" lang="fr-CA" sz="1400" b="0" i="0" u="none" strike="noStrike" kern="0" cap="none" spc="0" normalizeH="0" baseline="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0" name="TextBox 29">
              <a:extLst>
                <a:ext uri="{FF2B5EF4-FFF2-40B4-BE49-F238E27FC236}">
                  <a16:creationId xmlns:a16="http://schemas.microsoft.com/office/drawing/2014/main" id="{C071990F-AA35-AB6E-B382-FCBE0059C43E}"/>
                </a:ext>
              </a:extLst>
            </p:cNvPr>
            <p:cNvSpPr txBox="1"/>
            <p:nvPr/>
          </p:nvSpPr>
          <p:spPr>
            <a:xfrm>
              <a:off x="-75190" y="3334312"/>
              <a:ext cx="1935806" cy="4504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Système de</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recherche</a:t>
              </a:r>
              <a:endParaRPr kumimoji="0" lang="fr-CA" sz="1400" b="0" i="0" u="none" strike="noStrike" kern="0" cap="none" spc="0" normalizeH="0" baseline="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1" name="TextBox 30">
              <a:extLst>
                <a:ext uri="{FF2B5EF4-FFF2-40B4-BE49-F238E27FC236}">
                  <a16:creationId xmlns:a16="http://schemas.microsoft.com/office/drawing/2014/main" id="{08C0C5B7-C811-EBC0-C94C-039E70867961}"/>
                </a:ext>
              </a:extLst>
            </p:cNvPr>
            <p:cNvSpPr txBox="1"/>
            <p:nvPr/>
          </p:nvSpPr>
          <p:spPr>
            <a:xfrm>
              <a:off x="-37280" y="4702335"/>
              <a:ext cx="1935810" cy="4504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Système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d'innovation</a:t>
              </a:r>
              <a:endParaRPr kumimoji="0" lang="fr-CA" sz="1400" b="0" i="0" u="none" strike="noStrike" kern="0" cap="none" spc="0" normalizeH="0" baseline="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grpSp>
        <p:nvGrpSpPr>
          <p:cNvPr id="5" name="Group 4">
            <a:extLst>
              <a:ext uri="{FF2B5EF4-FFF2-40B4-BE49-F238E27FC236}">
                <a16:creationId xmlns:a16="http://schemas.microsoft.com/office/drawing/2014/main" id="{9E9F52AD-4BF3-F5DF-B985-E71FC65F803C}"/>
              </a:ext>
            </a:extLst>
          </p:cNvPr>
          <p:cNvGrpSpPr/>
          <p:nvPr/>
        </p:nvGrpSpPr>
        <p:grpSpPr>
          <a:xfrm>
            <a:off x="1917700" y="1108335"/>
            <a:ext cx="10127810" cy="3939103"/>
            <a:chOff x="1917700" y="841635"/>
            <a:chExt cx="10127810" cy="3939103"/>
          </a:xfrm>
        </p:grpSpPr>
        <p:pic>
          <p:nvPicPr>
            <p:cNvPr id="24" name="Picture 23">
              <a:extLst>
                <a:ext uri="{FF2B5EF4-FFF2-40B4-BE49-F238E27FC236}">
                  <a16:creationId xmlns:a16="http://schemas.microsoft.com/office/drawing/2014/main" id="{7C405634-25D3-7737-0223-D7338D00CB65}"/>
                </a:ext>
              </a:extLst>
            </p:cNvPr>
            <p:cNvPicPr>
              <a:picLocks noChangeAspect="1"/>
            </p:cNvPicPr>
            <p:nvPr/>
          </p:nvPicPr>
          <p:blipFill>
            <a:blip r:embed="rId4">
              <a:alphaModFix amt="70000"/>
            </a:blip>
            <a:srcRect/>
            <a:stretch/>
          </p:blipFill>
          <p:spPr>
            <a:xfrm>
              <a:off x="1917700" y="841635"/>
              <a:ext cx="10127810" cy="3939103"/>
            </a:xfrm>
            <a:prstGeom prst="rect">
              <a:avLst/>
            </a:prstGeom>
          </p:spPr>
        </p:pic>
        <p:sp>
          <p:nvSpPr>
            <p:cNvPr id="17" name="TextBox 16">
              <a:extLst>
                <a:ext uri="{FF2B5EF4-FFF2-40B4-BE49-F238E27FC236}">
                  <a16:creationId xmlns:a16="http://schemas.microsoft.com/office/drawing/2014/main" id="{2B7F6B47-41D8-CBF4-D796-0879D41E1C4E}"/>
                </a:ext>
              </a:extLst>
            </p:cNvPr>
            <p:cNvSpPr txBox="1"/>
            <p:nvPr/>
          </p:nvSpPr>
          <p:spPr>
            <a:xfrm>
              <a:off x="2196465" y="1087294"/>
              <a:ext cx="9670645" cy="3416320"/>
            </a:xfrm>
            <a:prstGeom prst="rect">
              <a:avLst/>
            </a:prstGeom>
            <a:noFill/>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Le </a:t>
              </a:r>
              <a:r>
                <a:rPr lang="fr-CA" sz="1200" b="1" dirty="0">
                  <a:solidFill>
                    <a:srgbClr val="254776"/>
                  </a:solidFill>
                  <a:latin typeface="Helvetica" pitchFamily="2" charset="0"/>
                  <a:ea typeface="Garamond" panose="02020404030301010803" pitchFamily="18" charset="0"/>
                  <a:cs typeface="Garamond" panose="02020404030301010803" pitchFamily="18" charset="0"/>
                </a:rPr>
                <a:t>système d'appui aux données probantes </a:t>
              </a:r>
              <a:r>
                <a:rPr lang="fr-CA" sz="1200" b="0" dirty="0">
                  <a:solidFill>
                    <a:srgbClr val="254776"/>
                  </a:solidFill>
                  <a:latin typeface="Helvetica" pitchFamily="2" charset="0"/>
                  <a:ea typeface="Garamond" panose="02020404030301010803" pitchFamily="18" charset="0"/>
                  <a:cs typeface="Garamond" panose="02020404030301010803" pitchFamily="18" charset="0"/>
                </a:rPr>
                <a:t>comprend de nombreux types d'infrastructures</a:t>
              </a:r>
              <a:endParaRPr lang="fr-CA" sz="1200" dirty="0">
                <a:solidFill>
                  <a:srgbClr val="254776"/>
                </a:solidFill>
                <a:latin typeface="Helvetica" pitchFamily="2" charset="0"/>
                <a:ea typeface="Garamond" panose="02020404030301010803" pitchFamily="18" charset="0"/>
                <a:cs typeface="Garamond" panose="02020404030301010803" pitchFamily="18" charset="0"/>
              </a:endParaRPr>
            </a:p>
            <a:p>
              <a:pPr marL="171450" indent="-171450" algn="l">
                <a:buFont typeface="Arial" panose="020B0604020202020204" pitchFamily="34" charset="0"/>
                <a:buChar char="•"/>
              </a:pPr>
              <a:r>
                <a:rPr lang="fr-CA" sz="1200" dirty="0">
                  <a:solidFill>
                    <a:srgbClr val="254776"/>
                  </a:solidFill>
                  <a:latin typeface="Helvetica" pitchFamily="2" charset="0"/>
                  <a:ea typeface="Garamond" panose="02020404030301010803" pitchFamily="18" charset="0"/>
                  <a:cs typeface="Garamond" panose="02020404030301010803" pitchFamily="18" charset="0"/>
                </a:rPr>
                <a:t>Structures et processus du </a:t>
              </a:r>
              <a:r>
                <a:rPr lang="fr-CA" sz="1200" b="1" dirty="0">
                  <a:solidFill>
                    <a:srgbClr val="254776"/>
                  </a:solidFill>
                  <a:latin typeface="Helvetica" pitchFamily="2" charset="0"/>
                  <a:ea typeface="Garamond" panose="02020404030301010803" pitchFamily="18" charset="0"/>
                  <a:cs typeface="Garamond" panose="02020404030301010803" pitchFamily="18" charset="0"/>
                </a:rPr>
                <a:t>côté de la demande en données probantes </a:t>
              </a:r>
              <a:r>
                <a:rPr lang="fr-CA" sz="1200" dirty="0">
                  <a:solidFill>
                    <a:srgbClr val="254776"/>
                  </a:solidFill>
                  <a:latin typeface="Helvetica" pitchFamily="2" charset="0"/>
                  <a:ea typeface="Garamond" panose="02020404030301010803" pitchFamily="18" charset="0"/>
                  <a:cs typeface="Garamond" panose="02020404030301010803" pitchFamily="18" charset="0"/>
                </a:rPr>
                <a:t>pour :</a:t>
              </a:r>
              <a:endParaRPr lang="fr-CA" sz="1200" b="0" dirty="0">
                <a:solidFill>
                  <a:srgbClr val="254776"/>
                </a:solidFill>
                <a:latin typeface="Helvetica" pitchFamily="2" charset="0"/>
                <a:ea typeface="Garamond" panose="02020404030301010803" pitchFamily="18" charset="0"/>
                <a:cs typeface="Garamond" panose="02020404030301010803" pitchFamily="18" charset="0"/>
              </a:endParaRPr>
            </a:p>
            <a:p>
              <a:pPr marL="447675" lvl="1" indent="-268288" algn="l">
                <a:buFont typeface="Courier New" panose="02070309020205020404" pitchFamily="49" charset="0"/>
                <a:buChar char="o"/>
              </a:pPr>
              <a:r>
                <a:rPr lang="fr-CA" sz="1200" b="0" dirty="0">
                  <a:solidFill>
                    <a:srgbClr val="254776"/>
                  </a:solidFill>
                  <a:latin typeface="Helvetica" pitchFamily="2" charset="0"/>
                  <a:ea typeface="Garamond" panose="02020404030301010803" pitchFamily="18" charset="0"/>
                  <a:cs typeface="Garamond" panose="02020404030301010803" pitchFamily="18" charset="0"/>
                  <a:sym typeface="Arial"/>
                </a:rPr>
                <a:t>intégrer l'utilisation des données probantes dans les processus consultatifs et décisionnels de routine (ex.: séances d'information ministérielles, présentations au Cabinet, propositions budgétaires, plans de dépenses)</a:t>
              </a:r>
            </a:p>
            <a:p>
              <a:pPr marL="447675" lvl="1" indent="-268288" algn="l">
                <a:buFont typeface="Courier New" panose="02070309020205020404" pitchFamily="49" charset="0"/>
                <a:buChar char="o"/>
              </a:pPr>
              <a:r>
                <a:rPr lang="fr-CA" sz="1200" b="0" dirty="0">
                  <a:solidFill>
                    <a:srgbClr val="254776"/>
                  </a:solidFill>
                  <a:latin typeface="Helvetica" pitchFamily="2" charset="0"/>
                  <a:ea typeface="Garamond" panose="02020404030301010803" pitchFamily="18" charset="0"/>
                  <a:cs typeface="Garamond" panose="02020404030301010803" pitchFamily="18" charset="0"/>
                  <a:sym typeface="Arial"/>
                </a:rPr>
                <a:t>créer et maintenir une culture des données probantes (ex.: exigences de transparence dans les apports en données probantes)</a:t>
              </a:r>
            </a:p>
            <a:p>
              <a:pPr marL="447675" lvl="1" indent="-268288" algn="l">
                <a:buFont typeface="Courier New" panose="02070309020205020404" pitchFamily="49" charset="0"/>
                <a:buChar char="o"/>
              </a:pPr>
              <a:r>
                <a:rPr lang="fr-CA" sz="1200" b="0" dirty="0">
                  <a:solidFill>
                    <a:srgbClr val="254776"/>
                  </a:solidFill>
                  <a:latin typeface="Helvetica" pitchFamily="2" charset="0"/>
                  <a:ea typeface="Garamond" panose="02020404030301010803" pitchFamily="18" charset="0"/>
                  <a:cs typeface="Garamond" panose="02020404030301010803" pitchFamily="18" charset="0"/>
                  <a:sym typeface="Arial"/>
                </a:rPr>
                <a:t>renforcer la capacité d'utilisation des données probantes (ainsi que la capacité plus large en matière de politiques et de programmes) parmi le personnel chargé des politiques et des programmes, les conseillers scientifiques du gouvernement et ceux qui appuient les groupes d'experts et les processus d'engagement des citoyens et des parties prenantes</a:t>
              </a:r>
              <a:endParaRPr lang="fr-CA" sz="1200" dirty="0">
                <a:solidFill>
                  <a:srgbClr val="254776"/>
                </a:solidFill>
                <a:latin typeface="Helvetica" pitchFamily="2" charset="0"/>
                <a:ea typeface="Garamond" panose="02020404030301010803" pitchFamily="18" charset="0"/>
                <a:cs typeface="Garamond" panose="02020404030301010803" pitchFamily="18" charset="0"/>
                <a:sym typeface="Arial"/>
              </a:endParaRPr>
            </a:p>
            <a:p>
              <a:pPr marL="179388" marR="0" lvl="0" indent="-179388" algn="l" defTabSz="457189" rtl="0" eaLnBrk="1" fontAlgn="auto" latinLnBrk="0" hangingPunct="1">
                <a:lnSpc>
                  <a:spcPct val="100000"/>
                </a:lnSpc>
                <a:spcBef>
                  <a:spcPts val="0"/>
                </a:spcBef>
                <a:spcAft>
                  <a:spcPts val="0"/>
                </a:spcAft>
                <a:buClrTx/>
                <a:buSzTx/>
                <a:buFont typeface="Arial" panose="020B0604020202020204" pitchFamily="34" charset="0"/>
                <a:buChar char="•"/>
                <a:tabLst>
                  <a:tab pos="179388" algn="l"/>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Mécanismes de coordination à </a:t>
              </a:r>
              <a:r>
                <a:rPr lang="fr-CA" sz="1200" b="1" dirty="0">
                  <a:solidFill>
                    <a:srgbClr val="254776"/>
                  </a:solidFill>
                  <a:latin typeface="Helvetica" pitchFamily="2" charset="0"/>
                  <a:ea typeface="Garamond" panose="02020404030301010803" pitchFamily="18" charset="0"/>
                  <a:cs typeface="Garamond" panose="02020404030301010803" pitchFamily="18" charset="0"/>
                </a:rPr>
                <a:t>l'interface entre la demande et l'offre de données probantes </a:t>
              </a:r>
              <a:r>
                <a:rPr lang="fr-CA" sz="1200" b="0" dirty="0">
                  <a:solidFill>
                    <a:srgbClr val="254776"/>
                  </a:solidFill>
                  <a:latin typeface="Helvetica" pitchFamily="2" charset="0"/>
                  <a:ea typeface="Garamond" panose="02020404030301010803" pitchFamily="18" charset="0"/>
                  <a:cs typeface="Garamond" panose="02020404030301010803" pitchFamily="18" charset="0"/>
                </a:rPr>
                <a:t>pour :</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tab pos="179388" algn="l"/>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recueillir et prioriser les besoins en données probantes des décideurs et de leurs conseillers</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tab pos="179388" algn="l"/>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regrouper les données probantes provenant de sources multiples dans des intrants qui s'alignent sur les exigences des processus consultatifs et décisionnels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Unités d'appui aux données probantes (internes ou au sein d'organisations partenaires) du </a:t>
              </a:r>
              <a:r>
                <a:rPr lang="fr-CA" sz="1200" b="1" dirty="0">
                  <a:solidFill>
                    <a:srgbClr val="254776"/>
                  </a:solidFill>
                  <a:latin typeface="Helvetica" pitchFamily="2" charset="0"/>
                  <a:ea typeface="Garamond" panose="02020404030301010803" pitchFamily="18" charset="0"/>
                  <a:cs typeface="Garamond" panose="02020404030301010803" pitchFamily="18" charset="0"/>
                </a:rPr>
                <a:t>côté de l’offre de données probantes </a:t>
              </a:r>
              <a:r>
                <a:rPr lang="fr-CA" sz="1200" b="0" dirty="0">
                  <a:solidFill>
                    <a:srgbClr val="254776"/>
                  </a:solidFill>
                  <a:latin typeface="Helvetica" pitchFamily="2" charset="0"/>
                  <a:ea typeface="Garamond" panose="02020404030301010803" pitchFamily="18" charset="0"/>
                  <a:cs typeface="Garamond" panose="02020404030301010803" pitchFamily="18" charset="0"/>
                </a:rPr>
                <a:t>qui :</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comprennent le contexte national, les normes de données probantes et les formats de communication préférés des décideurs</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CA" sz="1200" dirty="0">
                  <a:solidFill>
                    <a:srgbClr val="254776"/>
                  </a:solidFill>
                  <a:latin typeface="Helvetica" pitchFamily="2" charset="0"/>
                  <a:ea typeface="Garamond" panose="02020404030301010803" pitchFamily="18" charset="0"/>
                  <a:cs typeface="Garamond" panose="02020404030301010803" pitchFamily="18" charset="0"/>
                </a:rPr>
                <a:t>p</a:t>
              </a:r>
              <a:r>
                <a:rPr lang="fr-CA" sz="1200" b="0" dirty="0">
                  <a:solidFill>
                    <a:srgbClr val="254776"/>
                  </a:solidFill>
                  <a:latin typeface="Helvetica" pitchFamily="2" charset="0"/>
                  <a:ea typeface="Garamond" panose="02020404030301010803" pitchFamily="18" charset="0"/>
                  <a:cs typeface="Garamond" panose="02020404030301010803" pitchFamily="18" charset="0"/>
                </a:rPr>
                <a:t>roduisent en temps opportun et sont axées sur la demande</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se concentrent sur la contextualisation du stock de données probantes existantes - à la fois des données probantes nationales (sous leurs nombreuses formes) et mondiales - pour une décision sensible à l'équité (et peut également contribuer au flux de données probantes futures)</a:t>
              </a:r>
            </a:p>
          </p:txBody>
        </p:sp>
      </p:grpSp>
      <p:grpSp>
        <p:nvGrpSpPr>
          <p:cNvPr id="4" name="Group 3">
            <a:extLst>
              <a:ext uri="{FF2B5EF4-FFF2-40B4-BE49-F238E27FC236}">
                <a16:creationId xmlns:a16="http://schemas.microsoft.com/office/drawing/2014/main" id="{2AB7FED0-B80A-77DC-AC64-B2694AEA9724}"/>
              </a:ext>
            </a:extLst>
          </p:cNvPr>
          <p:cNvGrpSpPr/>
          <p:nvPr/>
        </p:nvGrpSpPr>
        <p:grpSpPr>
          <a:xfrm>
            <a:off x="2076291" y="4815759"/>
            <a:ext cx="9868059" cy="719638"/>
            <a:chOff x="2076291" y="5018959"/>
            <a:chExt cx="9868059" cy="719638"/>
          </a:xfrm>
        </p:grpSpPr>
        <p:sp>
          <p:nvSpPr>
            <p:cNvPr id="12" name="Rounded Rectangle 11">
              <a:extLst>
                <a:ext uri="{FF2B5EF4-FFF2-40B4-BE49-F238E27FC236}">
                  <a16:creationId xmlns:a16="http://schemas.microsoft.com/office/drawing/2014/main" id="{8F56232B-8851-CDC4-9071-0CCE71F79CAB}"/>
                </a:ext>
              </a:extLst>
            </p:cNvPr>
            <p:cNvSpPr/>
            <p:nvPr/>
          </p:nvSpPr>
          <p:spPr>
            <a:xfrm>
              <a:off x="2076291" y="5018959"/>
              <a:ext cx="9868059" cy="719638"/>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21" name="TextBox 20">
              <a:extLst>
                <a:ext uri="{FF2B5EF4-FFF2-40B4-BE49-F238E27FC236}">
                  <a16:creationId xmlns:a16="http://schemas.microsoft.com/office/drawing/2014/main" id="{BCFEDE11-ABC4-2DE6-06CA-66F6F4DEE7E2}"/>
                </a:ext>
              </a:extLst>
            </p:cNvPr>
            <p:cNvSpPr txBox="1"/>
            <p:nvPr/>
          </p:nvSpPr>
          <p:spPr>
            <a:xfrm>
              <a:off x="2196465" y="5076110"/>
              <a:ext cx="9747885" cy="646331"/>
            </a:xfrm>
            <a:prstGeom prst="rect">
              <a:avLst/>
            </a:prstGeom>
            <a:noFill/>
          </p:spPr>
          <p:txBody>
            <a:bodyPr wrap="square">
              <a:spAutoFit/>
            </a:bodyPr>
            <a:lstStyle/>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i="0" u="none" strike="noStrike" cap="none" spc="0" baseline="0" dirty="0">
                  <a:solidFill>
                    <a:srgbClr val="254776"/>
                  </a:solidFill>
                  <a:effectLst/>
                  <a:uFillTx/>
                  <a:latin typeface="Helvetica" pitchFamily="2" charset="0"/>
                  <a:ea typeface="+mn-ea"/>
                  <a:cs typeface="+mn-cs"/>
                  <a:sym typeface="Arial"/>
                </a:rPr>
                <a:t>Le </a:t>
              </a:r>
              <a:r>
                <a:rPr lang="fr-CA" sz="1200" b="1" i="0" u="none" strike="noStrike" cap="none" spc="0" baseline="0" dirty="0">
                  <a:solidFill>
                    <a:srgbClr val="254776"/>
                  </a:solidFill>
                  <a:effectLst/>
                  <a:uFillTx/>
                  <a:latin typeface="Helvetica" pitchFamily="2" charset="0"/>
                  <a:ea typeface="+mn-ea"/>
                  <a:cs typeface="+mn-cs"/>
                  <a:sym typeface="Arial"/>
                </a:rPr>
                <a:t>système de recherche </a:t>
              </a:r>
              <a:r>
                <a:rPr lang="fr-CA" sz="1200" b="0" i="0" u="none" strike="noStrike" cap="none" spc="0" baseline="0" dirty="0">
                  <a:solidFill>
                    <a:srgbClr val="254776"/>
                  </a:solidFill>
                  <a:effectLst/>
                  <a:uFillTx/>
                  <a:latin typeface="Helvetica" pitchFamily="2" charset="0"/>
                  <a:ea typeface="+mn-ea"/>
                  <a:cs typeface="+mn-cs"/>
                  <a:sym typeface="Arial"/>
                </a:rPr>
                <a:t>a tendance à se concentrer sur la création de connaissances généralisables et à mesurer le succès avec des subventions et des publications évaluées par des pairs (bien que cela commence à changer à la suite de la </a:t>
              </a:r>
              <a:r>
                <a:rPr lang="fr-CA" sz="1200" b="0" i="0" u="none" strike="noStrike" cap="none" spc="0" baseline="0" dirty="0" err="1">
                  <a:solidFill>
                    <a:srgbClr val="254776"/>
                  </a:solidFill>
                  <a:effectLst/>
                  <a:uFillTx/>
                  <a:latin typeface="Helvetica" pitchFamily="2" charset="0"/>
                  <a:ea typeface="+mn-ea"/>
                  <a:cs typeface="+mn-cs"/>
                  <a:sym typeface="Arial"/>
                </a:rPr>
                <a:t>Declaration</a:t>
              </a:r>
              <a:r>
                <a:rPr lang="fr-CA" sz="1200" b="0" i="0" u="none" strike="noStrike" cap="none" spc="0" baseline="0" dirty="0">
                  <a:solidFill>
                    <a:srgbClr val="254776"/>
                  </a:solidFill>
                  <a:effectLst/>
                  <a:uFillTx/>
                  <a:latin typeface="Helvetica" pitchFamily="2" charset="0"/>
                  <a:ea typeface="+mn-ea"/>
                  <a:cs typeface="+mn-cs"/>
                  <a:sym typeface="Arial"/>
                </a:rPr>
                <a:t> on </a:t>
              </a:r>
              <a:r>
                <a:rPr lang="fr-CA" sz="1200" b="0" i="0" u="none" strike="noStrike" cap="none" spc="0" baseline="0" dirty="0" err="1">
                  <a:solidFill>
                    <a:srgbClr val="254776"/>
                  </a:solidFill>
                  <a:effectLst/>
                  <a:uFillTx/>
                  <a:latin typeface="Helvetica" pitchFamily="2" charset="0"/>
                  <a:ea typeface="+mn-ea"/>
                  <a:cs typeface="+mn-cs"/>
                  <a:sym typeface="Arial"/>
                </a:rPr>
                <a:t>Research</a:t>
              </a:r>
              <a:r>
                <a:rPr lang="fr-CA" sz="1200" b="0" i="0" u="none" strike="noStrike" cap="none" spc="0" baseline="0" dirty="0">
                  <a:solidFill>
                    <a:srgbClr val="254776"/>
                  </a:solidFill>
                  <a:effectLst/>
                  <a:uFillTx/>
                  <a:latin typeface="Helvetica" pitchFamily="2" charset="0"/>
                  <a:ea typeface="+mn-ea"/>
                  <a:cs typeface="+mn-cs"/>
                  <a:sym typeface="Arial"/>
                </a:rPr>
                <a:t> </a:t>
              </a:r>
              <a:r>
                <a:rPr lang="fr-CA" sz="1200" b="0" i="0" u="none" strike="noStrike" cap="none" spc="0" baseline="0" dirty="0" err="1">
                  <a:solidFill>
                    <a:srgbClr val="254776"/>
                  </a:solidFill>
                  <a:effectLst/>
                  <a:uFillTx/>
                  <a:latin typeface="Helvetica" pitchFamily="2" charset="0"/>
                  <a:ea typeface="+mn-ea"/>
                  <a:cs typeface="+mn-cs"/>
                  <a:sym typeface="Arial"/>
                </a:rPr>
                <a:t>Assessment</a:t>
              </a:r>
              <a:r>
                <a:rPr lang="fr-CA" sz="1200" b="0" i="0" u="none" strike="noStrike" cap="none" spc="0" baseline="0" dirty="0">
                  <a:solidFill>
                    <a:srgbClr val="254776"/>
                  </a:solidFill>
                  <a:effectLst/>
                  <a:uFillTx/>
                  <a:latin typeface="Helvetica" pitchFamily="2" charset="0"/>
                  <a:ea typeface="+mn-ea"/>
                  <a:cs typeface="+mn-cs"/>
                  <a:sym typeface="Arial"/>
                </a:rPr>
                <a:t>)</a:t>
              </a:r>
            </a:p>
          </p:txBody>
        </p:sp>
      </p:grpSp>
      <p:grpSp>
        <p:nvGrpSpPr>
          <p:cNvPr id="3" name="Group 2">
            <a:extLst>
              <a:ext uri="{FF2B5EF4-FFF2-40B4-BE49-F238E27FC236}">
                <a16:creationId xmlns:a16="http://schemas.microsoft.com/office/drawing/2014/main" id="{C0AEFB44-709E-FD3E-CD7C-B2A605B8E7A5}"/>
              </a:ext>
            </a:extLst>
          </p:cNvPr>
          <p:cNvGrpSpPr/>
          <p:nvPr/>
        </p:nvGrpSpPr>
        <p:grpSpPr>
          <a:xfrm>
            <a:off x="2076291" y="5565489"/>
            <a:ext cx="9868059" cy="623153"/>
            <a:chOff x="2076291" y="5794089"/>
            <a:chExt cx="9868059" cy="623153"/>
          </a:xfrm>
        </p:grpSpPr>
        <p:sp>
          <p:nvSpPr>
            <p:cNvPr id="14" name="Rounded Rectangle 13">
              <a:extLst>
                <a:ext uri="{FF2B5EF4-FFF2-40B4-BE49-F238E27FC236}">
                  <a16:creationId xmlns:a16="http://schemas.microsoft.com/office/drawing/2014/main" id="{14F2B4F1-2EAF-11D6-5D55-62A130E80270}"/>
                </a:ext>
              </a:extLst>
            </p:cNvPr>
            <p:cNvSpPr/>
            <p:nvPr/>
          </p:nvSpPr>
          <p:spPr>
            <a:xfrm>
              <a:off x="2076291" y="5794089"/>
              <a:ext cx="9868059"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22" name="TextBox 21">
              <a:extLst>
                <a:ext uri="{FF2B5EF4-FFF2-40B4-BE49-F238E27FC236}">
                  <a16:creationId xmlns:a16="http://schemas.microsoft.com/office/drawing/2014/main" id="{3E122AE4-2AE0-6F26-2FBA-D298FE73752E}"/>
                </a:ext>
              </a:extLst>
            </p:cNvPr>
            <p:cNvSpPr txBox="1"/>
            <p:nvPr/>
          </p:nvSpPr>
          <p:spPr>
            <a:xfrm>
              <a:off x="2196465" y="5838530"/>
              <a:ext cx="9747885" cy="461665"/>
            </a:xfrm>
            <a:prstGeom prst="rect">
              <a:avLst/>
            </a:prstGeom>
            <a:noFill/>
          </p:spPr>
          <p:txBody>
            <a:bodyPr wrap="square">
              <a:spAutoFit/>
            </a:bodyPr>
            <a:lstStyle/>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i="0" u="none" strike="noStrike" cap="none" spc="0" baseline="0" dirty="0">
                  <a:solidFill>
                    <a:srgbClr val="254776"/>
                  </a:solidFill>
                  <a:effectLst/>
                  <a:uFillTx/>
                  <a:latin typeface="Helvetica" pitchFamily="2" charset="0"/>
                  <a:ea typeface="+mn-ea"/>
                  <a:cs typeface="+mn-cs"/>
                  <a:sym typeface="Arial"/>
                </a:rPr>
                <a:t>Le </a:t>
              </a:r>
              <a:r>
                <a:rPr lang="fr-CA" sz="1200" b="1" i="0" u="none" strike="noStrike" cap="none" spc="0" baseline="0" dirty="0">
                  <a:solidFill>
                    <a:srgbClr val="254776"/>
                  </a:solidFill>
                  <a:effectLst/>
                  <a:uFillTx/>
                  <a:latin typeface="Helvetica" pitchFamily="2" charset="0"/>
                  <a:ea typeface="+mn-ea"/>
                  <a:cs typeface="+mn-cs"/>
                  <a:sym typeface="Arial"/>
                </a:rPr>
                <a:t>système d'innovation </a:t>
              </a:r>
              <a:r>
                <a:rPr lang="fr-CA" sz="1200" b="0" i="0" u="none" strike="noStrike" cap="none" spc="0" baseline="0" dirty="0">
                  <a:solidFill>
                    <a:srgbClr val="254776"/>
                  </a:solidFill>
                  <a:effectLst/>
                  <a:uFillTx/>
                  <a:latin typeface="Helvetica" pitchFamily="2" charset="0"/>
                  <a:ea typeface="+mn-ea"/>
                  <a:cs typeface="+mn-cs"/>
                  <a:sym typeface="Arial"/>
                </a:rPr>
                <a:t>a tendance à se concentrer sur la commercialisation des produits et des processus</a:t>
              </a:r>
              <a:r>
                <a:rPr lang="fr-CA" sz="1200" dirty="0">
                  <a:solidFill>
                    <a:srgbClr val="254776"/>
                  </a:solidFill>
                  <a:latin typeface="Helvetica" pitchFamily="2" charset="0"/>
                  <a:sym typeface="Arial"/>
                </a:rPr>
                <a:t>, mais aussi</a:t>
              </a:r>
              <a:r>
                <a:rPr lang="fr-CA" sz="1200" b="0" i="0" u="none" strike="noStrike" cap="none" spc="0" baseline="0" dirty="0">
                  <a:solidFill>
                    <a:srgbClr val="254776"/>
                  </a:solidFill>
                  <a:effectLst/>
                  <a:uFillTx/>
                  <a:latin typeface="Helvetica" pitchFamily="2" charset="0"/>
                  <a:ea typeface="+mn-ea"/>
                  <a:cs typeface="+mn-cs"/>
                  <a:sym typeface="Arial"/>
                </a:rPr>
                <a:t> à mesurer le succès selon les revenus</a:t>
              </a:r>
              <a:endParaRPr lang="fr-CA" sz="1200" b="0" i="0" u="none" strike="noStrike" cap="none" spc="0" baseline="0" dirty="0">
                <a:solidFill>
                  <a:srgbClr val="254776"/>
                </a:solidFill>
                <a:effectLst/>
                <a:uFillTx/>
                <a:latin typeface="+mn-lt"/>
                <a:ea typeface="+mn-ea"/>
                <a:cs typeface="+mn-cs"/>
                <a:sym typeface="Arial"/>
              </a:endParaRPr>
            </a:p>
          </p:txBody>
        </p:sp>
      </p:grpSp>
      <p:sp>
        <p:nvSpPr>
          <p:cNvPr id="2" name="Title 1">
            <a:extLst>
              <a:ext uri="{FF2B5EF4-FFF2-40B4-BE49-F238E27FC236}">
                <a16:creationId xmlns:a16="http://schemas.microsoft.com/office/drawing/2014/main" id="{5738C5A7-D3C6-70E6-ADE7-3B34D9514773}"/>
              </a:ext>
            </a:extLst>
          </p:cNvPr>
          <p:cNvSpPr txBox="1">
            <a:spLocks/>
          </p:cNvSpPr>
          <p:nvPr/>
        </p:nvSpPr>
        <p:spPr>
          <a:xfrm>
            <a:off x="32905" y="133725"/>
            <a:ext cx="9670645"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0F447C"/>
                </a:solidFill>
                <a:latin typeface="Arial" panose="020B0604020202020204" pitchFamily="34" charset="0"/>
                <a:cs typeface="Arial" panose="020B0604020202020204" pitchFamily="34" charset="0"/>
                <a:sym typeface="Arial"/>
              </a:rPr>
              <a:t>1.0</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Réaliser</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une</a:t>
            </a:r>
            <a:r>
              <a:rPr lang="en-CA" kern="0" dirty="0">
                <a:solidFill>
                  <a:srgbClr val="0F447C"/>
                </a:solidFill>
                <a:latin typeface="Arial" panose="020B0604020202020204" pitchFamily="34" charset="0"/>
                <a:cs typeface="Arial" panose="020B0604020202020204" pitchFamily="34" charset="0"/>
                <a:sym typeface="Arial"/>
              </a:rPr>
              <a:t> RESSA* commence par </a:t>
            </a:r>
            <a:r>
              <a:rPr lang="en-CA" kern="0" dirty="0" err="1">
                <a:solidFill>
                  <a:srgbClr val="0F447C"/>
                </a:solidFill>
                <a:latin typeface="Arial" panose="020B0604020202020204" pitchFamily="34" charset="0"/>
                <a:cs typeface="Arial" panose="020B0604020202020204" pitchFamily="34" charset="0"/>
                <a:sym typeface="Arial"/>
              </a:rPr>
              <a:t>une</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solide</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compréhension</a:t>
            </a:r>
            <a:r>
              <a:rPr lang="en-CA" kern="0" dirty="0">
                <a:solidFill>
                  <a:srgbClr val="0F447C"/>
                </a:solidFill>
                <a:latin typeface="Arial" panose="020B0604020202020204" pitchFamily="34" charset="0"/>
                <a:cs typeface="Arial" panose="020B0604020202020204" pitchFamily="34" charset="0"/>
                <a:sym typeface="Arial"/>
              </a:rPr>
              <a:t> de </a:t>
            </a:r>
            <a:r>
              <a:rPr lang="en-CA" kern="0" dirty="0" err="1">
                <a:solidFill>
                  <a:srgbClr val="0F447C"/>
                </a:solidFill>
                <a:latin typeface="Arial" panose="020B0604020202020204" pitchFamily="34" charset="0"/>
                <a:cs typeface="Arial" panose="020B0604020202020204" pitchFamily="34" charset="0"/>
                <a:sym typeface="Arial"/>
              </a:rPr>
              <a:t>ce</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qu'est</a:t>
            </a:r>
            <a:r>
              <a:rPr lang="en-CA" kern="0" dirty="0">
                <a:solidFill>
                  <a:srgbClr val="0F447C"/>
                </a:solidFill>
                <a:latin typeface="Arial" panose="020B0604020202020204" pitchFamily="34" charset="0"/>
                <a:cs typeface="Arial" panose="020B0604020202020204" pitchFamily="34" charset="0"/>
                <a:sym typeface="Arial"/>
              </a:rPr>
              <a:t> un </a:t>
            </a:r>
            <a:r>
              <a:rPr lang="en-CA" kern="0" dirty="0" err="1">
                <a:solidFill>
                  <a:srgbClr val="0F447C"/>
                </a:solidFill>
                <a:latin typeface="Arial" panose="020B0604020202020204" pitchFamily="34" charset="0"/>
                <a:cs typeface="Arial" panose="020B0604020202020204" pitchFamily="34" charset="0"/>
                <a:sym typeface="Arial"/>
              </a:rPr>
              <a:t>système</a:t>
            </a:r>
            <a:r>
              <a:rPr lang="en-CA" kern="0" dirty="0">
                <a:solidFill>
                  <a:srgbClr val="0F447C"/>
                </a:solidFill>
                <a:latin typeface="Arial" panose="020B0604020202020204" pitchFamily="34" charset="0"/>
                <a:cs typeface="Arial" panose="020B0604020202020204" pitchFamily="34" charset="0"/>
                <a:sym typeface="Arial"/>
              </a:rPr>
              <a:t> national d'appui aux </a:t>
            </a:r>
            <a:r>
              <a:rPr lang="en-CA" kern="0" dirty="0" err="1">
                <a:solidFill>
                  <a:srgbClr val="0F447C"/>
                </a:solidFill>
                <a:latin typeface="Arial" panose="020B0604020202020204" pitchFamily="34" charset="0"/>
                <a:cs typeface="Arial" panose="020B0604020202020204" pitchFamily="34" charset="0"/>
                <a:sym typeface="Arial"/>
              </a:rPr>
              <a:t>données</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probantes</a:t>
            </a:r>
            <a:r>
              <a:rPr lang="en-CA" kern="0" dirty="0">
                <a:solidFill>
                  <a:srgbClr val="0F447C"/>
                </a:solidFill>
                <a:latin typeface="Arial" panose="020B0604020202020204" pitchFamily="34" charset="0"/>
                <a:cs typeface="Arial" panose="020B0604020202020204" pitchFamily="34" charset="0"/>
                <a:sym typeface="Arial"/>
              </a:rPr>
              <a:t> </a:t>
            </a:r>
          </a:p>
          <a:p>
            <a:pPr defTabSz="914400" hangingPunct="0">
              <a:spcBef>
                <a:spcPts val="0"/>
              </a:spcBef>
              <a:defRPr/>
            </a:pPr>
            <a:r>
              <a:rPr lang="en-CA" kern="0" dirty="0">
                <a:solidFill>
                  <a:srgbClr val="0F447C"/>
                </a:solidFill>
                <a:latin typeface="Arial" panose="020B0604020202020204" pitchFamily="34" charset="0"/>
                <a:cs typeface="Arial" panose="020B0604020202020204" pitchFamily="34" charset="0"/>
                <a:sym typeface="Arial"/>
              </a:rPr>
              <a:t>et </a:t>
            </a:r>
            <a:r>
              <a:rPr lang="en-CA" kern="0" dirty="0" err="1">
                <a:solidFill>
                  <a:srgbClr val="0F447C"/>
                </a:solidFill>
                <a:latin typeface="Arial" panose="020B0604020202020204" pitchFamily="34" charset="0"/>
                <a:cs typeface="Arial" panose="020B0604020202020204" pitchFamily="34" charset="0"/>
                <a:sym typeface="Arial"/>
              </a:rPr>
              <a:t>en</a:t>
            </a:r>
            <a:r>
              <a:rPr lang="en-CA" kern="0" dirty="0">
                <a:solidFill>
                  <a:srgbClr val="0F447C"/>
                </a:solidFill>
                <a:latin typeface="Arial" panose="020B0604020202020204" pitchFamily="34" charset="0"/>
                <a:cs typeface="Arial" panose="020B0604020202020204" pitchFamily="34" charset="0"/>
                <a:sym typeface="Arial"/>
              </a:rPr>
              <a:t> quoi il </a:t>
            </a:r>
            <a:r>
              <a:rPr lang="en-CA" kern="0" dirty="0" err="1">
                <a:solidFill>
                  <a:srgbClr val="0F447C"/>
                </a:solidFill>
                <a:latin typeface="Arial" panose="020B0604020202020204" pitchFamily="34" charset="0"/>
                <a:cs typeface="Arial" panose="020B0604020202020204" pitchFamily="34" charset="0"/>
                <a:sym typeface="Arial"/>
              </a:rPr>
              <a:t>diffère</a:t>
            </a:r>
            <a:r>
              <a:rPr lang="en-CA" kern="0" dirty="0">
                <a:solidFill>
                  <a:srgbClr val="0F447C"/>
                </a:solidFill>
                <a:latin typeface="Arial" panose="020B0604020202020204" pitchFamily="34" charset="0"/>
                <a:cs typeface="Arial" panose="020B0604020202020204" pitchFamily="34" charset="0"/>
                <a:sym typeface="Arial"/>
              </a:rPr>
              <a:t> des </a:t>
            </a:r>
            <a:r>
              <a:rPr lang="en-CA" kern="0" dirty="0" err="1">
                <a:solidFill>
                  <a:srgbClr val="0F447C"/>
                </a:solidFill>
                <a:latin typeface="Arial" panose="020B0604020202020204" pitchFamily="34" charset="0"/>
                <a:cs typeface="Arial" panose="020B0604020202020204" pitchFamily="34" charset="0"/>
                <a:sym typeface="Arial"/>
              </a:rPr>
              <a:t>systèmes</a:t>
            </a:r>
            <a:r>
              <a:rPr lang="en-CA" kern="0" dirty="0">
                <a:solidFill>
                  <a:srgbClr val="0F447C"/>
                </a:solidFill>
                <a:latin typeface="Arial" panose="020B0604020202020204" pitchFamily="34" charset="0"/>
                <a:cs typeface="Arial" panose="020B0604020202020204" pitchFamily="34" charset="0"/>
                <a:sym typeface="Arial"/>
              </a:rPr>
              <a:t> de recherche et </a:t>
            </a:r>
            <a:r>
              <a:rPr lang="en-CA" kern="0" dirty="0" err="1">
                <a:solidFill>
                  <a:srgbClr val="0F447C"/>
                </a:solidFill>
                <a:latin typeface="Arial" panose="020B0604020202020204" pitchFamily="34" charset="0"/>
                <a:cs typeface="Arial" panose="020B0604020202020204" pitchFamily="34" charset="0"/>
                <a:sym typeface="Arial"/>
              </a:rPr>
              <a:t>d'innovation</a:t>
            </a:r>
            <a:endParaRPr lang="en-CA" kern="0" dirty="0">
              <a:solidFill>
                <a:srgbClr val="FF0000"/>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353672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a:extLst>
              <a:ext uri="{FF2B5EF4-FFF2-40B4-BE49-F238E27FC236}">
                <a16:creationId xmlns:a16="http://schemas.microsoft.com/office/drawing/2014/main" id="{F077D7E0-1A04-662B-24A2-7C38A39734F0}"/>
              </a:ext>
            </a:extLst>
          </p:cNvPr>
          <p:cNvSpPr/>
          <p:nvPr/>
        </p:nvSpPr>
        <p:spPr>
          <a:xfrm>
            <a:off x="2594690" y="1314582"/>
            <a:ext cx="6975690"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1400"/>
          </a:p>
        </p:txBody>
      </p:sp>
      <p:graphicFrame>
        <p:nvGraphicFramePr>
          <p:cNvPr id="47" name="Table 46">
            <a:extLst>
              <a:ext uri="{FF2B5EF4-FFF2-40B4-BE49-F238E27FC236}">
                <a16:creationId xmlns:a16="http://schemas.microsoft.com/office/drawing/2014/main" id="{1E6F8618-0B6D-5510-9D5D-12D2C99C2CBF}"/>
              </a:ext>
            </a:extLst>
          </p:cNvPr>
          <p:cNvGraphicFramePr>
            <a:graphicFrameLocks noGrp="1"/>
          </p:cNvGraphicFramePr>
          <p:nvPr>
            <p:extLst>
              <p:ext uri="{D42A27DB-BD31-4B8C-83A1-F6EECF244321}">
                <p14:modId xmlns:p14="http://schemas.microsoft.com/office/powerpoint/2010/main" val="4225620587"/>
              </p:ext>
            </p:extLst>
          </p:nvPr>
        </p:nvGraphicFramePr>
        <p:xfrm>
          <a:off x="2608155" y="1388573"/>
          <a:ext cx="7061623" cy="396240"/>
        </p:xfrm>
        <a:graphic>
          <a:graphicData uri="http://schemas.openxmlformats.org/drawingml/2006/table">
            <a:tbl>
              <a:tblPr firstRow="1" firstCol="1" bandRow="1"/>
              <a:tblGrid>
                <a:gridCol w="7061623">
                  <a:extLst>
                    <a:ext uri="{9D8B030D-6E8A-4147-A177-3AD203B41FA5}">
                      <a16:colId xmlns:a16="http://schemas.microsoft.com/office/drawing/2014/main" val="229045705"/>
                    </a:ext>
                  </a:extLst>
                </a:gridCol>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Décideurs gouvernementaux dans les organismes centraux, ministères et organes législatifs </a:t>
                      </a:r>
                      <a:r>
                        <a:rPr lang="fr-CA" sz="1300" b="0" noProof="0" dirty="0">
                          <a:solidFill>
                            <a:srgbClr val="254776"/>
                          </a:solidFill>
                          <a:latin typeface="Helvetica" pitchFamily="2" charset="0"/>
                          <a:ea typeface="Garamond" panose="02020404030301010803" pitchFamily="18" charset="0"/>
                          <a:cs typeface="Garamond" panose="02020404030301010803" pitchFamily="18" charset="0"/>
                        </a:rPr>
                        <a:t>(et leaders organisationnels) </a:t>
                      </a: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avec des demandes séparées ou partagées</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73" name="Rounded Rectangular Callout 72">
            <a:extLst>
              <a:ext uri="{FF2B5EF4-FFF2-40B4-BE49-F238E27FC236}">
                <a16:creationId xmlns:a16="http://schemas.microsoft.com/office/drawing/2014/main" id="{344350BA-CF7D-751E-FBD2-EAA3E20B975B}"/>
              </a:ext>
            </a:extLst>
          </p:cNvPr>
          <p:cNvSpPr/>
          <p:nvPr/>
        </p:nvSpPr>
        <p:spPr>
          <a:xfrm>
            <a:off x="42036" y="1300181"/>
            <a:ext cx="2704884" cy="1303786"/>
          </a:xfrm>
          <a:prstGeom prst="wedgeRoundRectCallout">
            <a:avLst>
              <a:gd name="adj1" fmla="val 49708"/>
              <a:gd name="adj2" fmla="val -1850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avons des</a:t>
            </a:r>
            <a:r>
              <a:rPr lang="fr-CA" sz="1000" dirty="0">
                <a:solidFill>
                  <a:srgbClr val="FF0000"/>
                </a:solidFill>
              </a:rPr>
              <a:t> </a:t>
            </a:r>
            <a:r>
              <a:rPr lang="fr-CA" sz="1000" dirty="0">
                <a:solidFill>
                  <a:srgbClr val="002060"/>
                </a:solidFill>
              </a:rPr>
              <a:t>secteurs</a:t>
            </a:r>
            <a:r>
              <a:rPr lang="fr-CA" sz="1000" dirty="0">
                <a:solidFill>
                  <a:srgbClr val="FF0000"/>
                </a:solidFill>
              </a:rPr>
              <a:t> </a:t>
            </a:r>
            <a:r>
              <a:rPr lang="fr-CA" sz="1000" dirty="0">
                <a:solidFill>
                  <a:srgbClr val="254776"/>
                </a:solidFill>
              </a:rPr>
              <a:t>d'excellence dans la prise de décision et l'utilisation des données probantes, mais nous nous concentrons principalement sur les données probantes</a:t>
            </a:r>
            <a:r>
              <a:rPr lang="fr-CA" sz="1000" dirty="0">
                <a:solidFill>
                  <a:srgbClr val="002060"/>
                </a:solidFill>
              </a:rPr>
              <a:t> qui portent sur les problèmes </a:t>
            </a:r>
            <a:r>
              <a:rPr lang="fr-CA" sz="1000" dirty="0">
                <a:solidFill>
                  <a:srgbClr val="254776"/>
                </a:solidFill>
              </a:rPr>
              <a:t>; nous sommes plus faibles sur les options et la mise en œuvre</a:t>
            </a:r>
          </a:p>
          <a:p>
            <a:pPr algn="ctr"/>
            <a:endParaRPr lang="fr-CA" sz="1000" dirty="0">
              <a:solidFill>
                <a:srgbClr val="254776"/>
              </a:solidFill>
            </a:endParaRPr>
          </a:p>
        </p:txBody>
      </p:sp>
      <p:sp>
        <p:nvSpPr>
          <p:cNvPr id="2" name="Rectangle 1">
            <a:extLst>
              <a:ext uri="{FF2B5EF4-FFF2-40B4-BE49-F238E27FC236}">
                <a16:creationId xmlns:a16="http://schemas.microsoft.com/office/drawing/2014/main" id="{7D44A39B-4971-A877-B665-63A5CD46C187}"/>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a:ln>
                <a:noFill/>
              </a:ln>
              <a:solidFill>
                <a:srgbClr val="FFFFFF"/>
              </a:solidFill>
              <a:effectLst/>
              <a:uLnTx/>
              <a:uFillTx/>
              <a:latin typeface="Arial" panose="020B0604020202020204"/>
              <a:ea typeface="+mn-ea"/>
              <a:cs typeface="+mn-cs"/>
            </a:endParaRPr>
          </a:p>
        </p:txBody>
      </p:sp>
      <p:sp>
        <p:nvSpPr>
          <p:cNvPr id="51" name="Rounded Rectangle 50">
            <a:extLst>
              <a:ext uri="{FF2B5EF4-FFF2-40B4-BE49-F238E27FC236}">
                <a16:creationId xmlns:a16="http://schemas.microsoft.com/office/drawing/2014/main" id="{EBEAF75D-93B7-0DC9-177C-04A0BF9CBFCE}"/>
              </a:ext>
            </a:extLst>
          </p:cNvPr>
          <p:cNvSpPr/>
          <p:nvPr/>
        </p:nvSpPr>
        <p:spPr>
          <a:xfrm>
            <a:off x="1899758" y="4580982"/>
            <a:ext cx="8392484" cy="2199527"/>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16" name="Rounded Rectangle 15">
            <a:extLst>
              <a:ext uri="{FF2B5EF4-FFF2-40B4-BE49-F238E27FC236}">
                <a16:creationId xmlns:a16="http://schemas.microsoft.com/office/drawing/2014/main" id="{9A5F3425-455C-2AE9-18DF-30DB845E0A2A}"/>
              </a:ext>
            </a:extLst>
          </p:cNvPr>
          <p:cNvSpPr/>
          <p:nvPr/>
        </p:nvSpPr>
        <p:spPr>
          <a:xfrm>
            <a:off x="2903980" y="2196482"/>
            <a:ext cx="6384040" cy="107626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graphicFrame>
        <p:nvGraphicFramePr>
          <p:cNvPr id="17" name="Table 16">
            <a:extLst>
              <a:ext uri="{FF2B5EF4-FFF2-40B4-BE49-F238E27FC236}">
                <a16:creationId xmlns:a16="http://schemas.microsoft.com/office/drawing/2014/main" id="{8B8C16A7-8586-DD46-5F5C-77E6B2E27E99}"/>
              </a:ext>
            </a:extLst>
          </p:cNvPr>
          <p:cNvGraphicFramePr>
            <a:graphicFrameLocks noGrp="1"/>
          </p:cNvGraphicFramePr>
          <p:nvPr>
            <p:extLst>
              <p:ext uri="{D42A27DB-BD31-4B8C-83A1-F6EECF244321}">
                <p14:modId xmlns:p14="http://schemas.microsoft.com/office/powerpoint/2010/main" val="49827203"/>
              </p:ext>
            </p:extLst>
          </p:nvPr>
        </p:nvGraphicFramePr>
        <p:xfrm>
          <a:off x="3184358" y="2298454"/>
          <a:ext cx="5823284" cy="1041236"/>
        </p:xfrm>
        <a:graphic>
          <a:graphicData uri="http://schemas.openxmlformats.org/drawingml/2006/table">
            <a:tbl>
              <a:tblPr firstRow="1" firstCol="1" bandRow="1"/>
              <a:tblGrid>
                <a:gridCol w="2911642">
                  <a:extLst>
                    <a:ext uri="{9D8B030D-6E8A-4147-A177-3AD203B41FA5}">
                      <a16:colId xmlns:a16="http://schemas.microsoft.com/office/drawing/2014/main" val="229045705"/>
                    </a:ext>
                  </a:extLst>
                </a:gridCol>
                <a:gridCol w="2911642">
                  <a:extLst>
                    <a:ext uri="{9D8B030D-6E8A-4147-A177-3AD203B41FA5}">
                      <a16:colId xmlns:a16="http://schemas.microsoft.com/office/drawing/2014/main" val="3960308684"/>
                    </a:ext>
                  </a:extLst>
                </a:gridCol>
              </a:tblGrid>
              <a:tr h="2553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Coordination de la demande en données probantes</a:t>
                      </a:r>
                      <a:r>
                        <a:rPr lang="fr-CA" sz="1300" b="1" i="0" noProof="0" dirty="0">
                          <a:solidFill>
                            <a:srgbClr val="40B5D3"/>
                          </a:solidFill>
                          <a:latin typeface="Helvetica" pitchFamily="2" charset="0"/>
                          <a:ea typeface="Garamond" panose="02020404030301010803" pitchFamily="18" charset="0"/>
                          <a:cs typeface="Garamond" panose="02020404030301010803" pitchFamily="18" charset="0"/>
                        </a:rPr>
                        <a:t> </a:t>
                      </a:r>
                      <a:r>
                        <a:rPr lang="fr-CA" sz="1200" b="0" i="0" noProof="0" dirty="0">
                          <a:solidFill>
                            <a:srgbClr val="254776"/>
                          </a:solidFill>
                          <a:latin typeface="Helvetica" pitchFamily="2" charset="0"/>
                          <a:ea typeface="Garamond" panose="02020404030301010803" pitchFamily="18" charset="0"/>
                          <a:cs typeface="Garamond" panose="02020404030301010803" pitchFamily="18" charset="0"/>
                        </a:rPr>
                        <a:t>(analyse prospective et priorisation des questions)</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r h="3751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Demandes à guichet unique</a:t>
                      </a:r>
                    </a:p>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(lors de questions complexes)</a:t>
                      </a:r>
                      <a:endParaRPr lang="fr-CA" sz="1100" b="1" i="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Réponses intégrées</a:t>
                      </a:r>
                    </a:p>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(lorsque plusieurs intrants)</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725190"/>
                  </a:ext>
                </a:extLst>
              </a:tr>
              <a:tr h="28506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Coordination de l’offre en données probantes</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69" name="Rounded Rectangular Callout 68">
            <a:extLst>
              <a:ext uri="{FF2B5EF4-FFF2-40B4-BE49-F238E27FC236}">
                <a16:creationId xmlns:a16="http://schemas.microsoft.com/office/drawing/2014/main" id="{EDA0D33F-BBA3-7BC4-B82A-E0382C092D2C}"/>
              </a:ext>
            </a:extLst>
          </p:cNvPr>
          <p:cNvSpPr/>
          <p:nvPr/>
        </p:nvSpPr>
        <p:spPr>
          <a:xfrm>
            <a:off x="42036" y="3669360"/>
            <a:ext cx="2743077" cy="1080000"/>
          </a:xfrm>
          <a:prstGeom prst="wedgeRoundRectCallout">
            <a:avLst>
              <a:gd name="adj1" fmla="val 64352"/>
              <a:gd name="adj2" fmla="val 3656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lIns="46800" tIns="46800" rIns="46800" rtlCol="0" anchor="ctr"/>
          <a:lstStyle/>
          <a:p>
            <a:pPr algn="ctr"/>
            <a:r>
              <a:rPr lang="fr-CA" sz="1000" dirty="0">
                <a:solidFill>
                  <a:srgbClr val="254776"/>
                </a:solidFill>
              </a:rPr>
              <a:t>Nous nous débrouillons assez bien avec l'analyse de données, plutôt bien avec l'évaluation (bien que nous ne l'utilisions toujours pas pour favoriser l'apprentissage et l'amélioration continus) et mal avec d'autres types de données probantes</a:t>
            </a:r>
          </a:p>
        </p:txBody>
      </p:sp>
      <p:sp>
        <p:nvSpPr>
          <p:cNvPr id="41" name="Rounded Rectangle 40">
            <a:extLst>
              <a:ext uri="{FF2B5EF4-FFF2-40B4-BE49-F238E27FC236}">
                <a16:creationId xmlns:a16="http://schemas.microsoft.com/office/drawing/2014/main" id="{E8C752E9-D4EE-613B-5477-E3E36541EC41}"/>
              </a:ext>
            </a:extLst>
          </p:cNvPr>
          <p:cNvSpPr/>
          <p:nvPr/>
        </p:nvSpPr>
        <p:spPr>
          <a:xfrm>
            <a:off x="1997901" y="4646500"/>
            <a:ext cx="5532870" cy="2107932"/>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sp>
        <p:nvSpPr>
          <p:cNvPr id="42" name="Rounded Rectangle 41">
            <a:extLst>
              <a:ext uri="{FF2B5EF4-FFF2-40B4-BE49-F238E27FC236}">
                <a16:creationId xmlns:a16="http://schemas.microsoft.com/office/drawing/2014/main" id="{77FBD945-B9D6-7242-A286-2ED70F3D2F3A}"/>
              </a:ext>
            </a:extLst>
          </p:cNvPr>
          <p:cNvSpPr/>
          <p:nvPr/>
        </p:nvSpPr>
        <p:spPr>
          <a:xfrm>
            <a:off x="7738465" y="4659200"/>
            <a:ext cx="2455634" cy="2095232"/>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graphicFrame>
        <p:nvGraphicFramePr>
          <p:cNvPr id="43" name="Table 42">
            <a:extLst>
              <a:ext uri="{FF2B5EF4-FFF2-40B4-BE49-F238E27FC236}">
                <a16:creationId xmlns:a16="http://schemas.microsoft.com/office/drawing/2014/main" id="{AD320019-7CEC-3ED0-D066-C4ACF2249FCC}"/>
              </a:ext>
            </a:extLst>
          </p:cNvPr>
          <p:cNvGraphicFramePr>
            <a:graphicFrameLocks noGrp="1"/>
          </p:cNvGraphicFramePr>
          <p:nvPr>
            <p:extLst>
              <p:ext uri="{D42A27DB-BD31-4B8C-83A1-F6EECF244321}">
                <p14:modId xmlns:p14="http://schemas.microsoft.com/office/powerpoint/2010/main" val="3005034758"/>
              </p:ext>
            </p:extLst>
          </p:nvPr>
        </p:nvGraphicFramePr>
        <p:xfrm>
          <a:off x="2274445" y="4741691"/>
          <a:ext cx="5112341" cy="2097133"/>
        </p:xfrm>
        <a:graphic>
          <a:graphicData uri="http://schemas.openxmlformats.org/drawingml/2006/table">
            <a:tbl>
              <a:tblPr firstRow="1" firstCol="1" bandRow="1"/>
              <a:tblGrid>
                <a:gridCol w="2522923">
                  <a:extLst>
                    <a:ext uri="{9D8B030D-6E8A-4147-A177-3AD203B41FA5}">
                      <a16:colId xmlns:a16="http://schemas.microsoft.com/office/drawing/2014/main" val="229045705"/>
                    </a:ext>
                  </a:extLst>
                </a:gridCol>
                <a:gridCol w="2589418">
                  <a:extLst>
                    <a:ext uri="{9D8B030D-6E8A-4147-A177-3AD203B41FA5}">
                      <a16:colId xmlns:a16="http://schemas.microsoft.com/office/drawing/2014/main" val="2443240437"/>
                    </a:ext>
                  </a:extLst>
                </a:gridCol>
              </a:tblGrid>
              <a:tr h="390178">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Unités d'appui axées sur une forme spécifique de données probantes</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1214049"/>
                  </a:ext>
                </a:extLst>
              </a:tr>
              <a:tr h="990451">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Analyse de données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Modélisation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Évaluations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Recherche comportementale/mise en </a:t>
                      </a:r>
                      <a:r>
                        <a:rPr lang="fr-CA" sz="1100" b="0" noProof="0" dirty="0" err="1">
                          <a:solidFill>
                            <a:srgbClr val="254776"/>
                          </a:solidFill>
                          <a:latin typeface="Helvetica" pitchFamily="2" charset="0"/>
                          <a:ea typeface="Garamond" panose="02020404030301010803" pitchFamily="18" charset="0"/>
                          <a:cs typeface="Garamond" panose="02020404030301010803" pitchFamily="18" charset="0"/>
                        </a:rPr>
                        <a:t>oeuvre</a:t>
                      </a: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Informations qualitatives</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Synthèses de données probantes (contextualisées)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Évaluation de technologies / analyse coût-efficacité</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Lignes directrices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sz="1050" b="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r h="695053">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Unités d'appui axées sur des secteurs ou domaines (et </a:t>
                      </a:r>
                      <a:br>
                        <a:rPr lang="fr-CA" sz="1300" b="1" noProof="0" dirty="0">
                          <a:solidFill>
                            <a:srgbClr val="254776"/>
                          </a:solidFill>
                          <a:latin typeface="Helvetica" pitchFamily="2" charset="0"/>
                          <a:ea typeface="Garamond" panose="02020404030301010803" pitchFamily="18" charset="0"/>
                          <a:cs typeface="Garamond" panose="02020404030301010803" pitchFamily="18" charset="0"/>
                        </a:rPr>
                      </a:b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fournissant de multiples formes de données probantes)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Action climatique, éducation, santé, etc.</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0684735"/>
                  </a:ext>
                </a:extLst>
              </a:tr>
            </a:tbl>
          </a:graphicData>
        </a:graphic>
      </p:graphicFrame>
      <p:sp>
        <p:nvSpPr>
          <p:cNvPr id="48" name="Rounded Rectangle 47">
            <a:extLst>
              <a:ext uri="{FF2B5EF4-FFF2-40B4-BE49-F238E27FC236}">
                <a16:creationId xmlns:a16="http://schemas.microsoft.com/office/drawing/2014/main" id="{A79EE02D-4212-5903-224E-C6013FA50E7F}"/>
              </a:ext>
            </a:extLst>
          </p:cNvPr>
          <p:cNvSpPr/>
          <p:nvPr/>
        </p:nvSpPr>
        <p:spPr>
          <a:xfrm>
            <a:off x="3184358" y="3556554"/>
            <a:ext cx="5823284"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graphicFrame>
        <p:nvGraphicFramePr>
          <p:cNvPr id="49" name="Table 48">
            <a:extLst>
              <a:ext uri="{FF2B5EF4-FFF2-40B4-BE49-F238E27FC236}">
                <a16:creationId xmlns:a16="http://schemas.microsoft.com/office/drawing/2014/main" id="{33597DA4-4393-C0A8-C81C-752D4297D787}"/>
              </a:ext>
            </a:extLst>
          </p:cNvPr>
          <p:cNvGraphicFramePr>
            <a:graphicFrameLocks noGrp="1"/>
          </p:cNvGraphicFramePr>
          <p:nvPr>
            <p:extLst>
              <p:ext uri="{D42A27DB-BD31-4B8C-83A1-F6EECF244321}">
                <p14:modId xmlns:p14="http://schemas.microsoft.com/office/powerpoint/2010/main" val="3427068196"/>
              </p:ext>
            </p:extLst>
          </p:nvPr>
        </p:nvGraphicFramePr>
        <p:xfrm>
          <a:off x="3271162" y="3614306"/>
          <a:ext cx="5649676" cy="533400"/>
        </p:xfrm>
        <a:graphic>
          <a:graphicData uri="http://schemas.openxmlformats.org/drawingml/2006/table">
            <a:tbl>
              <a:tblPr firstRow="1" firstCol="1" bandRow="1"/>
              <a:tblGrid>
                <a:gridCol w="5649676">
                  <a:extLst>
                    <a:ext uri="{9D8B030D-6E8A-4147-A177-3AD203B41FA5}">
                      <a16:colId xmlns:a16="http://schemas.microsoft.com/office/drawing/2014/main" val="229045705"/>
                    </a:ext>
                  </a:extLst>
                </a:gridCol>
              </a:tblGrid>
              <a:tr h="371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Réseau d'appui aux données probantes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1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Assure la coordination de l’offre de données probantes (lorsqu'il y a une volonté de collaborer) et assure la liaison avec l'architecture mondiale de données probantes</a:t>
                      </a:r>
                      <a:endParaRPr lang="fr-CA" sz="1100" b="0" i="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aphicFrame>
        <p:nvGraphicFramePr>
          <p:cNvPr id="50" name="Table 49">
            <a:extLst>
              <a:ext uri="{FF2B5EF4-FFF2-40B4-BE49-F238E27FC236}">
                <a16:creationId xmlns:a16="http://schemas.microsoft.com/office/drawing/2014/main" id="{D48541AE-3E06-8CB5-8C1F-6AE0E1D86EAA}"/>
              </a:ext>
            </a:extLst>
          </p:cNvPr>
          <p:cNvGraphicFramePr>
            <a:graphicFrameLocks noGrp="1"/>
          </p:cNvGraphicFramePr>
          <p:nvPr>
            <p:extLst>
              <p:ext uri="{D42A27DB-BD31-4B8C-83A1-F6EECF244321}">
                <p14:modId xmlns:p14="http://schemas.microsoft.com/office/powerpoint/2010/main" val="3587714173"/>
              </p:ext>
            </p:extLst>
          </p:nvPr>
        </p:nvGraphicFramePr>
        <p:xfrm>
          <a:off x="7864535" y="4742806"/>
          <a:ext cx="2277679" cy="1935480"/>
        </p:xfrm>
        <a:graphic>
          <a:graphicData uri="http://schemas.openxmlformats.org/drawingml/2006/table">
            <a:tbl>
              <a:tblPr firstRow="1" firstCol="1" bandRow="1"/>
              <a:tblGrid>
                <a:gridCol w="2277679">
                  <a:extLst>
                    <a:ext uri="{9D8B030D-6E8A-4147-A177-3AD203B41FA5}">
                      <a16:colId xmlns:a16="http://schemas.microsoft.com/office/drawing/2014/main" val="2063349985"/>
                    </a:ext>
                  </a:extLst>
                </a:gridCol>
              </a:tblGrid>
              <a:tr h="1841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CA" sz="200" b="1" noProof="0" dirty="0">
                        <a:solidFill>
                          <a:schemeClr val="tx1"/>
                        </a:solidFill>
                        <a:latin typeface="Helvetica" pitchFamily="2" charset="0"/>
                        <a:ea typeface="Garamond" panose="02020404030301010803" pitchFamily="18" charset="0"/>
                        <a:cs typeface="Garamond" panose="02020404030301010803"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Architecture mondiale de  données probantes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kern="1200" noProof="0" dirty="0">
                          <a:solidFill>
                            <a:srgbClr val="254776"/>
                          </a:solidFill>
                          <a:latin typeface="Helvetica" pitchFamily="2" charset="0"/>
                          <a:ea typeface="Garamond" panose="02020404030301010803" pitchFamily="18" charset="0"/>
                          <a:cs typeface="Garamond" panose="02020404030301010803" pitchFamily="18" charset="0"/>
                        </a:rPr>
                        <a:t>Synthèses vivantes de données probantes (biens publics mondiaux)</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kern="1200" noProof="0" dirty="0">
                          <a:solidFill>
                            <a:srgbClr val="254776"/>
                          </a:solidFill>
                          <a:latin typeface="Helvetica" pitchFamily="2" charset="0"/>
                          <a:ea typeface="Garamond" panose="02020404030301010803" pitchFamily="18" charset="0"/>
                          <a:cs typeface="Garamond" panose="02020404030301010803" pitchFamily="18" charset="0"/>
                        </a:rPr>
                        <a:t>Produits vivants de données probantes peuvent également exister pour l'analyse de données, la modélisation et les lignes directrices (voir la section correspondante)</a:t>
                      </a:r>
                      <a:endParaRPr lang="fr-CA" sz="1100" b="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pSp>
        <p:nvGrpSpPr>
          <p:cNvPr id="58" name="Group 57">
            <a:extLst>
              <a:ext uri="{FF2B5EF4-FFF2-40B4-BE49-F238E27FC236}">
                <a16:creationId xmlns:a16="http://schemas.microsoft.com/office/drawing/2014/main" id="{E5B732AA-B6A9-3346-AB40-0843613AA1BA}"/>
              </a:ext>
            </a:extLst>
          </p:cNvPr>
          <p:cNvGrpSpPr/>
          <p:nvPr/>
        </p:nvGrpSpPr>
        <p:grpSpPr>
          <a:xfrm flipH="1">
            <a:off x="6001539" y="4279721"/>
            <a:ext cx="188921" cy="288000"/>
            <a:chOff x="5706073" y="0"/>
            <a:chExt cx="188921" cy="288000"/>
          </a:xfrm>
        </p:grpSpPr>
        <p:cxnSp>
          <p:nvCxnSpPr>
            <p:cNvPr id="59" name="Straight Arrow Connector 58">
              <a:extLst>
                <a:ext uri="{FF2B5EF4-FFF2-40B4-BE49-F238E27FC236}">
                  <a16:creationId xmlns:a16="http://schemas.microsoft.com/office/drawing/2014/main" id="{D257F14E-A39F-6693-3313-EB1688E4A22B}"/>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6900DD5-C234-F559-22E4-9B8300F4D6DF}"/>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a:extLst>
              <a:ext uri="{FF2B5EF4-FFF2-40B4-BE49-F238E27FC236}">
                <a16:creationId xmlns:a16="http://schemas.microsoft.com/office/drawing/2014/main" id="{FB4E7214-B909-A7D1-558E-A5260CA7F7BB}"/>
              </a:ext>
            </a:extLst>
          </p:cNvPr>
          <p:cNvSpPr/>
          <p:nvPr/>
        </p:nvSpPr>
        <p:spPr>
          <a:xfrm>
            <a:off x="49562" y="4811576"/>
            <a:ext cx="1737168" cy="962500"/>
          </a:xfrm>
          <a:prstGeom prst="wedgeRoundRectCallout">
            <a:avLst>
              <a:gd name="adj1" fmla="val 63478"/>
              <a:gd name="adj2" fmla="val -18028"/>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r>
              <a:rPr lang="fr-CA" sz="1000" dirty="0">
                <a:solidFill>
                  <a:srgbClr val="254776"/>
                </a:solidFill>
              </a:rPr>
              <a:t>Nous devons compléter ces types de données probantes par des expériences vécues et des modes de connaissance autochtones</a:t>
            </a:r>
          </a:p>
        </p:txBody>
      </p:sp>
      <p:sp>
        <p:nvSpPr>
          <p:cNvPr id="72" name="Rounded Rectangular Callout 71">
            <a:extLst>
              <a:ext uri="{FF2B5EF4-FFF2-40B4-BE49-F238E27FC236}">
                <a16:creationId xmlns:a16="http://schemas.microsoft.com/office/drawing/2014/main" id="{83924ABC-F0F5-79AF-8C17-EBB5C338B57C}"/>
              </a:ext>
            </a:extLst>
          </p:cNvPr>
          <p:cNvSpPr/>
          <p:nvPr/>
        </p:nvSpPr>
        <p:spPr>
          <a:xfrm>
            <a:off x="42036" y="2653546"/>
            <a:ext cx="2750603" cy="960760"/>
          </a:xfrm>
          <a:prstGeom prst="wedgeRoundRectCallout">
            <a:avLst>
              <a:gd name="adj1" fmla="val 78614"/>
              <a:gd name="adj2" fmla="val -11273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avons montré que nous pouvions être transparents avec les remboursements de frais de voyage et de dépenses ; un engagement envers la transparence avec nos données probantes transformerait notre culture organisationnelle</a:t>
            </a:r>
          </a:p>
        </p:txBody>
      </p:sp>
      <p:sp>
        <p:nvSpPr>
          <p:cNvPr id="74" name="Rounded Rectangular Callout 73">
            <a:extLst>
              <a:ext uri="{FF2B5EF4-FFF2-40B4-BE49-F238E27FC236}">
                <a16:creationId xmlns:a16="http://schemas.microsoft.com/office/drawing/2014/main" id="{1967901E-2F5C-FB14-BB35-EA1581470F07}"/>
              </a:ext>
            </a:extLst>
          </p:cNvPr>
          <p:cNvSpPr/>
          <p:nvPr/>
        </p:nvSpPr>
        <p:spPr>
          <a:xfrm>
            <a:off x="10603213" y="3850470"/>
            <a:ext cx="1539225" cy="2430260"/>
          </a:xfrm>
          <a:prstGeom prst="wedgeRoundRectCallout">
            <a:avLst>
              <a:gd name="adj1" fmla="val -79910"/>
              <a:gd name="adj2" fmla="val -8251"/>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tombons parfois sur une synthèse vivante de données probantes de grande qualité, mais nous nous appuyons principalement sur une «revue de la littérature» informelle pour compléter ce que nous avons appris de notre seule étude nationale</a:t>
            </a:r>
          </a:p>
        </p:txBody>
      </p:sp>
      <p:sp>
        <p:nvSpPr>
          <p:cNvPr id="76" name="Rounded Rectangular Callout 75">
            <a:extLst>
              <a:ext uri="{FF2B5EF4-FFF2-40B4-BE49-F238E27FC236}">
                <a16:creationId xmlns:a16="http://schemas.microsoft.com/office/drawing/2014/main" id="{F055B751-36AE-D135-723F-7A24F228B99E}"/>
              </a:ext>
            </a:extLst>
          </p:cNvPr>
          <p:cNvSpPr/>
          <p:nvPr/>
        </p:nvSpPr>
        <p:spPr>
          <a:xfrm>
            <a:off x="9476940" y="2454115"/>
            <a:ext cx="2673023" cy="1327739"/>
          </a:xfrm>
          <a:prstGeom prst="wedgeRoundRectCallout">
            <a:avLst>
              <a:gd name="adj1" fmla="val -59134"/>
              <a:gd name="adj2" fmla="val -20877"/>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nous appuyons principalement sur du personnel interne et sur quelques cabinets de conseil, mais nous ne disposons d'aucun mécanisme pour poser les bonnes questions aux meilleures unités d'appui et pour intégrer leurs idées dans les politiques et les programmes</a:t>
            </a:r>
          </a:p>
        </p:txBody>
      </p:sp>
      <p:sp>
        <p:nvSpPr>
          <p:cNvPr id="77" name="Rounded Rectangular Callout 76">
            <a:extLst>
              <a:ext uri="{FF2B5EF4-FFF2-40B4-BE49-F238E27FC236}">
                <a16:creationId xmlns:a16="http://schemas.microsoft.com/office/drawing/2014/main" id="{1977432C-6360-FE48-4890-72C5EC4EADAF}"/>
              </a:ext>
            </a:extLst>
          </p:cNvPr>
          <p:cNvSpPr/>
          <p:nvPr/>
        </p:nvSpPr>
        <p:spPr>
          <a:xfrm>
            <a:off x="9568498" y="1314582"/>
            <a:ext cx="2581467" cy="1080000"/>
          </a:xfrm>
          <a:prstGeom prst="wedgeRoundRectCallout">
            <a:avLst>
              <a:gd name="adj1" fmla="val -56090"/>
              <a:gd name="adj2" fmla="val -2209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avons plusieurs groupes de pointe au sein du gouvernement, mais en général, nous souffrons d'un affaiblissement de notre capacité politique et d'un échec à suivre les nouveaux développements dans l'utilisation des données probantes</a:t>
            </a:r>
          </a:p>
        </p:txBody>
      </p:sp>
      <p:grpSp>
        <p:nvGrpSpPr>
          <p:cNvPr id="78" name="Group 77">
            <a:extLst>
              <a:ext uri="{FF2B5EF4-FFF2-40B4-BE49-F238E27FC236}">
                <a16:creationId xmlns:a16="http://schemas.microsoft.com/office/drawing/2014/main" id="{58A8D20F-E71D-9860-A776-0786193E2623}"/>
              </a:ext>
            </a:extLst>
          </p:cNvPr>
          <p:cNvGrpSpPr/>
          <p:nvPr/>
        </p:nvGrpSpPr>
        <p:grpSpPr>
          <a:xfrm rot="16200000" flipH="1">
            <a:off x="7568750" y="5484314"/>
            <a:ext cx="173233" cy="145420"/>
            <a:chOff x="5830099" y="0"/>
            <a:chExt cx="64895" cy="288001"/>
          </a:xfrm>
        </p:grpSpPr>
        <p:cxnSp>
          <p:nvCxnSpPr>
            <p:cNvPr id="79" name="Straight Arrow Connector 78">
              <a:extLst>
                <a:ext uri="{FF2B5EF4-FFF2-40B4-BE49-F238E27FC236}">
                  <a16:creationId xmlns:a16="http://schemas.microsoft.com/office/drawing/2014/main" id="{F9A4EB5A-B8FB-B814-FF56-138B79E3C62A}"/>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CEF1A581-4FEB-7C0B-6BB3-7141BDB18BB1}"/>
                </a:ext>
              </a:extLst>
            </p:cNvPr>
            <p:cNvCxnSpPr>
              <a:cxnSpLocks/>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61C1BCD4-9FFF-63B9-6EAC-E2D4C298E7EC}"/>
              </a:ext>
            </a:extLst>
          </p:cNvPr>
          <p:cNvCxnSpPr>
            <a:cxnSpLocks/>
          </p:cNvCxnSpPr>
          <p:nvPr/>
        </p:nvCxnSpPr>
        <p:spPr>
          <a:xfrm flipV="1">
            <a:off x="6572398" y="27386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B5042AE-701A-E272-A246-77FDC00DC497}"/>
              </a:ext>
            </a:extLst>
          </p:cNvPr>
          <p:cNvCxnSpPr>
            <a:cxnSpLocks/>
          </p:cNvCxnSpPr>
          <p:nvPr/>
        </p:nvCxnSpPr>
        <p:spPr>
          <a:xfrm>
            <a:off x="5633049" y="27386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B02E9B0E-0A8A-149E-B395-7B30A2F50895}"/>
              </a:ext>
            </a:extLst>
          </p:cNvPr>
          <p:cNvGrpSpPr/>
          <p:nvPr/>
        </p:nvGrpSpPr>
        <p:grpSpPr>
          <a:xfrm rot="10800000" flipH="1">
            <a:off x="6000031" y="1906217"/>
            <a:ext cx="188921" cy="288000"/>
            <a:chOff x="5706073" y="0"/>
            <a:chExt cx="188921" cy="288000"/>
          </a:xfrm>
        </p:grpSpPr>
        <p:cxnSp>
          <p:nvCxnSpPr>
            <p:cNvPr id="9" name="Straight Arrow Connector 8">
              <a:extLst>
                <a:ext uri="{FF2B5EF4-FFF2-40B4-BE49-F238E27FC236}">
                  <a16:creationId xmlns:a16="http://schemas.microsoft.com/office/drawing/2014/main" id="{E9C4240C-D1A5-3C17-CB57-BED11322BE52}"/>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5BDA682-D464-06F4-502E-F7CCE28B5971}"/>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0CEA8827-63A3-7E35-4165-4DCB7CA9BF1F}"/>
              </a:ext>
            </a:extLst>
          </p:cNvPr>
          <p:cNvGrpSpPr/>
          <p:nvPr/>
        </p:nvGrpSpPr>
        <p:grpSpPr>
          <a:xfrm flipH="1">
            <a:off x="6000031" y="3272396"/>
            <a:ext cx="188921" cy="288000"/>
            <a:chOff x="5706073" y="0"/>
            <a:chExt cx="188921" cy="288000"/>
          </a:xfrm>
        </p:grpSpPr>
        <p:cxnSp>
          <p:nvCxnSpPr>
            <p:cNvPr id="14" name="Straight Arrow Connector 13">
              <a:extLst>
                <a:ext uri="{FF2B5EF4-FFF2-40B4-BE49-F238E27FC236}">
                  <a16:creationId xmlns:a16="http://schemas.microsoft.com/office/drawing/2014/main" id="{C4EFB9CB-AF18-7D79-125D-E3CBCF999319}"/>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4E76A733-4F25-A9F6-3546-91203506C947}"/>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3" name="Title 1">
            <a:extLst>
              <a:ext uri="{FF2B5EF4-FFF2-40B4-BE49-F238E27FC236}">
                <a16:creationId xmlns:a16="http://schemas.microsoft.com/office/drawing/2014/main" id="{20F747D6-46C4-6B38-09E4-5E837B517B71}"/>
              </a:ext>
            </a:extLst>
          </p:cNvPr>
          <p:cNvSpPr txBox="1">
            <a:spLocks/>
          </p:cNvSpPr>
          <p:nvPr/>
        </p:nvSpPr>
        <p:spPr>
          <a:xfrm>
            <a:off x="118080" y="570"/>
            <a:ext cx="8705880" cy="793011"/>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lvl="0" defTabSz="914400" hangingPunct="0">
              <a:spcBef>
                <a:spcPts val="0"/>
              </a:spcBef>
              <a:defRPr/>
            </a:pPr>
            <a:r>
              <a:rPr lang="en-CA" sz="1800" b="1" kern="0" dirty="0">
                <a:latin typeface="Arial"/>
                <a:cs typeface="Arial" panose="020B0604020202020204" pitchFamily="34" charset="0"/>
                <a:sym typeface="Arial"/>
              </a:rPr>
              <a:t>1.1</a:t>
            </a:r>
            <a:r>
              <a:rPr lang="en-CA" sz="1800" kern="0" dirty="0">
                <a:latin typeface="Arial"/>
                <a:cs typeface="Arial" panose="020B0604020202020204" pitchFamily="34" charset="0"/>
                <a:sym typeface="Arial"/>
              </a:rPr>
              <a:t> Les </a:t>
            </a:r>
            <a:r>
              <a:rPr lang="en-CA" sz="1800" kern="0" dirty="0" err="1">
                <a:latin typeface="Arial"/>
                <a:cs typeface="Arial" panose="020B0604020202020204" pitchFamily="34" charset="0"/>
                <a:sym typeface="Arial"/>
              </a:rPr>
              <a:t>caractéristiques</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potentielles</a:t>
            </a:r>
            <a:r>
              <a:rPr lang="en-CA" sz="1800" kern="0" dirty="0">
                <a:latin typeface="Arial"/>
                <a:cs typeface="Arial" panose="020B0604020202020204" pitchFamily="34" charset="0"/>
                <a:sym typeface="Arial"/>
              </a:rPr>
              <a:t> d'un </a:t>
            </a:r>
            <a:r>
              <a:rPr lang="en-CA" sz="1800" kern="0" dirty="0" err="1">
                <a:latin typeface="Arial"/>
                <a:cs typeface="Arial" panose="020B0604020202020204" pitchFamily="34" charset="0"/>
                <a:sym typeface="Arial"/>
              </a:rPr>
              <a:t>système</a:t>
            </a:r>
            <a:r>
              <a:rPr lang="en-CA" sz="1800" kern="0" dirty="0">
                <a:latin typeface="Arial"/>
                <a:cs typeface="Arial" panose="020B0604020202020204" pitchFamily="34" charset="0"/>
                <a:sym typeface="Arial"/>
              </a:rPr>
              <a:t> d'appui aux </a:t>
            </a:r>
            <a:r>
              <a:rPr lang="en-CA" sz="1800" kern="0" dirty="0" err="1">
                <a:latin typeface="Arial"/>
                <a:cs typeface="Arial" panose="020B0604020202020204" pitchFamily="34" charset="0"/>
                <a:sym typeface="Arial"/>
              </a:rPr>
              <a:t>données</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probantes</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sont</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en</a:t>
            </a:r>
            <a:r>
              <a:rPr lang="en-CA" sz="1800" kern="0" dirty="0">
                <a:latin typeface="Arial"/>
                <a:cs typeface="Arial" panose="020B0604020202020204" pitchFamily="34" charset="0"/>
                <a:sym typeface="Arial"/>
              </a:rPr>
              <a:t> vert ci-dessous…</a:t>
            </a:r>
          </a:p>
        </p:txBody>
      </p:sp>
      <p:sp>
        <p:nvSpPr>
          <p:cNvPr id="4" name="Rectangle 3">
            <a:extLst>
              <a:ext uri="{FF2B5EF4-FFF2-40B4-BE49-F238E27FC236}">
                <a16:creationId xmlns:a16="http://schemas.microsoft.com/office/drawing/2014/main" id="{C82D4D11-7568-6AA9-A361-3A1DC6752EE2}"/>
              </a:ext>
            </a:extLst>
          </p:cNvPr>
          <p:cNvSpPr/>
          <p:nvPr/>
        </p:nvSpPr>
        <p:spPr>
          <a:xfrm>
            <a:off x="173178" y="655303"/>
            <a:ext cx="8834464" cy="523220"/>
          </a:xfrm>
          <a:prstGeom prst="rect">
            <a:avLst/>
          </a:prstGeom>
        </p:spPr>
        <p:txBody>
          <a:bodyPr wrap="square">
            <a:spAutoFit/>
          </a:bodyPr>
          <a:lstStyle/>
          <a:p>
            <a:pPr lvl="0" defTabSz="914400" hangingPunct="0">
              <a:defRPr/>
            </a:pPr>
            <a:r>
              <a:rPr lang="en-CA" sz="1400" kern="0" dirty="0">
                <a:solidFill>
                  <a:srgbClr val="254776"/>
                </a:solidFill>
                <a:latin typeface="Arial"/>
                <a:cs typeface="Arial" panose="020B0604020202020204" pitchFamily="34" charset="0"/>
                <a:sym typeface="Arial"/>
              </a:rPr>
              <a:t>… et des choses que nous </a:t>
            </a:r>
            <a:r>
              <a:rPr lang="en-CA" sz="1400" kern="0" dirty="0" err="1">
                <a:solidFill>
                  <a:srgbClr val="254776"/>
                </a:solidFill>
                <a:latin typeface="Arial"/>
                <a:cs typeface="Arial" panose="020B0604020202020204" pitchFamily="34" charset="0"/>
                <a:sym typeface="Arial"/>
              </a:rPr>
              <a:t>avons</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entendu</a:t>
            </a:r>
            <a:r>
              <a:rPr lang="en-CA" sz="1400" kern="0" dirty="0">
                <a:solidFill>
                  <a:srgbClr val="254776"/>
                </a:solidFill>
                <a:latin typeface="Arial"/>
                <a:cs typeface="Arial" panose="020B0604020202020204" pitchFamily="34" charset="0"/>
                <a:sym typeface="Arial"/>
              </a:rPr>
              <a:t> dans les </a:t>
            </a:r>
            <a:r>
              <a:rPr lang="en-CA" sz="1400" kern="0" dirty="0" err="1">
                <a:solidFill>
                  <a:srgbClr val="254776"/>
                </a:solidFill>
                <a:latin typeface="Arial"/>
                <a:cs typeface="Arial" panose="020B0604020202020204" pitchFamily="34" charset="0"/>
                <a:sym typeface="Arial"/>
              </a:rPr>
              <a:t>boîtes</a:t>
            </a:r>
            <a:r>
              <a:rPr lang="en-CA" sz="1400" kern="0" dirty="0">
                <a:solidFill>
                  <a:srgbClr val="254776"/>
                </a:solidFill>
                <a:latin typeface="Arial"/>
                <a:cs typeface="Arial" panose="020B0604020202020204" pitchFamily="34" charset="0"/>
                <a:sym typeface="Arial"/>
              </a:rPr>
              <a:t> de </a:t>
            </a:r>
            <a:r>
              <a:rPr lang="en-CA" sz="1400" kern="0" dirty="0" err="1">
                <a:solidFill>
                  <a:srgbClr val="254776"/>
                </a:solidFill>
                <a:latin typeface="Arial"/>
                <a:cs typeface="Arial" panose="020B0604020202020204" pitchFamily="34" charset="0"/>
                <a:sym typeface="Arial"/>
              </a:rPr>
              <a:t>commentaires</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en</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bref</a:t>
            </a:r>
            <a:r>
              <a:rPr lang="en-CA" sz="1400" kern="0" dirty="0">
                <a:solidFill>
                  <a:srgbClr val="254776"/>
                </a:solidFill>
                <a:latin typeface="Arial"/>
                <a:cs typeface="Arial" panose="020B0604020202020204" pitchFamily="34" charset="0"/>
                <a:sym typeface="Arial"/>
              </a:rPr>
              <a:t>, la </a:t>
            </a:r>
            <a:r>
              <a:rPr lang="en-CA" sz="1400" kern="0" dirty="0" err="1">
                <a:solidFill>
                  <a:srgbClr val="254776"/>
                </a:solidFill>
                <a:latin typeface="Arial"/>
                <a:cs typeface="Arial" panose="020B0604020202020204" pitchFamily="34" charset="0"/>
                <a:sym typeface="Arial"/>
              </a:rPr>
              <a:t>plupart</a:t>
            </a:r>
            <a:r>
              <a:rPr lang="en-CA" sz="1400" kern="0" dirty="0">
                <a:solidFill>
                  <a:srgbClr val="254776"/>
                </a:solidFill>
                <a:latin typeface="Arial"/>
                <a:cs typeface="Arial" panose="020B0604020202020204" pitchFamily="34" charset="0"/>
                <a:sym typeface="Arial"/>
              </a:rPr>
              <a:t> des pays </a:t>
            </a:r>
            <a:r>
              <a:rPr lang="en-CA" sz="1400" kern="0" dirty="0" err="1">
                <a:solidFill>
                  <a:srgbClr val="254776"/>
                </a:solidFill>
                <a:latin typeface="Arial"/>
                <a:cs typeface="Arial" panose="020B0604020202020204" pitchFamily="34" charset="0"/>
                <a:sym typeface="Arial"/>
              </a:rPr>
              <a:t>ont</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peu</a:t>
            </a:r>
            <a:r>
              <a:rPr lang="en-CA" sz="1400" kern="0" dirty="0">
                <a:solidFill>
                  <a:srgbClr val="254776"/>
                </a:solidFill>
                <a:latin typeface="Arial"/>
                <a:cs typeface="Arial" panose="020B0604020202020204" pitchFamily="34" charset="0"/>
                <a:sym typeface="Arial"/>
              </a:rPr>
              <a:t> de </a:t>
            </a:r>
            <a:r>
              <a:rPr lang="en-CA" sz="1400" kern="0" dirty="0" err="1">
                <a:solidFill>
                  <a:srgbClr val="254776"/>
                </a:solidFill>
                <a:latin typeface="Arial"/>
                <a:cs typeface="Arial" panose="020B0604020202020204" pitchFamily="34" charset="0"/>
                <a:sym typeface="Arial"/>
              </a:rPr>
              <a:t>ces</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caractéristiques</a:t>
            </a:r>
            <a:r>
              <a:rPr lang="en-CA" sz="1400" kern="0" dirty="0">
                <a:solidFill>
                  <a:srgbClr val="254776"/>
                </a:solidFill>
                <a:latin typeface="Arial"/>
                <a:cs typeface="Arial" panose="020B0604020202020204" pitchFamily="34" charset="0"/>
                <a:sym typeface="Arial"/>
              </a:rPr>
              <a:t> et ne </a:t>
            </a:r>
            <a:r>
              <a:rPr lang="en-CA" sz="1400" kern="0" dirty="0" err="1">
                <a:solidFill>
                  <a:srgbClr val="254776"/>
                </a:solidFill>
                <a:latin typeface="Arial"/>
                <a:cs typeface="Arial" panose="020B0604020202020204" pitchFamily="34" charset="0"/>
                <a:sym typeface="Arial"/>
              </a:rPr>
              <a:t>fonctionnent</a:t>
            </a:r>
            <a:r>
              <a:rPr lang="en-CA" sz="1400" kern="0" dirty="0">
                <a:solidFill>
                  <a:srgbClr val="254776"/>
                </a:solidFill>
                <a:latin typeface="Arial"/>
                <a:cs typeface="Arial" panose="020B0604020202020204" pitchFamily="34" charset="0"/>
                <a:sym typeface="Arial"/>
              </a:rPr>
              <a:t> pas de manière </a:t>
            </a:r>
            <a:r>
              <a:rPr lang="en-CA" sz="1400" kern="0" dirty="0" err="1">
                <a:solidFill>
                  <a:srgbClr val="254776"/>
                </a:solidFill>
                <a:latin typeface="Arial"/>
                <a:cs typeface="Arial" panose="020B0604020202020204" pitchFamily="34" charset="0"/>
                <a:sym typeface="Arial"/>
              </a:rPr>
              <a:t>optimale</a:t>
            </a:r>
            <a:r>
              <a:rPr lang="en-CA" sz="1400" kern="0" dirty="0">
                <a:solidFill>
                  <a:srgbClr val="254776"/>
                </a:solidFill>
                <a:latin typeface="Arial"/>
                <a:cs typeface="Arial" panose="020B0604020202020204" pitchFamily="34" charset="0"/>
                <a:sym typeface="Arial"/>
              </a:rPr>
              <a:t>, surtout </a:t>
            </a:r>
            <a:r>
              <a:rPr lang="en-CA" sz="1400" kern="0" dirty="0" err="1">
                <a:solidFill>
                  <a:srgbClr val="254776"/>
                </a:solidFill>
                <a:latin typeface="Arial"/>
                <a:cs typeface="Arial" panose="020B0604020202020204" pitchFamily="34" charset="0"/>
                <a:sym typeface="Arial"/>
              </a:rPr>
              <a:t>lorsque</a:t>
            </a:r>
            <a:r>
              <a:rPr lang="en-CA" sz="1400" kern="0" dirty="0">
                <a:solidFill>
                  <a:srgbClr val="254776"/>
                </a:solidFill>
                <a:latin typeface="Arial"/>
                <a:cs typeface="Arial" panose="020B0604020202020204" pitchFamily="34" charset="0"/>
                <a:sym typeface="Arial"/>
              </a:rPr>
              <a:t> des crises </a:t>
            </a:r>
            <a:r>
              <a:rPr lang="en-CA" sz="1400" kern="0" dirty="0" err="1">
                <a:solidFill>
                  <a:srgbClr val="254776"/>
                </a:solidFill>
                <a:latin typeface="Arial"/>
                <a:cs typeface="Arial" panose="020B0604020202020204" pitchFamily="34" charset="0"/>
                <a:sym typeface="Arial"/>
              </a:rPr>
              <a:t>émergent</a:t>
            </a:r>
            <a:r>
              <a:rPr lang="en-CA" sz="1400" kern="0" dirty="0">
                <a:solidFill>
                  <a:srgbClr val="254776"/>
                </a:solidFill>
                <a:latin typeface="Arial"/>
                <a:cs typeface="Arial" panose="020B0604020202020204" pitchFamily="34" charset="0"/>
                <a:sym typeface="Arial"/>
              </a:rPr>
              <a:t>)</a:t>
            </a:r>
          </a:p>
        </p:txBody>
      </p:sp>
      <p:pic>
        <p:nvPicPr>
          <p:cNvPr id="5" name="Picture 4" descr="Graphical user interface, text&#10;&#10;Description automatically generated">
            <a:extLst>
              <a:ext uri="{FF2B5EF4-FFF2-40B4-BE49-F238E27FC236}">
                <a16:creationId xmlns:a16="http://schemas.microsoft.com/office/drawing/2014/main" id="{BC84DDAF-EBF9-DC88-CBC0-BAD397CB3118}"/>
              </a:ext>
            </a:extLst>
          </p:cNvPr>
          <p:cNvPicPr>
            <a:picLocks noChangeAspect="1"/>
          </p:cNvPicPr>
          <p:nvPr/>
        </p:nvPicPr>
        <p:blipFill>
          <a:blip r:embed="rId3"/>
          <a:stretch>
            <a:fillRect/>
          </a:stretch>
        </p:blipFill>
        <p:spPr>
          <a:xfrm>
            <a:off x="147906" y="6413321"/>
            <a:ext cx="1594826" cy="373423"/>
          </a:xfrm>
          <a:prstGeom prst="rect">
            <a:avLst/>
          </a:prstGeom>
        </p:spPr>
      </p:pic>
      <p:sp>
        <p:nvSpPr>
          <p:cNvPr id="6" name="TextBox 5">
            <a:extLst>
              <a:ext uri="{FF2B5EF4-FFF2-40B4-BE49-F238E27FC236}">
                <a16:creationId xmlns:a16="http://schemas.microsoft.com/office/drawing/2014/main" id="{C1EDD73A-ECEE-981C-E80A-5B90237211EA}"/>
              </a:ext>
            </a:extLst>
          </p:cNvPr>
          <p:cNvSpPr txBox="1"/>
          <p:nvPr/>
        </p:nvSpPr>
        <p:spPr>
          <a:xfrm>
            <a:off x="10484307" y="6268212"/>
            <a:ext cx="1585706" cy="553998"/>
          </a:xfrm>
          <a:prstGeom prst="rect">
            <a:avLst/>
          </a:prstGeom>
          <a:solidFill>
            <a:schemeClr val="bg1"/>
          </a:solidFill>
        </p:spPr>
        <p:txBody>
          <a:bodyPr wrap="square">
            <a:spAutoFit/>
          </a:bodyPr>
          <a:lstStyle/>
          <a:p>
            <a:r>
              <a:rPr lang="en-CA" sz="60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600" b="0" i="1" strike="noStrike" dirty="0" err="1">
                <a:solidFill>
                  <a:schemeClr val="tx1">
                    <a:lumMod val="75000"/>
                  </a:schemeClr>
                </a:solidFill>
                <a:effectLst/>
                <a:latin typeface="Roboto" panose="020F0502020204030204" pitchFamily="34" charset="0"/>
              </a:rPr>
              <a:t>NonCommercial</a:t>
            </a:r>
            <a:r>
              <a:rPr lang="en-CA" sz="600" b="0" i="1" strike="noStrike" dirty="0">
                <a:solidFill>
                  <a:schemeClr val="tx1">
                    <a:lumMod val="75000"/>
                  </a:schemeClr>
                </a:solidFill>
                <a:effectLst/>
                <a:latin typeface="Roboto" panose="020F0502020204030204" pitchFamily="34" charset="0"/>
              </a:rPr>
              <a:t>-</a:t>
            </a:r>
            <a:r>
              <a:rPr lang="en-CA" sz="600" b="0" i="1" strike="noStrike" dirty="0" err="1">
                <a:solidFill>
                  <a:schemeClr val="tx1">
                    <a:lumMod val="75000"/>
                  </a:schemeClr>
                </a:solidFill>
                <a:effectLst/>
                <a:latin typeface="Roboto" panose="020F0502020204030204" pitchFamily="34" charset="0"/>
              </a:rPr>
              <a:t>ShareAlike</a:t>
            </a:r>
            <a:r>
              <a:rPr lang="en-CA" sz="600" b="0" i="1" strike="noStrike" dirty="0">
                <a:solidFill>
                  <a:schemeClr val="tx1">
                    <a:lumMod val="75000"/>
                  </a:schemeClr>
                </a:solidFill>
                <a:effectLst/>
                <a:latin typeface="Roboto" panose="020F0502020204030204" pitchFamily="34" charset="0"/>
              </a:rPr>
              <a:t> 4.0 International License. </a:t>
            </a:r>
          </a:p>
        </p:txBody>
      </p:sp>
    </p:spTree>
    <p:extLst>
      <p:ext uri="{BB962C8B-B14F-4D97-AF65-F5344CB8AC3E}">
        <p14:creationId xmlns:p14="http://schemas.microsoft.com/office/powerpoint/2010/main" val="198579213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914</Words>
  <Application>Microsoft Macintosh PowerPoint</Application>
  <PresentationFormat>Widescreen</PresentationFormat>
  <Paragraphs>60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Courier New</vt:lpstr>
      <vt:lpstr>Helvetica</vt:lpstr>
      <vt:lpstr>Roboto</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353</cp:revision>
  <cp:lastPrinted>2017-06-06T20:04:49Z</cp:lastPrinted>
  <dcterms:created xsi:type="dcterms:W3CDTF">2017-04-21T15:41:45Z</dcterms:created>
  <dcterms:modified xsi:type="dcterms:W3CDTF">2023-02-16T18:53:05Z</dcterms:modified>
</cp:coreProperties>
</file>