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sldIdLst>
    <p:sldId id="1083" r:id="rId2"/>
  </p:sldIdLst>
  <p:sldSz cx="12192000" cy="6858000"/>
  <p:notesSz cx="6858000" cy="91440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4642E50-E5DE-79BB-8A0F-76F2BC0E1C0D}" name="Hamel, Geneviève" initials="HG" userId="S::genevieve.hamel@mamh.gouv.qc.ca::6eb7419e-cd0d-4f10-b207-08545a96531b" providerId="AD"/>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3F5"/>
    <a:srgbClr val="8DD2E5"/>
    <a:srgbClr val="99CC66"/>
    <a:srgbClr val="CC76A6"/>
    <a:srgbClr val="254776"/>
    <a:srgbClr val="FEB714"/>
    <a:srgbClr val="FFC057"/>
    <a:srgbClr val="6AA855"/>
    <a:srgbClr val="6FC0D3"/>
    <a:srgbClr val="8DC75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79" autoAdjust="0"/>
    <p:restoredTop sz="95707" autoAdjust="0"/>
  </p:normalViewPr>
  <p:slideViewPr>
    <p:cSldViewPr snapToGrid="0" snapToObjects="1">
      <p:cViewPr varScale="1">
        <p:scale>
          <a:sx n="128" d="100"/>
          <a:sy n="128" d="100"/>
        </p:scale>
        <p:origin x="376" y="184"/>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2/16/23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
        <p:nvSpPr>
          <p:cNvPr id="2" name="TextBox 1">
            <a:extLst>
              <a:ext uri="{FF2B5EF4-FFF2-40B4-BE49-F238E27FC236}">
                <a16:creationId xmlns:a16="http://schemas.microsoft.com/office/drawing/2014/main" id="{FC109112-8569-4EDB-48D6-5A631B8A2EBA}"/>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2" name="TextBox 1">
            <a:extLst>
              <a:ext uri="{FF2B5EF4-FFF2-40B4-BE49-F238E27FC236}">
                <a16:creationId xmlns:a16="http://schemas.microsoft.com/office/drawing/2014/main" id="{44F22093-7553-3A57-84DA-8FA6D2CD9FB3}"/>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2" name="TextBox 1">
            <a:extLst>
              <a:ext uri="{FF2B5EF4-FFF2-40B4-BE49-F238E27FC236}">
                <a16:creationId xmlns:a16="http://schemas.microsoft.com/office/drawing/2014/main" id="{ED28A248-BC1A-1293-3716-2765A06F26A9}"/>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2" r:id="rId4"/>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7D5F3BA-9EB6-8660-864E-1FB72D3FB691}"/>
              </a:ext>
            </a:extLst>
          </p:cNvPr>
          <p:cNvSpPr/>
          <p:nvPr/>
        </p:nvSpPr>
        <p:spPr>
          <a:xfrm>
            <a:off x="0" y="6003258"/>
            <a:ext cx="12192000" cy="85474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fr-CA" sz="24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pic>
        <p:nvPicPr>
          <p:cNvPr id="31" name="Picture 30" descr="Icon&#10;&#10;Description automatically generated">
            <a:extLst>
              <a:ext uri="{FF2B5EF4-FFF2-40B4-BE49-F238E27FC236}">
                <a16:creationId xmlns:a16="http://schemas.microsoft.com/office/drawing/2014/main" id="{5B41298F-9ED5-0AA0-84A4-EDBB70E4176A}"/>
              </a:ext>
            </a:extLst>
          </p:cNvPr>
          <p:cNvPicPr>
            <a:picLocks noChangeAspect="1"/>
          </p:cNvPicPr>
          <p:nvPr/>
        </p:nvPicPr>
        <p:blipFill rotWithShape="1">
          <a:blip r:embed="rId2"/>
          <a:srcRect t="54262"/>
          <a:stretch/>
        </p:blipFill>
        <p:spPr>
          <a:xfrm>
            <a:off x="3445816" y="1900854"/>
            <a:ext cx="4659083" cy="2873553"/>
          </a:xfrm>
          <a:prstGeom prst="rect">
            <a:avLst/>
          </a:prstGeom>
        </p:spPr>
      </p:pic>
      <p:sp>
        <p:nvSpPr>
          <p:cNvPr id="18" name="Rectangle 17">
            <a:extLst>
              <a:ext uri="{FF2B5EF4-FFF2-40B4-BE49-F238E27FC236}">
                <a16:creationId xmlns:a16="http://schemas.microsoft.com/office/drawing/2014/main" id="{B79B6067-6230-8321-9A25-8FCE07E824BA}"/>
              </a:ext>
            </a:extLst>
          </p:cNvPr>
          <p:cNvSpPr/>
          <p:nvPr/>
        </p:nvSpPr>
        <p:spPr>
          <a:xfrm>
            <a:off x="5806852" y="3418224"/>
            <a:ext cx="6162063" cy="1331423"/>
          </a:xfrm>
          <a:prstGeom prst="rect">
            <a:avLst/>
          </a:prstGeom>
          <a:solidFill>
            <a:srgbClr val="FFC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sp>
        <p:nvSpPr>
          <p:cNvPr id="12" name="Content Placeholder 1">
            <a:extLst>
              <a:ext uri="{FF2B5EF4-FFF2-40B4-BE49-F238E27FC236}">
                <a16:creationId xmlns:a16="http://schemas.microsoft.com/office/drawing/2014/main" id="{258A8E2F-E81D-911D-964A-3066260B1655}"/>
              </a:ext>
            </a:extLst>
          </p:cNvPr>
          <p:cNvSpPr>
            <a:spLocks noGrp="1"/>
          </p:cNvSpPr>
          <p:nvPr>
            <p:ph sz="half" idx="1"/>
          </p:nvPr>
        </p:nvSpPr>
        <p:spPr>
          <a:xfrm>
            <a:off x="304742" y="1540487"/>
            <a:ext cx="3136141" cy="4882425"/>
          </a:xfrm>
        </p:spPr>
        <p:txBody>
          <a:bodyPr>
            <a:normAutofit/>
          </a:bodyPr>
          <a:lstStyle/>
          <a:p>
            <a:pPr marL="0" marR="0" lvl="0" indent="0" algn="l" defTabSz="609585" rtl="0" eaLnBrk="1" fontAlgn="auto" latinLnBrk="0" hangingPunct="1">
              <a:lnSpc>
                <a:spcPct val="100000"/>
              </a:lnSpc>
              <a:spcBef>
                <a:spcPts val="0"/>
              </a:spcBef>
              <a:spcAft>
                <a:spcPts val="0"/>
              </a:spcAft>
              <a:buClrTx/>
              <a:buSzTx/>
              <a:buNone/>
              <a:tabLst/>
              <a:defRPr/>
            </a:pPr>
            <a:r>
              <a:rPr lang="fr-CA" sz="2000" dirty="0">
                <a:solidFill>
                  <a:srgbClr val="254776"/>
                </a:solidFill>
                <a:latin typeface="Arial" panose="020B0604020202020204" pitchFamily="34" charset="0"/>
                <a:cs typeface="Arial" panose="020B0604020202020204" pitchFamily="34" charset="0"/>
              </a:rPr>
              <a:t>Les citoyens prennent de nombreuses décisions pour lesquelles des données probantes pourraient être utiles, telles que :</a:t>
            </a:r>
          </a:p>
          <a:p>
            <a:pPr marL="0" marR="0" lvl="0" indent="0" algn="l" defTabSz="609585" rtl="0" eaLnBrk="1" fontAlgn="auto" latinLnBrk="0" hangingPunct="1">
              <a:lnSpc>
                <a:spcPct val="100000"/>
              </a:lnSpc>
              <a:spcBef>
                <a:spcPts val="0"/>
              </a:spcBef>
              <a:spcAft>
                <a:spcPts val="0"/>
              </a:spcAft>
              <a:buClrTx/>
              <a:buSzTx/>
              <a:buNone/>
              <a:tabLst/>
              <a:defRPr/>
            </a:pPr>
            <a:endParaRPr kumimoji="0" lang="fr-CA" sz="18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717550" lvl="1" indent="-266700">
              <a:defRPr/>
            </a:pPr>
            <a:r>
              <a:rPr kumimoji="0" lang="fr-CA"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Gérer ma santé, ma sécurité et mon bien-être (et ceux de ma famille)</a:t>
            </a:r>
            <a:endParaRPr kumimoji="0" lang="fr-CA" sz="16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717550" lvl="1" indent="-266700">
              <a:defRPr/>
            </a:pPr>
            <a:endParaRPr kumimoji="0" lang="fr-CA" sz="8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717550" lvl="1" indent="-266700">
              <a:defRPr/>
            </a:pPr>
            <a:r>
              <a:rPr kumimoji="0" lang="fr-CA"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Dépenser mon argent en produits et services</a:t>
            </a:r>
          </a:p>
          <a:p>
            <a:pPr marL="717550" lvl="1" indent="-266700">
              <a:defRPr/>
            </a:pPr>
            <a:endParaRPr lang="fr-CA" sz="800" dirty="0">
              <a:solidFill>
                <a:srgbClr val="254776"/>
              </a:solidFill>
              <a:latin typeface="Arial" panose="020B0604020202020204" pitchFamily="34" charset="0"/>
              <a:cs typeface="Arial" panose="020B0604020202020204" pitchFamily="34" charset="0"/>
            </a:endParaRPr>
          </a:p>
          <a:p>
            <a:pPr marL="717550" lvl="1" indent="-266700">
              <a:defRPr/>
            </a:pPr>
            <a:endParaRPr lang="fr-CA" sz="800" dirty="0">
              <a:solidFill>
                <a:srgbClr val="254776"/>
              </a:solidFill>
              <a:latin typeface="Arial" panose="020B0604020202020204" pitchFamily="34" charset="0"/>
              <a:cs typeface="Arial" panose="020B0604020202020204" pitchFamily="34" charset="0"/>
            </a:endParaRPr>
          </a:p>
          <a:p>
            <a:pPr marL="717550" lvl="1" indent="-266700">
              <a:defRPr/>
            </a:pPr>
            <a:r>
              <a:rPr kumimoji="0" lang="fr-CA"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Faire du bénévolat et donner de l'argent</a:t>
            </a:r>
            <a:endParaRPr lang="fr-CA" dirty="0"/>
          </a:p>
        </p:txBody>
      </p:sp>
      <p:sp>
        <p:nvSpPr>
          <p:cNvPr id="20" name="TextBox 19">
            <a:extLst>
              <a:ext uri="{FF2B5EF4-FFF2-40B4-BE49-F238E27FC236}">
                <a16:creationId xmlns:a16="http://schemas.microsoft.com/office/drawing/2014/main" id="{F39EEA86-FC99-7F84-9FE0-58CBA27634AD}"/>
              </a:ext>
            </a:extLst>
          </p:cNvPr>
          <p:cNvSpPr txBox="1"/>
          <p:nvPr/>
        </p:nvSpPr>
        <p:spPr>
          <a:xfrm>
            <a:off x="7834142" y="1136454"/>
            <a:ext cx="3890772" cy="923330"/>
          </a:xfrm>
          <a:prstGeom prst="rect">
            <a:avLst/>
          </a:prstGeom>
          <a:noFill/>
        </p:spPr>
        <p:txBody>
          <a:bodyPr wrap="square">
            <a:spAutoFit/>
          </a:bodyPr>
          <a:lstStyle/>
          <a:p>
            <a:pPr marL="177800" marR="0" lvl="0" algn="ctr" defTabSz="609585" rtl="0" eaLnBrk="1" fontAlgn="auto" latinLnBrk="0" hangingPunct="1">
              <a:lnSpc>
                <a:spcPct val="100000"/>
              </a:lnSpc>
              <a:spcBef>
                <a:spcPts val="0"/>
              </a:spcBef>
              <a:spcAft>
                <a:spcPts val="0"/>
              </a:spcAft>
              <a:buClrTx/>
              <a:buSzTx/>
              <a:tabLst/>
              <a:defRPr/>
            </a:pPr>
            <a:endParaRPr kumimoji="0" lang="fr-CA" sz="400" b="1"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77800" marR="0" lvl="0" algn="ctr" defTabSz="609585" rtl="0" eaLnBrk="1" fontAlgn="auto" latinLnBrk="0" hangingPunct="1">
              <a:lnSpc>
                <a:spcPct val="100000"/>
              </a:lnSpc>
              <a:spcBef>
                <a:spcPts val="0"/>
              </a:spcBef>
              <a:spcAft>
                <a:spcPts val="0"/>
              </a:spcAft>
              <a:buClrTx/>
              <a:buSzTx/>
              <a:tabLst/>
              <a:defRPr/>
            </a:pPr>
            <a:endParaRPr kumimoji="0" lang="fr-CA" sz="1000" b="1"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77800" marR="0" lvl="0" algn="ctr" defTabSz="609585" rtl="0" eaLnBrk="1" fontAlgn="auto" latinLnBrk="0" hangingPunct="1">
              <a:lnSpc>
                <a:spcPct val="100000"/>
              </a:lnSpc>
              <a:spcBef>
                <a:spcPts val="0"/>
              </a:spcBef>
              <a:spcAft>
                <a:spcPts val="0"/>
              </a:spcAft>
              <a:buClrTx/>
              <a:buSzTx/>
              <a:tabLst/>
              <a:defRPr/>
            </a:pPr>
            <a:r>
              <a:rPr kumimoji="0" lang="fr-CA" sz="280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Trois défis</a:t>
            </a:r>
          </a:p>
          <a:p>
            <a:pPr marL="177800" marR="0" lvl="0" algn="ctr" defTabSz="609585" rtl="0" eaLnBrk="1" fontAlgn="auto" latinLnBrk="0" hangingPunct="1">
              <a:lnSpc>
                <a:spcPct val="100000"/>
              </a:lnSpc>
              <a:spcBef>
                <a:spcPts val="0"/>
              </a:spcBef>
              <a:spcAft>
                <a:spcPts val="0"/>
              </a:spcAft>
              <a:buClrTx/>
              <a:buSzTx/>
              <a:tabLst/>
              <a:defRPr/>
            </a:pPr>
            <a:endParaRPr kumimoji="0" lang="fr-CA" sz="500" b="1"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717550" lvl="2">
              <a:defRPr/>
            </a:pPr>
            <a:endParaRPr lang="fr-CA" sz="700" dirty="0">
              <a:solidFill>
                <a:srgbClr val="254776"/>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F207394A-447E-E67A-B266-09EACA15D361}"/>
              </a:ext>
            </a:extLst>
          </p:cNvPr>
          <p:cNvSpPr txBox="1"/>
          <p:nvPr/>
        </p:nvSpPr>
        <p:spPr>
          <a:xfrm>
            <a:off x="5723255" y="3371800"/>
            <a:ext cx="6208558" cy="1492716"/>
          </a:xfrm>
          <a:prstGeom prst="rect">
            <a:avLst/>
          </a:prstGeom>
          <a:noFill/>
          <a:ln>
            <a:noFill/>
          </a:ln>
        </p:spPr>
        <p:txBody>
          <a:bodyPr wrap="square">
            <a:spAutoFit/>
          </a:bodyPr>
          <a:lstStyle/>
          <a:p>
            <a:pPr marL="177800">
              <a:defRPr/>
            </a:pPr>
            <a:r>
              <a:rPr lang="fr-CA" sz="1400" dirty="0">
                <a:solidFill>
                  <a:srgbClr val="254776"/>
                </a:solidFill>
                <a:latin typeface="Arial" panose="020B0604020202020204" pitchFamily="34" charset="0"/>
                <a:cs typeface="Arial" panose="020B0604020202020204" pitchFamily="34" charset="0"/>
              </a:rPr>
              <a:t>Il incombe souvent aux individus de trouver, de comprendre et d’utiliser eux-mêmes des données probantes</a:t>
            </a:r>
          </a:p>
          <a:p>
            <a:pPr marL="287353" lvl="1" indent="-179388">
              <a:buFont typeface="Wingdings" panose="05000000000000000000" pitchFamily="2" charset="2"/>
              <a:buChar char="§"/>
              <a:defRPr/>
            </a:pPr>
            <a:r>
              <a:rPr kumimoji="0" lang="fr-CA"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Motivation à rechercher et à donner un sens aux données probantes</a:t>
            </a:r>
          </a:p>
          <a:p>
            <a:pPr marL="287353" lvl="1" indent="-179388">
              <a:buFont typeface="Wingdings" panose="05000000000000000000" pitchFamily="2" charset="2"/>
              <a:buChar char="§"/>
              <a:defRPr/>
            </a:pPr>
            <a:r>
              <a:rPr kumimoji="0" lang="fr-CA"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Capacité à utiliser les plateformes numériques telles que les sites Web et les médias sociaux (littératie numérique), à sélectionner les bonnes sources, à placer ce qui est connu dans un contexte plus large (ex.: l'éducation, la santé et l’action climatique), à faire la distinction entre les meilleures données probantes et les autres choses, comprendre ce que cela peut signifier pour eux</a:t>
            </a:r>
          </a:p>
          <a:p>
            <a:pPr marL="287353" lvl="1" indent="-179388">
              <a:buFont typeface="Wingdings" panose="05000000000000000000" pitchFamily="2" charset="2"/>
              <a:buChar char="§"/>
              <a:defRPr/>
            </a:pPr>
            <a:r>
              <a:rPr kumimoji="0" lang="fr-CA"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Possibilité de rechercher des données probantes, y compris le temps et l'accès à Internet</a:t>
            </a:r>
          </a:p>
          <a:p>
            <a:pPr marL="107965" lvl="1">
              <a:defRPr/>
            </a:pPr>
            <a:endParaRPr kumimoji="0" lang="fr-CA" sz="3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p:txBody>
      </p:sp>
      <p:sp>
        <p:nvSpPr>
          <p:cNvPr id="6" name="TextBox 5">
            <a:extLst>
              <a:ext uri="{FF2B5EF4-FFF2-40B4-BE49-F238E27FC236}">
                <a16:creationId xmlns:a16="http://schemas.microsoft.com/office/drawing/2014/main" id="{91C3A6ED-98DE-4C3A-7021-2FC99FB0BBDC}"/>
              </a:ext>
            </a:extLst>
          </p:cNvPr>
          <p:cNvSpPr txBox="1"/>
          <p:nvPr/>
        </p:nvSpPr>
        <p:spPr>
          <a:xfrm>
            <a:off x="3946835" y="4686366"/>
            <a:ext cx="8022080" cy="1908215"/>
          </a:xfrm>
          <a:prstGeom prst="rect">
            <a:avLst/>
          </a:prstGeom>
          <a:solidFill>
            <a:srgbClr val="FFC000">
              <a:alpha val="10000"/>
            </a:srgbClr>
          </a:solidFill>
        </p:spPr>
        <p:txBody>
          <a:bodyPr wrap="square">
            <a:spAutoFit/>
          </a:bodyPr>
          <a:lstStyle/>
          <a:p>
            <a:pPr marL="107965" lvl="1">
              <a:defRPr/>
            </a:pPr>
            <a:endParaRPr kumimoji="0" lang="fr-CA"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07965" lvl="1">
              <a:defRPr/>
            </a:pPr>
            <a:r>
              <a:rPr kumimoji="0" lang="fr-CA"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Les gouvernements, entreprises et organisations non gouvernementales ne font pas en sorte que les choix quotidiens soient fondés sur des données probantes</a:t>
            </a:r>
          </a:p>
          <a:p>
            <a:pPr marL="287353" lvl="1" indent="-179388">
              <a:buFont typeface="Wingdings" panose="05000000000000000000" pitchFamily="2" charset="2"/>
              <a:buChar char="§"/>
              <a:defRPr/>
            </a:pPr>
            <a:r>
              <a:rPr lang="fr-CA" sz="1000" dirty="0">
                <a:solidFill>
                  <a:srgbClr val="254776"/>
                </a:solidFill>
                <a:latin typeface="Arial" panose="020B0604020202020204" pitchFamily="34" charset="0"/>
                <a:cs typeface="Arial" panose="020B0604020202020204" pitchFamily="34" charset="0"/>
              </a:rPr>
              <a:t>Les services sont généralement offerts sans données probantes pour aider à les comparer</a:t>
            </a:r>
          </a:p>
          <a:p>
            <a:pPr marL="287353" lvl="1" indent="-179388">
              <a:buFont typeface="Wingdings" panose="05000000000000000000" pitchFamily="2" charset="2"/>
              <a:buChar char="§"/>
              <a:defRPr/>
            </a:pPr>
            <a:r>
              <a:rPr lang="fr-CA" sz="1000" dirty="0">
                <a:solidFill>
                  <a:srgbClr val="254776"/>
                </a:solidFill>
                <a:latin typeface="Arial" panose="020B0604020202020204" pitchFamily="34" charset="0"/>
                <a:cs typeface="Arial" panose="020B0604020202020204" pitchFamily="34" charset="0"/>
              </a:rPr>
              <a:t>Des produits sont généralement vendus en magasin et en ligne sans données probantes pour étayer leurs affirmations (et ils peuvent être vendus aux côtés de produits éprouvés)</a:t>
            </a:r>
          </a:p>
          <a:p>
            <a:pPr marL="287353" lvl="1" indent="-179388">
              <a:buFont typeface="Wingdings" panose="05000000000000000000" pitchFamily="2" charset="2"/>
              <a:buChar char="§"/>
              <a:defRPr/>
            </a:pPr>
            <a:r>
              <a:rPr lang="fr-CA" sz="1000" dirty="0">
                <a:solidFill>
                  <a:srgbClr val="254776"/>
                </a:solidFill>
                <a:latin typeface="Arial" panose="020B0604020202020204" pitchFamily="34" charset="0"/>
                <a:cs typeface="Arial" panose="020B0604020202020204" pitchFamily="34" charset="0"/>
              </a:rPr>
              <a:t>Les informations sont généralement présentées en ligne sur la base du profil et de l'historique de recherche et non sur la base de données probantes (et les lois nous protégeant contre la publicité et la vente de produits pouvant être nocifs ou dangereux, ou contre les fausses déclarations, ne s'appliquent pas encore aux informations générales)</a:t>
            </a:r>
          </a:p>
          <a:p>
            <a:pPr marL="287353" lvl="1" indent="-179388">
              <a:buFont typeface="Wingdings" panose="05000000000000000000" pitchFamily="2" charset="2"/>
              <a:buChar char="§"/>
              <a:defRPr/>
            </a:pPr>
            <a:r>
              <a:rPr lang="fr-CA" sz="1000" dirty="0">
                <a:solidFill>
                  <a:srgbClr val="254776"/>
                </a:solidFill>
                <a:latin typeface="Arial" panose="020B0604020202020204" pitchFamily="34" charset="0"/>
                <a:cs typeface="Arial" panose="020B0604020202020204" pitchFamily="34" charset="0"/>
              </a:rPr>
              <a:t>Des histoires et des visuels convaincants sont souvent créés par des personnes ayant une connaissance limitée des données probantes</a:t>
            </a:r>
            <a:endParaRPr lang="fr-CA" sz="600" dirty="0">
              <a:solidFill>
                <a:srgbClr val="254776"/>
              </a:solidFill>
              <a:latin typeface="Arial" panose="020B0604020202020204" pitchFamily="34" charset="0"/>
              <a:cs typeface="Arial" panose="020B0604020202020204" pitchFamily="34" charset="0"/>
            </a:endParaRPr>
          </a:p>
        </p:txBody>
      </p:sp>
      <p:cxnSp>
        <p:nvCxnSpPr>
          <p:cNvPr id="14" name="Straight Connector 13">
            <a:extLst>
              <a:ext uri="{FF2B5EF4-FFF2-40B4-BE49-F238E27FC236}">
                <a16:creationId xmlns:a16="http://schemas.microsoft.com/office/drawing/2014/main" id="{F1166FF4-E644-1D55-E843-10D1A19806CA}"/>
              </a:ext>
            </a:extLst>
          </p:cNvPr>
          <p:cNvCxnSpPr>
            <a:cxnSpLocks/>
          </p:cNvCxnSpPr>
          <p:nvPr/>
        </p:nvCxnSpPr>
        <p:spPr>
          <a:xfrm>
            <a:off x="3566796" y="1605099"/>
            <a:ext cx="0" cy="5035293"/>
          </a:xfrm>
          <a:prstGeom prst="line">
            <a:avLst/>
          </a:prstGeom>
          <a:ln w="19050">
            <a:solidFill>
              <a:srgbClr val="DADFE2"/>
            </a:solidFill>
          </a:ln>
        </p:spPr>
        <p:style>
          <a:lnRef idx="1">
            <a:schemeClr val="dk1"/>
          </a:lnRef>
          <a:fillRef idx="0">
            <a:schemeClr val="dk1"/>
          </a:fillRef>
          <a:effectRef idx="0">
            <a:schemeClr val="dk1"/>
          </a:effectRef>
          <a:fontRef idx="minor">
            <a:schemeClr val="tx1"/>
          </a:fontRef>
        </p:style>
      </p:cxnSp>
      <p:sp>
        <p:nvSpPr>
          <p:cNvPr id="16" name="Rectangle 15">
            <a:extLst>
              <a:ext uri="{FF2B5EF4-FFF2-40B4-BE49-F238E27FC236}">
                <a16:creationId xmlns:a16="http://schemas.microsoft.com/office/drawing/2014/main" id="{7A1B5F93-5182-6215-BDEB-C85271D79A7A}"/>
              </a:ext>
            </a:extLst>
          </p:cNvPr>
          <p:cNvSpPr/>
          <p:nvPr/>
        </p:nvSpPr>
        <p:spPr>
          <a:xfrm>
            <a:off x="7731666" y="1886999"/>
            <a:ext cx="4221852" cy="1520779"/>
          </a:xfrm>
          <a:prstGeom prst="rect">
            <a:avLst/>
          </a:prstGeom>
          <a:solidFill>
            <a:srgbClr val="FFC000">
              <a:alpha val="5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sp>
        <p:nvSpPr>
          <p:cNvPr id="17" name="TextBox 16">
            <a:extLst>
              <a:ext uri="{FF2B5EF4-FFF2-40B4-BE49-F238E27FC236}">
                <a16:creationId xmlns:a16="http://schemas.microsoft.com/office/drawing/2014/main" id="{175DD648-6D70-C9DC-927B-6736462E37BD}"/>
              </a:ext>
            </a:extLst>
          </p:cNvPr>
          <p:cNvSpPr txBox="1"/>
          <p:nvPr/>
        </p:nvSpPr>
        <p:spPr>
          <a:xfrm>
            <a:off x="7792577" y="2150644"/>
            <a:ext cx="4099610" cy="954107"/>
          </a:xfrm>
          <a:prstGeom prst="rect">
            <a:avLst/>
          </a:prstGeom>
          <a:noFill/>
        </p:spPr>
        <p:txBody>
          <a:bodyPr wrap="square">
            <a:spAutoFit/>
          </a:bodyPr>
          <a:lstStyle/>
          <a:p>
            <a:pPr marL="177800" marR="0" lvl="0" algn="l" defTabSz="609585" rtl="0" eaLnBrk="1" fontAlgn="auto" latinLnBrk="0" hangingPunct="1">
              <a:lnSpc>
                <a:spcPct val="100000"/>
              </a:lnSpc>
              <a:spcBef>
                <a:spcPts val="0"/>
              </a:spcBef>
              <a:spcAft>
                <a:spcPts val="0"/>
              </a:spcAft>
              <a:buClrTx/>
              <a:buSzTx/>
              <a:tabLst/>
              <a:defRPr/>
            </a:pPr>
            <a:r>
              <a:rPr kumimoji="0" lang="fr-CA"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Nous vivons à une époque où il y a trop d'information et beaucoup de mésinformation (de fausses informations diffusées, quelle que soit l'intention d'induire en erreur)</a:t>
            </a:r>
          </a:p>
        </p:txBody>
      </p:sp>
      <p:pic>
        <p:nvPicPr>
          <p:cNvPr id="13" name="Picture 12" descr="Icon&#10;&#10;Description automatically generated">
            <a:extLst>
              <a:ext uri="{FF2B5EF4-FFF2-40B4-BE49-F238E27FC236}">
                <a16:creationId xmlns:a16="http://schemas.microsoft.com/office/drawing/2014/main" id="{63E31D4C-FA4D-75C0-01BB-90F7A7A4BD44}"/>
              </a:ext>
            </a:extLst>
          </p:cNvPr>
          <p:cNvPicPr>
            <a:picLocks noChangeAspect="1"/>
          </p:cNvPicPr>
          <p:nvPr/>
        </p:nvPicPr>
        <p:blipFill>
          <a:blip r:embed="rId3"/>
          <a:stretch>
            <a:fillRect/>
          </a:stretch>
        </p:blipFill>
        <p:spPr>
          <a:xfrm>
            <a:off x="182820" y="5359406"/>
            <a:ext cx="864000" cy="864000"/>
          </a:xfrm>
          <a:prstGeom prst="rect">
            <a:avLst/>
          </a:prstGeom>
        </p:spPr>
      </p:pic>
      <p:pic>
        <p:nvPicPr>
          <p:cNvPr id="19" name="Picture 18" descr="Icon&#10;&#10;Description automatically generated">
            <a:extLst>
              <a:ext uri="{FF2B5EF4-FFF2-40B4-BE49-F238E27FC236}">
                <a16:creationId xmlns:a16="http://schemas.microsoft.com/office/drawing/2014/main" id="{0483562A-37D7-726D-1999-81153F83C67E}"/>
              </a:ext>
            </a:extLst>
          </p:cNvPr>
          <p:cNvPicPr>
            <a:picLocks noChangeAspect="1"/>
          </p:cNvPicPr>
          <p:nvPr/>
        </p:nvPicPr>
        <p:blipFill>
          <a:blip r:embed="rId4"/>
          <a:stretch>
            <a:fillRect/>
          </a:stretch>
        </p:blipFill>
        <p:spPr>
          <a:xfrm>
            <a:off x="182820" y="4435503"/>
            <a:ext cx="864000" cy="864000"/>
          </a:xfrm>
          <a:prstGeom prst="rect">
            <a:avLst/>
          </a:prstGeom>
        </p:spPr>
      </p:pic>
      <p:pic>
        <p:nvPicPr>
          <p:cNvPr id="25" name="Picture 24" descr="Icon&#10;&#10;Description automatically generated">
            <a:extLst>
              <a:ext uri="{FF2B5EF4-FFF2-40B4-BE49-F238E27FC236}">
                <a16:creationId xmlns:a16="http://schemas.microsoft.com/office/drawing/2014/main" id="{83E45715-4760-AFCE-49CA-3B9DB44239DE}"/>
              </a:ext>
            </a:extLst>
          </p:cNvPr>
          <p:cNvPicPr>
            <a:picLocks noChangeAspect="1"/>
          </p:cNvPicPr>
          <p:nvPr/>
        </p:nvPicPr>
        <p:blipFill>
          <a:blip r:embed="rId5"/>
          <a:stretch>
            <a:fillRect/>
          </a:stretch>
        </p:blipFill>
        <p:spPr>
          <a:xfrm>
            <a:off x="182820" y="3490546"/>
            <a:ext cx="864000" cy="864000"/>
          </a:xfrm>
          <a:prstGeom prst="rect">
            <a:avLst/>
          </a:prstGeom>
        </p:spPr>
      </p:pic>
      <p:cxnSp>
        <p:nvCxnSpPr>
          <p:cNvPr id="41" name="Elbow Connector 40">
            <a:extLst>
              <a:ext uri="{FF2B5EF4-FFF2-40B4-BE49-F238E27FC236}">
                <a16:creationId xmlns:a16="http://schemas.microsoft.com/office/drawing/2014/main" id="{DB34BDBA-CFB5-4FAD-00C5-965056FE98A6}"/>
              </a:ext>
            </a:extLst>
          </p:cNvPr>
          <p:cNvCxnSpPr>
            <a:cxnSpLocks/>
          </p:cNvCxnSpPr>
          <p:nvPr/>
        </p:nvCxnSpPr>
        <p:spPr>
          <a:xfrm rot="10800000" flipV="1">
            <a:off x="5806852" y="1886999"/>
            <a:ext cx="6151596" cy="1498622"/>
          </a:xfrm>
          <a:prstGeom prst="bentConnector3">
            <a:avLst>
              <a:gd name="adj1" fmla="val 68468"/>
            </a:avLst>
          </a:prstGeom>
          <a:ln w="50800">
            <a:solidFill>
              <a:srgbClr val="FEB714"/>
            </a:solidFill>
          </a:ln>
          <a:effectLst/>
        </p:spPr>
        <p:style>
          <a:lnRef idx="2">
            <a:schemeClr val="accent1"/>
          </a:lnRef>
          <a:fillRef idx="0">
            <a:schemeClr val="accent1"/>
          </a:fillRef>
          <a:effectRef idx="1">
            <a:schemeClr val="accent1"/>
          </a:effectRef>
          <a:fontRef idx="minor">
            <a:schemeClr val="tx1"/>
          </a:fontRef>
        </p:style>
      </p:cxnSp>
      <p:cxnSp>
        <p:nvCxnSpPr>
          <p:cNvPr id="49" name="Elbow Connector 48">
            <a:extLst>
              <a:ext uri="{FF2B5EF4-FFF2-40B4-BE49-F238E27FC236}">
                <a16:creationId xmlns:a16="http://schemas.microsoft.com/office/drawing/2014/main" id="{A7372D05-0257-1BC6-080B-FF3A0ADAC7BF}"/>
              </a:ext>
            </a:extLst>
          </p:cNvPr>
          <p:cNvCxnSpPr>
            <a:cxnSpLocks/>
          </p:cNvCxnSpPr>
          <p:nvPr/>
        </p:nvCxnSpPr>
        <p:spPr>
          <a:xfrm rot="5400000">
            <a:off x="3359674" y="4012582"/>
            <a:ext cx="3089759" cy="1860017"/>
          </a:xfrm>
          <a:prstGeom prst="bentConnector3">
            <a:avLst>
              <a:gd name="adj1" fmla="val 43722"/>
            </a:avLst>
          </a:prstGeom>
          <a:ln w="50800">
            <a:solidFill>
              <a:srgbClr val="FEB714"/>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3" name="Title 1">
            <a:extLst>
              <a:ext uri="{FF2B5EF4-FFF2-40B4-BE49-F238E27FC236}">
                <a16:creationId xmlns:a16="http://schemas.microsoft.com/office/drawing/2014/main" id="{7C7D439A-8FC9-22F9-30B8-226D3B0AE5DC}"/>
              </a:ext>
            </a:extLst>
          </p:cNvPr>
          <p:cNvSpPr txBox="1">
            <a:spLocks/>
          </p:cNvSpPr>
          <p:nvPr/>
        </p:nvSpPr>
        <p:spPr>
          <a:xfrm>
            <a:off x="227215" y="97789"/>
            <a:ext cx="7877680" cy="1006368"/>
          </a:xfrm>
          <a:prstGeom prst="rect">
            <a:avLst/>
          </a:prstGeom>
        </p:spPr>
        <p:txBody>
          <a:bodyPr vert="horz" lIns="91440" tIns="45720" rIns="91440" bIns="45720" rtlCol="0" anchor="ctr">
            <a:no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r>
              <a:rPr lang="en-CA" b="1" kern="0" dirty="0">
                <a:solidFill>
                  <a:srgbClr val="234776"/>
                </a:solidFill>
                <a:latin typeface="Arial"/>
                <a:cs typeface="Arial" panose="020B0604020202020204" pitchFamily="34" charset="0"/>
                <a:sym typeface="Arial"/>
              </a:rPr>
              <a:t>3.0</a:t>
            </a:r>
            <a:r>
              <a:rPr lang="en-CA" kern="0" dirty="0">
                <a:solidFill>
                  <a:srgbClr val="234776"/>
                </a:solidFill>
                <a:latin typeface="Arial"/>
                <a:cs typeface="Arial" panose="020B0604020202020204" pitchFamily="34" charset="0"/>
                <a:sym typeface="Arial"/>
              </a:rPr>
              <a:t> </a:t>
            </a:r>
            <a:r>
              <a:rPr lang="en-CA" kern="0" dirty="0" err="1">
                <a:solidFill>
                  <a:srgbClr val="234776"/>
                </a:solidFill>
                <a:latin typeface="Arial"/>
                <a:cs typeface="Arial" panose="020B0604020202020204" pitchFamily="34" charset="0"/>
                <a:sym typeface="Arial"/>
              </a:rPr>
              <a:t>Contexte</a:t>
            </a:r>
            <a:r>
              <a:rPr lang="en-CA" kern="0" dirty="0">
                <a:solidFill>
                  <a:srgbClr val="234776"/>
                </a:solidFill>
                <a:latin typeface="Arial"/>
                <a:cs typeface="Arial" panose="020B0604020202020204" pitchFamily="34" charset="0"/>
                <a:sym typeface="Arial"/>
              </a:rPr>
              <a:t> et </a:t>
            </a:r>
            <a:r>
              <a:rPr lang="en-CA" kern="0" dirty="0" err="1">
                <a:solidFill>
                  <a:srgbClr val="234776"/>
                </a:solidFill>
                <a:latin typeface="Arial"/>
                <a:cs typeface="Arial" panose="020B0604020202020204" pitchFamily="34" charset="0"/>
                <a:sym typeface="Arial"/>
              </a:rPr>
              <a:t>défis</a:t>
            </a:r>
            <a:r>
              <a:rPr lang="en-CA" kern="0" dirty="0">
                <a:solidFill>
                  <a:srgbClr val="234776"/>
                </a:solidFill>
                <a:latin typeface="Arial"/>
                <a:cs typeface="Arial" panose="020B0604020202020204" pitchFamily="34" charset="0"/>
                <a:sym typeface="Arial"/>
              </a:rPr>
              <a:t> </a:t>
            </a:r>
            <a:r>
              <a:rPr lang="en-CA" kern="0" dirty="0" err="1">
                <a:solidFill>
                  <a:srgbClr val="234776"/>
                </a:solidFill>
                <a:latin typeface="Arial"/>
                <a:cs typeface="Arial" panose="020B0604020202020204" pitchFamily="34" charset="0"/>
                <a:sym typeface="Arial"/>
              </a:rPr>
              <a:t>liés</a:t>
            </a:r>
            <a:r>
              <a:rPr lang="en-CA" kern="0" dirty="0">
                <a:solidFill>
                  <a:srgbClr val="234776"/>
                </a:solidFill>
                <a:latin typeface="Arial"/>
                <a:cs typeface="Arial" panose="020B0604020202020204" pitchFamily="34" charset="0"/>
                <a:sym typeface="Arial"/>
              </a:rPr>
              <a:t> </a:t>
            </a:r>
            <a:r>
              <a:rPr lang="en-CA" kern="0" dirty="0" err="1">
                <a:solidFill>
                  <a:srgbClr val="234776"/>
                </a:solidFill>
                <a:latin typeface="Arial"/>
                <a:cs typeface="Arial" panose="020B0604020202020204" pitchFamily="34" charset="0"/>
                <a:sym typeface="Arial"/>
              </a:rPr>
              <a:t>à</a:t>
            </a:r>
            <a:r>
              <a:rPr lang="en-CA" kern="0" dirty="0">
                <a:solidFill>
                  <a:srgbClr val="234776"/>
                </a:solidFill>
                <a:latin typeface="Arial"/>
                <a:cs typeface="Arial" panose="020B0604020202020204" pitchFamily="34" charset="0"/>
                <a:sym typeface="Arial"/>
              </a:rPr>
              <a:t> placer les </a:t>
            </a:r>
            <a:r>
              <a:rPr lang="en-CA" kern="0" dirty="0" err="1">
                <a:solidFill>
                  <a:srgbClr val="234776"/>
                </a:solidFill>
                <a:latin typeface="Arial"/>
                <a:cs typeface="Arial" panose="020B0604020202020204" pitchFamily="34" charset="0"/>
                <a:sym typeface="Arial"/>
              </a:rPr>
              <a:t>données</a:t>
            </a:r>
            <a:r>
              <a:rPr lang="en-CA" kern="0" dirty="0">
                <a:solidFill>
                  <a:srgbClr val="234776"/>
                </a:solidFill>
                <a:latin typeface="Arial"/>
                <a:cs typeface="Arial" panose="020B0604020202020204" pitchFamily="34" charset="0"/>
                <a:sym typeface="Arial"/>
              </a:rPr>
              <a:t> </a:t>
            </a:r>
            <a:r>
              <a:rPr lang="en-CA" kern="0" dirty="0" err="1">
                <a:solidFill>
                  <a:srgbClr val="234776"/>
                </a:solidFill>
                <a:latin typeface="Arial"/>
                <a:cs typeface="Arial" panose="020B0604020202020204" pitchFamily="34" charset="0"/>
                <a:sym typeface="Arial"/>
              </a:rPr>
              <a:t>probantes</a:t>
            </a:r>
            <a:r>
              <a:rPr lang="en-CA" kern="0" dirty="0">
                <a:solidFill>
                  <a:srgbClr val="234776"/>
                </a:solidFill>
                <a:latin typeface="Arial"/>
                <a:cs typeface="Arial" panose="020B0604020202020204" pitchFamily="34" charset="0"/>
                <a:sym typeface="Arial"/>
              </a:rPr>
              <a:t> au </a:t>
            </a:r>
            <a:r>
              <a:rPr lang="en-CA" kern="0" dirty="0" err="1">
                <a:solidFill>
                  <a:srgbClr val="234776"/>
                </a:solidFill>
                <a:latin typeface="Arial"/>
                <a:cs typeface="Arial" panose="020B0604020202020204" pitchFamily="34" charset="0"/>
                <a:sym typeface="Arial"/>
              </a:rPr>
              <a:t>coeur</a:t>
            </a:r>
            <a:r>
              <a:rPr lang="en-CA" kern="0" dirty="0">
                <a:solidFill>
                  <a:srgbClr val="234776"/>
                </a:solidFill>
                <a:latin typeface="Arial"/>
                <a:cs typeface="Arial" panose="020B0604020202020204" pitchFamily="34" charset="0"/>
                <a:sym typeface="Arial"/>
              </a:rPr>
              <a:t> de la vie </a:t>
            </a:r>
            <a:r>
              <a:rPr lang="en-CA" kern="0" dirty="0" err="1">
                <a:solidFill>
                  <a:srgbClr val="234776"/>
                </a:solidFill>
                <a:latin typeface="Arial"/>
                <a:cs typeface="Arial" panose="020B0604020202020204" pitchFamily="34" charset="0"/>
                <a:sym typeface="Arial"/>
              </a:rPr>
              <a:t>quotidienne</a:t>
            </a:r>
            <a:endParaRPr lang="en-CA" dirty="0">
              <a:solidFill>
                <a:srgbClr val="0F447C"/>
              </a:solidFill>
              <a:latin typeface="Helvetica" pitchFamily="2" charset="0"/>
              <a:cs typeface="Arial" panose="020B0604020202020204" pitchFamily="34" charset="0"/>
            </a:endParaRPr>
          </a:p>
        </p:txBody>
      </p:sp>
    </p:spTree>
    <p:extLst>
      <p:ext uri="{BB962C8B-B14F-4D97-AF65-F5344CB8AC3E}">
        <p14:creationId xmlns:p14="http://schemas.microsoft.com/office/powerpoint/2010/main" val="1805558433"/>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40435</TotalTime>
  <Words>349</Words>
  <Application>Microsoft Macintosh PowerPoint</Application>
  <PresentationFormat>Widescreen</PresentationFormat>
  <Paragraphs>23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Courier New</vt:lpstr>
      <vt:lpstr>Helvetica</vt:lpstr>
      <vt:lpstr>Wingdings</vt:lpstr>
      <vt:lpstr>McMaster Brighter World Theme</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354</cp:revision>
  <cp:lastPrinted>2017-06-06T20:04:49Z</cp:lastPrinted>
  <dcterms:created xsi:type="dcterms:W3CDTF">2017-04-21T15:41:45Z</dcterms:created>
  <dcterms:modified xsi:type="dcterms:W3CDTF">2023-02-16T19:01:38Z</dcterms:modified>
</cp:coreProperties>
</file>