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3"/>
  </p:sldMasterIdLst>
  <p:notesMasterIdLst>
    <p:notesMasterId r:id="rId5"/>
  </p:notesMasterIdLst>
  <p:sldIdLst>
    <p:sldId id="1100" r:id="rId4"/>
  </p:sldIdLst>
  <p:sldSz cx="12192000" cy="6858000"/>
  <p:notesSz cx="6805613" cy="9939338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95822" autoAdjust="0"/>
  </p:normalViewPr>
  <p:slideViewPr>
    <p:cSldViewPr snapToGrid="0" snapToObjects="1">
      <p:cViewPr varScale="1">
        <p:scale>
          <a:sx n="122" d="100"/>
          <a:sy n="122" d="100"/>
        </p:scale>
        <p:origin x="744" y="19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10/3/24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7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3" r:id="rId4"/>
    <p:sldLayoutId id="2147483672" r:id="rId5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AE99748-039D-B433-24D0-B1A46D04A4E7}"/>
              </a:ext>
            </a:extLst>
          </p:cNvPr>
          <p:cNvSpPr/>
          <p:nvPr/>
        </p:nvSpPr>
        <p:spPr>
          <a:xfrm>
            <a:off x="0" y="6065134"/>
            <a:ext cx="12192000" cy="7928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6503A71-D7ED-28F2-F9C8-ED0497F515EE}"/>
              </a:ext>
            </a:extLst>
          </p:cNvPr>
          <p:cNvSpPr/>
          <p:nvPr/>
        </p:nvSpPr>
        <p:spPr>
          <a:xfrm>
            <a:off x="1729627" y="4854414"/>
            <a:ext cx="9783602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9FDE805-133A-4DA8-1BDC-EF0EEA5815A6}"/>
              </a:ext>
            </a:extLst>
          </p:cNvPr>
          <p:cNvSpPr/>
          <p:nvPr/>
        </p:nvSpPr>
        <p:spPr>
          <a:xfrm>
            <a:off x="1732343" y="3249007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C7F56C1-5389-B23A-A36A-2D69E0F5575E}"/>
              </a:ext>
            </a:extLst>
          </p:cNvPr>
          <p:cNvSpPr/>
          <p:nvPr/>
        </p:nvSpPr>
        <p:spPr>
          <a:xfrm>
            <a:off x="1732343" y="1643599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CD536F-F516-C404-8818-557F348AA5EA}"/>
              </a:ext>
            </a:extLst>
          </p:cNvPr>
          <p:cNvSpPr txBox="1"/>
          <p:nvPr/>
        </p:nvSpPr>
        <p:spPr>
          <a:xfrm>
            <a:off x="6465209" y="5059121"/>
            <a:ext cx="2164464" cy="115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20"/>
              </a:lnSpc>
              <a:spcBef>
                <a:spcPts val="990"/>
              </a:spcBef>
            </a:pPr>
            <a:r>
              <a:rPr lang="ja-JP" altLang="en-US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行動</a:t>
            </a:r>
            <a:r>
              <a:rPr lang="en-US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ja-JP" altLang="en-US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実装研究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990"/>
              </a:spcBef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質的な洞察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15"/>
              </a:spcBef>
            </a:pPr>
            <a:r>
              <a:rPr lang="ja-JP" altLang="ja-JP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エビデンス統合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A5868B-8693-1996-B5BC-F30B6D3E3EF0}"/>
              </a:ext>
            </a:extLst>
          </p:cNvPr>
          <p:cNvSpPr txBox="1"/>
          <p:nvPr/>
        </p:nvSpPr>
        <p:spPr>
          <a:xfrm>
            <a:off x="8683911" y="5039218"/>
            <a:ext cx="2902716" cy="1239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ja-JP" sz="18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新しいエビデンスの流れ</a:t>
            </a:r>
            <a:endParaRPr kumimoji="0" lang="en-CA" sz="9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5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データ分析</a:t>
            </a:r>
            <a:endParaRPr kumimoji="0" lang="en-CA" sz="140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>
              <a:lnSpc>
                <a:spcPts val="1020"/>
              </a:lnSpc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評価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FE2F03-EF7C-2EF7-DFB8-04B826B347D9}"/>
              </a:ext>
            </a:extLst>
          </p:cNvPr>
          <p:cNvGrpSpPr/>
          <p:nvPr/>
        </p:nvGrpSpPr>
        <p:grpSpPr>
          <a:xfrm>
            <a:off x="928622" y="1567726"/>
            <a:ext cx="1760582" cy="1760582"/>
            <a:chOff x="319139" y="261883"/>
            <a:chExt cx="2794855" cy="2794855"/>
          </a:xfrm>
          <a:solidFill>
            <a:srgbClr val="DADFE2"/>
          </a:solidFill>
        </p:grpSpPr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E5B4F7A5-8D35-0D70-0876-21F5481F65C9}"/>
                </a:ext>
              </a:extLst>
            </p:cNvPr>
            <p:cNvSpPr/>
            <p:nvPr/>
          </p:nvSpPr>
          <p:spPr>
            <a:xfrm>
              <a:off x="319139" y="261883"/>
              <a:ext cx="2794855" cy="2794855"/>
            </a:xfrm>
            <a:prstGeom prst="gear9">
              <a:avLst/>
            </a:prstGeom>
            <a:grpFill/>
            <a:ln>
              <a:solidFill>
                <a:srgbClr val="C3C7CD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Shape 4">
              <a:extLst>
                <a:ext uri="{FF2B5EF4-FFF2-40B4-BE49-F238E27FC236}">
                  <a16:creationId xmlns:a16="http://schemas.microsoft.com/office/drawing/2014/main" id="{12BFBA00-5F5E-EB09-83E0-22788923BBCA}"/>
                </a:ext>
              </a:extLst>
            </p:cNvPr>
            <p:cNvSpPr txBox="1"/>
            <p:nvPr/>
          </p:nvSpPr>
          <p:spPr>
            <a:xfrm>
              <a:off x="766903" y="908103"/>
              <a:ext cx="1896911" cy="143661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400" dirty="0">
                  <a:solidFill>
                    <a:srgbClr val="254776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「市場」および集団を</a:t>
              </a:r>
              <a:r>
                <a:rPr lang="en-US" altLang="ja-JP" sz="1400" b="1" dirty="0">
                  <a:solidFill>
                    <a:srgbClr val="254776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理解し、優先順位を付ける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Shape 81">
            <a:extLst>
              <a:ext uri="{FF2B5EF4-FFF2-40B4-BE49-F238E27FC236}">
                <a16:creationId xmlns:a16="http://schemas.microsoft.com/office/drawing/2014/main" id="{4CC461AE-3A11-0DF0-A665-5072D0277B89}"/>
              </a:ext>
            </a:extLst>
          </p:cNvPr>
          <p:cNvSpPr/>
          <p:nvPr/>
        </p:nvSpPr>
        <p:spPr>
          <a:xfrm>
            <a:off x="928622" y="3188858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84" name="Shape 83">
            <a:extLst>
              <a:ext uri="{FF2B5EF4-FFF2-40B4-BE49-F238E27FC236}">
                <a16:creationId xmlns:a16="http://schemas.microsoft.com/office/drawing/2014/main" id="{F4593C10-E76D-33E8-C52B-CBA04446E602}"/>
              </a:ext>
            </a:extLst>
          </p:cNvPr>
          <p:cNvSpPr/>
          <p:nvPr/>
        </p:nvSpPr>
        <p:spPr>
          <a:xfrm>
            <a:off x="928622" y="4810998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DBAB6-4979-E025-97F0-6C646D81FC91}"/>
              </a:ext>
            </a:extLst>
          </p:cNvPr>
          <p:cNvSpPr txBox="1"/>
          <p:nvPr/>
        </p:nvSpPr>
        <p:spPr>
          <a:xfrm>
            <a:off x="2812252" y="1847721"/>
            <a:ext cx="3035024" cy="116955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システムのギャップはどこにあり、何がその原因になっているのか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どこに不公平さがあるのか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対処している優先事項は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または解決を試みている問題は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ja-JP" altLang="en-US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hape 4">
            <a:extLst>
              <a:ext uri="{FF2B5EF4-FFF2-40B4-BE49-F238E27FC236}">
                <a16:creationId xmlns:a16="http://schemas.microsoft.com/office/drawing/2014/main" id="{D51CC5A9-924E-F5EF-26E4-524FD7CFD423}"/>
              </a:ext>
            </a:extLst>
          </p:cNvPr>
          <p:cNvSpPr txBox="1"/>
          <p:nvPr/>
        </p:nvSpPr>
        <p:spPr>
          <a:xfrm>
            <a:off x="1146138" y="3660077"/>
            <a:ext cx="1259482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R="10795" algn="ctr">
              <a:lnSpc>
                <a:spcPts val="1500"/>
              </a:lnSpc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新しいサービスおよびサービスモデルを</a:t>
            </a:r>
            <a:r>
              <a:rPr lang="ja-JP" altLang="ja-JP" sz="14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共同</a:t>
            </a:r>
            <a:r>
              <a:rPr lang="en-US" altLang="ja-JP" sz="14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4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設計する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hape 4">
            <a:extLst>
              <a:ext uri="{FF2B5EF4-FFF2-40B4-BE49-F238E27FC236}">
                <a16:creationId xmlns:a16="http://schemas.microsoft.com/office/drawing/2014/main" id="{47882A33-ADD4-4F19-D039-880E66C84A09}"/>
              </a:ext>
            </a:extLst>
          </p:cNvPr>
          <p:cNvSpPr txBox="1"/>
          <p:nvPr/>
        </p:nvSpPr>
        <p:spPr>
          <a:xfrm>
            <a:off x="1146137" y="5238801"/>
            <a:ext cx="1325549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システムレベルの監視および評価を利用して</a:t>
            </a:r>
            <a:r>
              <a:rPr lang="ja-JP" altLang="ja-JP" sz="14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実装し、適応する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F21813-8BD1-E895-8007-403C2C5E6EC0}"/>
              </a:ext>
            </a:extLst>
          </p:cNvPr>
          <p:cNvSpPr txBox="1"/>
          <p:nvPr/>
        </p:nvSpPr>
        <p:spPr>
          <a:xfrm>
            <a:off x="2812252" y="3531836"/>
            <a:ext cx="3035024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R="11430">
              <a:spcBef>
                <a:spcPts val="20"/>
              </a:spcBef>
              <a:spcAft>
                <a:spcPts val="0"/>
              </a:spcAft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エビデンスに基づく解決策はどのようなものか</a:t>
            </a:r>
            <a:r>
              <a:rPr lang="en-US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システム利用者およびコミュニティからの情報を取り入れ、どのように解決策を適応させ、設計するか</a:t>
            </a:r>
            <a:r>
              <a:rPr lang="en-US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6D16C-AB56-2B3B-23D0-92A6B0FB4DC3}"/>
              </a:ext>
            </a:extLst>
          </p:cNvPr>
          <p:cNvSpPr txBox="1"/>
          <p:nvPr/>
        </p:nvSpPr>
        <p:spPr>
          <a:xfrm>
            <a:off x="2812252" y="5250579"/>
            <a:ext cx="3035024" cy="73866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R="11430">
              <a:spcBef>
                <a:spcPts val="15"/>
              </a:spcBef>
              <a:spcAft>
                <a:spcPts val="0"/>
              </a:spcAft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このモデルは機能するのか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どのように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誰のために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強化および調整にはどのような適応が必要か</a:t>
            </a:r>
            <a:r>
              <a:rPr lang="en-US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D99DF0-43FF-3DED-96BE-B0E43CD87485}"/>
              </a:ext>
            </a:extLst>
          </p:cNvPr>
          <p:cNvSpPr txBox="1"/>
          <p:nvPr/>
        </p:nvSpPr>
        <p:spPr>
          <a:xfrm>
            <a:off x="5953303" y="1243218"/>
            <a:ext cx="4146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18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既存のエビデンスの蓄積</a:t>
            </a:r>
            <a:r>
              <a:rPr kumimoji="0" lang="en-CA" sz="18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2637B3-72C2-DD52-D12B-EC63A8AC0808}"/>
              </a:ext>
            </a:extLst>
          </p:cNvPr>
          <p:cNvSpPr txBox="1"/>
          <p:nvPr/>
        </p:nvSpPr>
        <p:spPr>
          <a:xfrm>
            <a:off x="2812252" y="1243218"/>
            <a:ext cx="2369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質問</a:t>
            </a:r>
            <a:endParaRPr kumimoji="0" lang="en-CA" sz="18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8AC3E3-37A7-BEBB-A34A-13CD999B4A95}"/>
              </a:ext>
            </a:extLst>
          </p:cNvPr>
          <p:cNvSpPr txBox="1"/>
          <p:nvPr/>
        </p:nvSpPr>
        <p:spPr>
          <a:xfrm>
            <a:off x="6475040" y="2043391"/>
            <a:ext cx="1977572" cy="756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20"/>
              </a:lnSpc>
              <a:spcBef>
                <a:spcPts val="30"/>
              </a:spcBef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データ分析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600"/>
              </a:spcBef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モデリング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1417FF5-EF89-EB72-7250-3D6D3506BB70}"/>
              </a:ext>
            </a:extLst>
          </p:cNvPr>
          <p:cNvSpPr txBox="1"/>
          <p:nvPr/>
        </p:nvSpPr>
        <p:spPr>
          <a:xfrm>
            <a:off x="6475041" y="3443159"/>
            <a:ext cx="2164464" cy="1207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20"/>
              </a:lnSpc>
              <a:spcBef>
                <a:spcPts val="30"/>
              </a:spcBef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評価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30"/>
              </a:spcBef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モデリング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600"/>
              </a:spcBef>
            </a:pPr>
            <a:r>
              <a:rPr lang="ja-JP" altLang="ja-JP" sz="1400" spc="-2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質的な洞察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59D9B4-3565-D31C-C18F-5BF567BE5D0D}"/>
              </a:ext>
            </a:extLst>
          </p:cNvPr>
          <p:cNvSpPr txBox="1"/>
          <p:nvPr/>
        </p:nvSpPr>
        <p:spPr>
          <a:xfrm>
            <a:off x="9252512" y="3417985"/>
            <a:ext cx="2902907" cy="1210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20"/>
              </a:lnSpc>
              <a:spcBef>
                <a:spcPts val="15"/>
              </a:spcBef>
            </a:pPr>
            <a:r>
              <a:rPr lang="ja-JP" altLang="ja-JP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エビデンス統合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技術評価</a:t>
            </a:r>
            <a:endParaRPr lang="en-US" altLang="ja-JP" sz="1400" spc="-1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30"/>
              </a:spcBef>
            </a:pPr>
            <a:r>
              <a:rPr lang="en-US" altLang="ja-JP" sz="1400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ガイドライン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9DB52D9-0400-8BB6-EF46-90A8AEC3A8A8}"/>
              </a:ext>
            </a:extLst>
          </p:cNvPr>
          <p:cNvSpPr txBox="1"/>
          <p:nvPr/>
        </p:nvSpPr>
        <p:spPr>
          <a:xfrm>
            <a:off x="9254405" y="2028822"/>
            <a:ext cx="2175303" cy="756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20"/>
              </a:lnSpc>
              <a:spcBef>
                <a:spcPts val="30"/>
              </a:spcBef>
            </a:pPr>
            <a:r>
              <a:rPr lang="ja-JP" altLang="ja-JP" sz="1400" spc="-2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質的な洞察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20"/>
              </a:lnSpc>
              <a:spcBef>
                <a:spcPts val="600"/>
              </a:spcBef>
            </a:pPr>
            <a:r>
              <a:rPr lang="ja-JP" altLang="ja-JP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エビデンス統合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4A664D53-3E78-BFDB-4128-46748C0041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989399" y="4882640"/>
            <a:ext cx="476991" cy="4769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79A914-B857-B915-3C3B-4B60E49D88F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998049" y="1895416"/>
            <a:ext cx="476991" cy="4769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FA933C-163A-3E78-4228-5523A26A4B7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998049" y="2408934"/>
            <a:ext cx="476991" cy="476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A156E9-0518-FFC3-C44B-2BF76A0E232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777414" y="1903298"/>
            <a:ext cx="476991" cy="4769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DDD402-9C24-F6AF-F826-94DD66235AE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777414" y="2416816"/>
            <a:ext cx="476991" cy="4769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5960C9-EDCC-0413-EC75-56BFFC4A288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98049" y="3265894"/>
            <a:ext cx="476991" cy="47699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F9B1BF7-D57D-CB19-D2AC-794EBD1AFD9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777414" y="3775262"/>
            <a:ext cx="476991" cy="4769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8D4075-B2D2-C0F9-15EC-940A808D5B80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8777414" y="4241926"/>
            <a:ext cx="476991" cy="4769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6E2900-3EA5-7A3A-6FA0-6848ABF3BCB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777413" y="3278827"/>
            <a:ext cx="476991" cy="4769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690923-A84C-59B7-BD7A-B444B572BE6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994071" y="5850984"/>
            <a:ext cx="476991" cy="47699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C9D294F-EA44-49E9-E8E0-B2801835852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996060" y="5366267"/>
            <a:ext cx="476991" cy="47699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550BFE4-20FD-3FC7-3675-54E8A32055B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994071" y="3753449"/>
            <a:ext cx="476991" cy="4769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09D7174-254D-B7AB-E5F6-1F20354AAF8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773169" y="5849039"/>
            <a:ext cx="476991" cy="47699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F22FA6B-C553-16B3-ED2E-C588F5CDEA7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773170" y="5356913"/>
            <a:ext cx="476991" cy="4769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58B3B8-F016-E230-318C-3FDD80261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t="3670" b="3670"/>
          <a:stretch/>
        </p:blipFill>
        <p:spPr>
          <a:xfrm>
            <a:off x="650952" y="1680158"/>
            <a:ext cx="512017" cy="50234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708F684-A406-2B1E-8789-9BA33A3CBC5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994071" y="4234043"/>
            <a:ext cx="476991" cy="4769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07A605-8F4A-CA5E-201C-AAAD8838E218}"/>
              </a:ext>
            </a:extLst>
          </p:cNvPr>
          <p:cNvSpPr txBox="1"/>
          <p:nvPr/>
        </p:nvSpPr>
        <p:spPr>
          <a:xfrm rot="1887855" flipH="1" flipV="1">
            <a:off x="822918" y="3503634"/>
            <a:ext cx="2157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505247-8F0A-42B2-EED3-B15D690F36CC}"/>
              </a:ext>
            </a:extLst>
          </p:cNvPr>
          <p:cNvSpPr txBox="1"/>
          <p:nvPr/>
        </p:nvSpPr>
        <p:spPr>
          <a:xfrm rot="18880491" flipV="1">
            <a:off x="797113" y="4663918"/>
            <a:ext cx="1060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65A0D4-0FE3-0BC3-01CD-FF4E2CC19D73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3670" b="3670"/>
          <a:stretch/>
        </p:blipFill>
        <p:spPr>
          <a:xfrm>
            <a:off x="657551" y="3309117"/>
            <a:ext cx="512017" cy="5023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4CCC18-EC03-5EBA-3301-C0BE37FB52B9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3670" b="3670"/>
          <a:stretch/>
        </p:blipFill>
        <p:spPr>
          <a:xfrm>
            <a:off x="650045" y="4927331"/>
            <a:ext cx="512017" cy="502342"/>
          </a:xfrm>
          <a:prstGeom prst="rect">
            <a:avLst/>
          </a:prstGeom>
        </p:spPr>
      </p:pic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8865FD87-F5FB-19D3-F2BC-48CA1118B08B}"/>
              </a:ext>
            </a:extLst>
          </p:cNvPr>
          <p:cNvSpPr/>
          <p:nvPr/>
        </p:nvSpPr>
        <p:spPr>
          <a:xfrm>
            <a:off x="8442780" y="4859155"/>
            <a:ext cx="3089609" cy="1493387"/>
          </a:xfrm>
          <a:prstGeom prst="roundRect">
            <a:avLst/>
          </a:prstGeom>
          <a:noFill/>
          <a:ln w="25400">
            <a:solidFill>
              <a:srgbClr val="2547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6006B397-E3F6-932F-3361-0BBE0DDB98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8288" y="112713"/>
            <a:ext cx="11707812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ja-JP" altLang="en-US" dirty="0"/>
              <a:t>エビデンス利用にアプローチする別の方法</a:t>
            </a:r>
            <a:r>
              <a:rPr lang="en-CA" dirty="0"/>
              <a:t>: </a:t>
            </a:r>
            <a:br>
              <a:rPr lang="en-CA" dirty="0"/>
            </a:br>
            <a:r>
              <a:rPr lang="ja-JP" altLang="en-US" sz="2000" b="1" dirty="0"/>
              <a:t>迅速な学習および改善のサイクルにエビデンスを組み込む</a:t>
            </a:r>
            <a:endParaRPr lang="en-CA" sz="2000" b="1" dirty="0"/>
          </a:p>
          <a:p>
            <a:pPr defTabSz="914400" hangingPunct="0">
              <a:spcBef>
                <a:spcPts val="0"/>
              </a:spcBef>
              <a:defRPr/>
            </a:pPr>
            <a:r>
              <a:rPr lang="en-C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ja-JP" altLang="en-US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例：気候適応、教育、保健</a:t>
            </a:r>
            <a:r>
              <a:rPr lang="en-C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en-US" sz="16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46837803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5" ma:contentTypeDescription="Create a new document." ma:contentTypeScope="" ma:versionID="1c4e017a1f7c53728c03e216885bf0bb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ec9c4841a05a7d87cb8351f8265e8c6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A06128-3A00-4687-A178-3FFE6118DB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944CBD-5A59-419A-8561-7F16EFD5DE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33160</TotalTime>
  <Words>402</Words>
  <Application>Microsoft Macintosh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Courier New</vt:lpstr>
      <vt:lpstr>McMaster Brighter World Theme</vt:lpstr>
      <vt:lpstr>エビデンス利用にアプローチする別の方法:  迅速な学習および改善のサイクルにエビデンスを組み込む (例：気候適応、教育、保健)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2024-10-03T15:46:48Z</dcterms:modified>
</cp:coreProperties>
</file>