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3"/>
  </p:sldMasterIdLst>
  <p:notesMasterIdLst>
    <p:notesMasterId r:id="rId5"/>
  </p:notesMasterIdLst>
  <p:sldIdLst>
    <p:sldId id="1104" r:id="rId4"/>
  </p:sldIdLst>
  <p:sldSz cx="12192000" cy="6858000"/>
  <p:notesSz cx="6805613" cy="9939338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776"/>
    <a:srgbClr val="8DD2E5"/>
    <a:srgbClr val="99CC66"/>
    <a:srgbClr val="CC76A6"/>
    <a:srgbClr val="FEB714"/>
    <a:srgbClr val="FFC057"/>
    <a:srgbClr val="6AA855"/>
    <a:srgbClr val="6FC0D3"/>
    <a:srgbClr val="8DC758"/>
    <a:srgbClr val="99CC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9" autoAdjust="0"/>
    <p:restoredTop sz="95822" autoAdjust="0"/>
  </p:normalViewPr>
  <p:slideViewPr>
    <p:cSldViewPr snapToGrid="0" snapToObjects="1">
      <p:cViewPr varScale="1">
        <p:scale>
          <a:sx n="122" d="100"/>
          <a:sy n="122" d="100"/>
        </p:scale>
        <p:origin x="744" y="192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10/3/24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30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l="9741" t="6894" r="7309" b="29427"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670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3" r:id="rId4"/>
    <p:sldLayoutId id="2147483672" r:id="rId5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8F98B2F-E535-DC79-3429-28FCB7F13EE3}"/>
              </a:ext>
            </a:extLst>
          </p:cNvPr>
          <p:cNvSpPr/>
          <p:nvPr/>
        </p:nvSpPr>
        <p:spPr>
          <a:xfrm>
            <a:off x="0" y="6232422"/>
            <a:ext cx="12192000" cy="6255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053F53-A563-614C-82F3-2A2BC6E1895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1513" y="1922846"/>
            <a:ext cx="12127237" cy="4399648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C820B9E4-4B35-1649-AD5C-478374854BE2}"/>
              </a:ext>
            </a:extLst>
          </p:cNvPr>
          <p:cNvGrpSpPr/>
          <p:nvPr/>
        </p:nvGrpSpPr>
        <p:grpSpPr>
          <a:xfrm>
            <a:off x="2368010" y="2640518"/>
            <a:ext cx="2166419" cy="2967766"/>
            <a:chOff x="2401260" y="2334025"/>
            <a:chExt cx="2166419" cy="2967766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1B5F09C-3865-CD44-8B1B-A67D03F19D67}"/>
                </a:ext>
              </a:extLst>
            </p:cNvPr>
            <p:cNvSpPr txBox="1"/>
            <p:nvPr/>
          </p:nvSpPr>
          <p:spPr>
            <a:xfrm>
              <a:off x="2401260" y="2334025"/>
              <a:ext cx="2150090" cy="3693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r>
                <a:rPr lang="ja-JP" altLang="ja-JP" sz="1800" dirty="0">
                  <a:solidFill>
                    <a:srgbClr val="A4AAB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意思決定者</a:t>
              </a:r>
              <a:endParaRPr lang="en-US" sz="1600" dirty="0">
                <a:solidFill>
                  <a:srgbClr val="C3C7C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CC82F3E-306A-AE41-B8EF-E76994219A58}"/>
                </a:ext>
              </a:extLst>
            </p:cNvPr>
            <p:cNvSpPr txBox="1"/>
            <p:nvPr/>
          </p:nvSpPr>
          <p:spPr>
            <a:xfrm>
              <a:off x="2401260" y="3662290"/>
              <a:ext cx="2150090" cy="3693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r>
                <a:rPr lang="ja-JP" altLang="en-US" sz="1800" b="1" dirty="0">
                  <a:solidFill>
                    <a:srgbClr val="254776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仲介者</a:t>
              </a:r>
              <a:endParaRPr lang="en-US" sz="1600" dirty="0">
                <a:solidFill>
                  <a:srgbClr val="C3C7C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DC0034F-5EA2-604C-BBEE-C8A7E5C21974}"/>
                </a:ext>
              </a:extLst>
            </p:cNvPr>
            <p:cNvSpPr txBox="1"/>
            <p:nvPr/>
          </p:nvSpPr>
          <p:spPr>
            <a:xfrm>
              <a:off x="2417589" y="3003974"/>
              <a:ext cx="2150090" cy="38215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12700" marR="24130" indent="24765" algn="ctr">
                <a:spcBef>
                  <a:spcPts val="110"/>
                </a:spcBef>
                <a:spcAft>
                  <a:spcPts val="0"/>
                </a:spcAft>
              </a:pPr>
              <a:r>
                <a:rPr lang="ja-JP" altLang="ja-JP" sz="1800" b="1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ハイブリッド</a:t>
              </a:r>
              <a:endParaRPr lang="ja-JP" altLang="ja-JP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10388DE-8A9B-0B44-B82B-48AE41619AFA}"/>
                </a:ext>
              </a:extLst>
            </p:cNvPr>
            <p:cNvSpPr txBox="1"/>
            <p:nvPr/>
          </p:nvSpPr>
          <p:spPr>
            <a:xfrm>
              <a:off x="2417589" y="4215515"/>
              <a:ext cx="2150090" cy="38215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12700" marR="24130" indent="24765" algn="ctr">
                <a:spcBef>
                  <a:spcPts val="110"/>
                </a:spcBef>
                <a:spcAft>
                  <a:spcPts val="0"/>
                </a:spcAft>
              </a:pPr>
              <a:r>
                <a:rPr lang="ja-JP" altLang="ja-JP" sz="1800" b="1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ハイブリッド</a:t>
              </a:r>
              <a:endParaRPr lang="ja-JP" altLang="ja-JP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406613D-4C39-FA4C-B91E-07771D46699A}"/>
                </a:ext>
              </a:extLst>
            </p:cNvPr>
            <p:cNvSpPr txBox="1"/>
            <p:nvPr/>
          </p:nvSpPr>
          <p:spPr>
            <a:xfrm>
              <a:off x="2401260" y="4963239"/>
              <a:ext cx="2150090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endParaRPr lang="en-US" sz="1600" dirty="0">
                <a:solidFill>
                  <a:srgbClr val="22497A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A8FCF87E-2B59-3046-B3F5-99B27D245E2D}"/>
              </a:ext>
            </a:extLst>
          </p:cNvPr>
          <p:cNvSpPr txBox="1"/>
          <p:nvPr/>
        </p:nvSpPr>
        <p:spPr>
          <a:xfrm>
            <a:off x="216638" y="2142375"/>
            <a:ext cx="2150090" cy="19338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87313" marR="113030" algn="ctr">
              <a:spcBef>
                <a:spcPts val="5"/>
              </a:spcBef>
              <a:spcAft>
                <a:spcPts val="0"/>
              </a:spcAft>
            </a:pPr>
            <a:r>
              <a:rPr lang="ja-JP" altLang="ja-JP" sz="1600" dirty="0">
                <a:solidFill>
                  <a:srgbClr val="A4AAB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グローバルなハイブリッド型意思決定者および</a:t>
            </a:r>
            <a:r>
              <a:rPr lang="ja-JP" altLang="en-US" sz="1600" dirty="0">
                <a:solidFill>
                  <a:srgbClr val="A4AAB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仲介者</a:t>
            </a:r>
            <a:endParaRPr lang="ja-JP" altLang="ja-JP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7313" algn="just">
              <a:spcBef>
                <a:spcPts val="240"/>
              </a:spcBef>
              <a:spcAft>
                <a:spcPts val="0"/>
              </a:spcAft>
            </a:pPr>
            <a:r>
              <a:rPr lang="en-US" altLang="ja-JP" sz="1400" i="1" spc="-10" dirty="0">
                <a:solidFill>
                  <a:srgbClr val="A4AAB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ja-JP" altLang="ja-JP" sz="1400" i="1" spc="-10" dirty="0">
                <a:solidFill>
                  <a:srgbClr val="A4AAB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例えば、グローバルな委員会およびグローバルな技術ユニット、加盟国を支援する地域および国内の多国間組織当局</a:t>
            </a:r>
            <a:r>
              <a:rPr lang="en-US" altLang="ja-JP" sz="1400" i="1" spc="-10" dirty="0">
                <a:solidFill>
                  <a:srgbClr val="A4AAB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ja-JP" altLang="ja-JP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24BD7F-8B4D-7B44-B5E2-BDBFACAD9B6B}"/>
              </a:ext>
            </a:extLst>
          </p:cNvPr>
          <p:cNvSpPr txBox="1"/>
          <p:nvPr/>
        </p:nvSpPr>
        <p:spPr>
          <a:xfrm>
            <a:off x="7623731" y="3310467"/>
            <a:ext cx="2150090" cy="39600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12700" marR="24130" indent="24765" algn="ctr">
              <a:spcBef>
                <a:spcPts val="110"/>
              </a:spcBef>
              <a:spcAft>
                <a:spcPts val="0"/>
              </a:spcAft>
            </a:pPr>
            <a:r>
              <a:rPr lang="ja-JP" altLang="ja-JP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ハイブリッド</a:t>
            </a:r>
            <a:endParaRPr lang="ja-JP" altLang="ja-JP" sz="180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17C98FF-0D76-D542-9AA1-B72DFA36BF6E}"/>
              </a:ext>
            </a:extLst>
          </p:cNvPr>
          <p:cNvSpPr txBox="1"/>
          <p:nvPr/>
        </p:nvSpPr>
        <p:spPr>
          <a:xfrm>
            <a:off x="7623731" y="4522008"/>
            <a:ext cx="2150090" cy="39600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12700" marR="24130" indent="24765" algn="ctr">
              <a:spcBef>
                <a:spcPts val="110"/>
              </a:spcBef>
              <a:spcAft>
                <a:spcPts val="0"/>
              </a:spcAft>
            </a:pPr>
            <a:r>
              <a:rPr lang="ja-JP" altLang="ja-JP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ハイブリッド</a:t>
            </a:r>
            <a:endParaRPr lang="ja-JP" altLang="ja-JP" sz="180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D754C71-2471-0A4E-94D3-ABFB92AE90F3}"/>
              </a:ext>
            </a:extLst>
          </p:cNvPr>
          <p:cNvSpPr txBox="1"/>
          <p:nvPr/>
        </p:nvSpPr>
        <p:spPr>
          <a:xfrm>
            <a:off x="7623731" y="2640518"/>
            <a:ext cx="215009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ja-JP" altLang="ja-JP" sz="1800" dirty="0">
                <a:solidFill>
                  <a:srgbClr val="A4AAB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意思決定者</a:t>
            </a:r>
            <a:endParaRPr lang="en-US" sz="1600" dirty="0">
              <a:solidFill>
                <a:srgbClr val="C3C7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E48F127-2040-764E-B2FD-C7D5D45B70A2}"/>
              </a:ext>
            </a:extLst>
          </p:cNvPr>
          <p:cNvSpPr txBox="1"/>
          <p:nvPr/>
        </p:nvSpPr>
        <p:spPr>
          <a:xfrm>
            <a:off x="7623731" y="3968783"/>
            <a:ext cx="215009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ja-JP" altLang="en-US" sz="1800" b="1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仲介者</a:t>
            </a:r>
            <a:endParaRPr lang="en-US" sz="1600" dirty="0">
              <a:solidFill>
                <a:srgbClr val="C3C7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8AFB8C8-3D0E-3648-9E26-5EE8BAB70C4E}"/>
              </a:ext>
            </a:extLst>
          </p:cNvPr>
          <p:cNvSpPr/>
          <p:nvPr/>
        </p:nvSpPr>
        <p:spPr>
          <a:xfrm>
            <a:off x="2471896" y="1599954"/>
            <a:ext cx="2150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1800" spc="-10" dirty="0">
                <a:solidFill>
                  <a:srgbClr val="A4AAB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グローバルレベル</a:t>
            </a:r>
            <a:endParaRPr lang="en-CA" sz="1800" b="1" dirty="0">
              <a:solidFill>
                <a:srgbClr val="C3C7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2AF41A7-67AD-7642-A4BA-FF3D089E2261}"/>
              </a:ext>
            </a:extLst>
          </p:cNvPr>
          <p:cNvSpPr/>
          <p:nvPr/>
        </p:nvSpPr>
        <p:spPr>
          <a:xfrm>
            <a:off x="6550037" y="1596540"/>
            <a:ext cx="4297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1800" dirty="0">
                <a:solidFill>
                  <a:srgbClr val="A4AAB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国内レベル</a:t>
            </a:r>
            <a:endParaRPr lang="en-CA" sz="1800" b="1" dirty="0">
              <a:solidFill>
                <a:srgbClr val="C3C7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5025664-7E20-034E-B180-870A0F03EBEF}"/>
              </a:ext>
            </a:extLst>
          </p:cNvPr>
          <p:cNvSpPr txBox="1"/>
          <p:nvPr/>
        </p:nvSpPr>
        <p:spPr>
          <a:xfrm>
            <a:off x="240517" y="4171262"/>
            <a:ext cx="2150089" cy="22108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ja-JP" altLang="ja-JP" sz="14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グローバルなハイブリッド型エビデンス</a:t>
            </a:r>
            <a:r>
              <a:rPr lang="ja-JP" altLang="en-US" sz="14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仲介者</a:t>
            </a:r>
            <a:r>
              <a:rPr lang="ja-JP" altLang="ja-JP" sz="14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および</a:t>
            </a:r>
            <a:endParaRPr lang="en-US" altLang="ja-JP" sz="1400" dirty="0">
              <a:solidFill>
                <a:srgbClr val="25477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ja-JP" altLang="ja-JP" sz="14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生産者</a:t>
            </a:r>
            <a:endParaRPr lang="ja-JP" altLang="ja-JP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85090" algn="just">
              <a:spcBef>
                <a:spcPts val="200"/>
              </a:spcBef>
              <a:spcAft>
                <a:spcPts val="0"/>
              </a:spcAft>
            </a:pPr>
            <a:r>
              <a:rPr lang="en-US" altLang="ja-JP" sz="1400" i="1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ja-JP" altLang="ja-JP" sz="1400" i="1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例えば、コクラン、気候変動に関する政府間パネル</a:t>
            </a:r>
            <a:r>
              <a:rPr lang="en-US" altLang="ja-JP" sz="1400" i="1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(IPCC)</a:t>
            </a:r>
            <a:r>
              <a:rPr lang="ja-JP" altLang="ja-JP" sz="1400" i="1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ワーキンググループ</a:t>
            </a:r>
            <a:r>
              <a:rPr lang="en-US" altLang="ja-JP" sz="1400" i="1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ja-JP" altLang="ja-JP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br>
              <a:rPr lang="en-US" altLang="ja-JP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7A2ED93-A1F8-2846-A3AD-8FC44707262F}"/>
              </a:ext>
            </a:extLst>
          </p:cNvPr>
          <p:cNvSpPr txBox="1"/>
          <p:nvPr/>
        </p:nvSpPr>
        <p:spPr>
          <a:xfrm>
            <a:off x="9757492" y="2506871"/>
            <a:ext cx="2229720" cy="160043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87313" marR="735965" algn="just">
              <a:spcBef>
                <a:spcPts val="5"/>
              </a:spcBef>
              <a:spcAft>
                <a:spcPts val="0"/>
              </a:spcAft>
            </a:pPr>
            <a:endParaRPr lang="en-US" altLang="ja-JP" sz="1400" dirty="0">
              <a:solidFill>
                <a:srgbClr val="A4AAB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1400" i="1" spc="-10" dirty="0">
              <a:solidFill>
                <a:srgbClr val="A4AAB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400" i="1" spc="-10" dirty="0">
                <a:solidFill>
                  <a:srgbClr val="A4AAB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ja-JP" altLang="ja-JP" sz="1400" i="1" spc="-10" dirty="0">
                <a:solidFill>
                  <a:srgbClr val="A4AAB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例えば、国内委員会、政府のアドバイザリー組織、</a:t>
            </a:r>
            <a:r>
              <a:rPr lang="en-US" altLang="ja-JP" sz="1400" i="1" spc="-10" dirty="0">
                <a:solidFill>
                  <a:srgbClr val="A4AAB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{1}</a:t>
            </a:r>
            <a:r>
              <a:rPr lang="ja-JP" altLang="ja-JP" sz="1400" i="1" spc="-10" dirty="0">
                <a:solidFill>
                  <a:srgbClr val="A4AAB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政府による科学的アドバイスおよび政府によるエビデンス支援</a:t>
            </a:r>
            <a:r>
              <a:rPr lang="en-US" altLang="ja-JP" sz="1400" i="1" spc="-10" dirty="0">
                <a:solidFill>
                  <a:srgbClr val="A4AAB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400" dirty="0">
              <a:solidFill>
                <a:srgbClr val="C3C7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EA0D560-F690-EB4B-B867-D874CE2F1204}"/>
              </a:ext>
            </a:extLst>
          </p:cNvPr>
          <p:cNvSpPr txBox="1"/>
          <p:nvPr/>
        </p:nvSpPr>
        <p:spPr>
          <a:xfrm>
            <a:off x="9748864" y="5131829"/>
            <a:ext cx="2254677" cy="954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just"/>
            <a:r>
              <a:rPr lang="en-US" altLang="ja-JP" sz="1400" i="1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ja-JP" altLang="ja-JP" sz="1400" i="1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例えば、特定のエビデンスの形式、セクターなどに特化した地域のエビデンス支援ユニット</a:t>
            </a:r>
            <a:r>
              <a:rPr lang="en-US" altLang="ja-JP" sz="1400" i="1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4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30E2CCF-B8D6-7541-BDAA-5B16B89AE1F7}"/>
              </a:ext>
            </a:extLst>
          </p:cNvPr>
          <p:cNvSpPr txBox="1"/>
          <p:nvPr/>
        </p:nvSpPr>
        <p:spPr>
          <a:xfrm>
            <a:off x="5573303" y="3695855"/>
            <a:ext cx="2047863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14605" marR="25400" indent="25400" algn="ctr">
              <a:spcAft>
                <a:spcPts val="0"/>
              </a:spcAft>
            </a:pPr>
            <a:r>
              <a:rPr lang="ja-JP" altLang="ja-JP" sz="1800" b="1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国内の</a:t>
            </a:r>
            <a:endParaRPr lang="ja-JP" altLang="ja-JP" sz="1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605" marR="25400" indent="25400" algn="ctr">
              <a:spcAft>
                <a:spcPts val="0"/>
              </a:spcAft>
            </a:pPr>
            <a:r>
              <a:rPr lang="ja-JP" altLang="ja-JP" sz="1800" b="1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エビデンス支援</a:t>
            </a:r>
            <a:endParaRPr lang="ja-JP" altLang="ja-JP" sz="1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ja-JP" altLang="ja-JP" sz="1800" b="1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ネットワーク</a:t>
            </a:r>
            <a:endParaRPr lang="en-US" sz="1400" b="1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821EC43-8BDE-0646-8A9C-A133147F3A75}"/>
              </a:ext>
            </a:extLst>
          </p:cNvPr>
          <p:cNvSpPr txBox="1"/>
          <p:nvPr/>
        </p:nvSpPr>
        <p:spPr>
          <a:xfrm>
            <a:off x="4335686" y="2284190"/>
            <a:ext cx="1587715" cy="307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ja-JP" altLang="ja-JP" sz="1400" i="1" spc="-10" dirty="0">
                <a:solidFill>
                  <a:srgbClr val="A4AAB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規範的ガイダンス</a:t>
            </a:r>
            <a:endParaRPr lang="en-CA" sz="1400" i="1" dirty="0">
              <a:solidFill>
                <a:srgbClr val="C3C7CD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B67C318-261F-374D-BA15-B167B8F18EF8}"/>
              </a:ext>
            </a:extLst>
          </p:cNvPr>
          <p:cNvSpPr txBox="1"/>
          <p:nvPr/>
        </p:nvSpPr>
        <p:spPr>
          <a:xfrm>
            <a:off x="4335686" y="3547648"/>
            <a:ext cx="1587715" cy="307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166370"/>
            <a:r>
              <a:rPr lang="ja-JP" altLang="ja-JP" sz="1400" i="1" spc="-10" dirty="0">
                <a:solidFill>
                  <a:srgbClr val="A4AAB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技術支援</a:t>
            </a:r>
            <a:endParaRPr lang="ja-JP" altLang="ja-JP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F4F8CB-BA5F-3ED5-D7EE-146F8F174D7A}"/>
              </a:ext>
            </a:extLst>
          </p:cNvPr>
          <p:cNvSpPr txBox="1"/>
          <p:nvPr/>
        </p:nvSpPr>
        <p:spPr>
          <a:xfrm>
            <a:off x="2408529" y="5172830"/>
            <a:ext cx="215009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ja-JP" altLang="ja-JP" sz="1800" b="1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生産者</a:t>
            </a:r>
            <a:endParaRPr lang="en-US" sz="1800" b="1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7BAB75-2A7A-63B5-18D1-86FAD6FA66EE}"/>
              </a:ext>
            </a:extLst>
          </p:cNvPr>
          <p:cNvSpPr txBox="1"/>
          <p:nvPr/>
        </p:nvSpPr>
        <p:spPr>
          <a:xfrm>
            <a:off x="7623731" y="5172830"/>
            <a:ext cx="215009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ja-JP" altLang="ja-JP" sz="1800" b="1" spc="-1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生産者</a:t>
            </a:r>
            <a:endParaRPr lang="en-US" sz="1800" b="1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11B605-CAB5-CB02-4A31-111C3AFF8F54}"/>
              </a:ext>
            </a:extLst>
          </p:cNvPr>
          <p:cNvSpPr txBox="1"/>
          <p:nvPr/>
        </p:nvSpPr>
        <p:spPr>
          <a:xfrm>
            <a:off x="4335686" y="5476574"/>
            <a:ext cx="1587715" cy="9541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ja-JP" altLang="ja-JP" sz="1400" i="1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エビデンス関連 のグローバル公共財、特に生きたエビデンス統合</a:t>
            </a:r>
            <a:endParaRPr lang="en-CA" sz="1400" i="1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92BA43A-350C-4538-A149-85853D7D8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0034D0B-D42D-571F-102C-64BCEF45C3B9}"/>
              </a:ext>
            </a:extLst>
          </p:cNvPr>
          <p:cNvSpPr txBox="1"/>
          <p:nvPr/>
        </p:nvSpPr>
        <p:spPr>
          <a:xfrm>
            <a:off x="9805334" y="4267190"/>
            <a:ext cx="21982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16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地域のハイブリッド型エビデンス</a:t>
            </a:r>
            <a:r>
              <a:rPr lang="ja-JP" altLang="en-US" sz="16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仲介者</a:t>
            </a:r>
            <a:r>
              <a:rPr lang="ja-JP" altLang="ja-JP" sz="16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および生産者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08E7EAA-F56F-D8BA-56FE-5A462681AA23}"/>
              </a:ext>
            </a:extLst>
          </p:cNvPr>
          <p:cNvSpPr txBox="1"/>
          <p:nvPr/>
        </p:nvSpPr>
        <p:spPr>
          <a:xfrm>
            <a:off x="9823990" y="2108445"/>
            <a:ext cx="2150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1600" dirty="0">
                <a:solidFill>
                  <a:srgbClr val="A4AAB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地域のハイブリッド型意思決定者および</a:t>
            </a:r>
            <a:endParaRPr lang="en-US" altLang="ja-JP" sz="1600" dirty="0">
              <a:solidFill>
                <a:srgbClr val="A4AAB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ja-JP" altLang="en-US" sz="1600" dirty="0">
                <a:solidFill>
                  <a:srgbClr val="A4AAB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仲介者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C05D94C-41DF-825E-473E-B7FC7B8C1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エビデンス生産者（国内およびグローバル）間の協調の改善は、</a:t>
            </a:r>
            <a:br>
              <a:rPr lang="en-US" altLang="ja-JP" dirty="0"/>
            </a:br>
            <a:r>
              <a:rPr lang="ja-JP" altLang="en-US" dirty="0"/>
              <a:t>重要な出発点になる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112259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B10FA45183884EB94F15345AAEEF19" ma:contentTypeVersion="15" ma:contentTypeDescription="Create a new document." ma:contentTypeScope="" ma:versionID="1c4e017a1f7c53728c03e216885bf0bb">
  <xsd:schema xmlns:xsd="http://www.w3.org/2001/XMLSchema" xmlns:xs="http://www.w3.org/2001/XMLSchema" xmlns:p="http://schemas.microsoft.com/office/2006/metadata/properties" xmlns:ns2="599eec1d-e27c-4128-92a4-19001b8afe14" xmlns:ns3="0408fcbc-2e10-4461-bee0-724c01b46ae9" targetNamespace="http://schemas.microsoft.com/office/2006/metadata/properties" ma:root="true" ma:fieldsID="eec9c4841a05a7d87cb8351f8265e8c6" ns2:_="" ns3:_="">
    <xsd:import namespace="599eec1d-e27c-4128-92a4-19001b8afe14"/>
    <xsd:import namespace="0408fcbc-2e10-4461-bee0-724c01b46a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9eec1d-e27c-4128-92a4-19001b8afe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073764d-e844-48d8-8cbc-d63b9d9528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08fcbc-2e10-4461-bee0-724c01b46ae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81d858b-1feb-44a1-840f-9be35bf19069}" ma:internalName="TaxCatchAll" ma:showField="CatchAllData" ma:web="0408fcbc-2e10-4461-bee0-724c01b46a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944CBD-5A59-419A-8561-7F16EFD5DE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9eec1d-e27c-4128-92a4-19001b8afe14"/>
    <ds:schemaRef ds:uri="0408fcbc-2e10-4461-bee0-724c01b46a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A06128-3A00-4687-A178-3FFE6118DB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33161</TotalTime>
  <Words>442</Words>
  <Application>Microsoft Macintosh PowerPoint</Application>
  <PresentationFormat>Widescreen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Courier New</vt:lpstr>
      <vt:lpstr>McMaster Brighter World Theme</vt:lpstr>
      <vt:lpstr>エビデンス生産者（国内およびグローバル）間の協調の改善は、 重要な出発点になる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326</cp:revision>
  <cp:lastPrinted>2024-07-01T02:01:52Z</cp:lastPrinted>
  <dcterms:created xsi:type="dcterms:W3CDTF">2017-04-21T15:41:45Z</dcterms:created>
  <dcterms:modified xsi:type="dcterms:W3CDTF">2024-10-03T15:50:01Z</dcterms:modified>
</cp:coreProperties>
</file>