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11"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20224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25D838-3B94-9651-B035-7FA90EB5A618}"/>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grpSp>
        <p:nvGrpSpPr>
          <p:cNvPr id="32" name="Group 31">
            <a:extLst>
              <a:ext uri="{FF2B5EF4-FFF2-40B4-BE49-F238E27FC236}">
                <a16:creationId xmlns:a16="http://schemas.microsoft.com/office/drawing/2014/main" id="{862AF874-C1B6-6E05-E743-2A9CA7CB5368}"/>
              </a:ext>
            </a:extLst>
          </p:cNvPr>
          <p:cNvGrpSpPr/>
          <p:nvPr/>
        </p:nvGrpSpPr>
        <p:grpSpPr>
          <a:xfrm>
            <a:off x="93519" y="1584293"/>
            <a:ext cx="3663708" cy="3639791"/>
            <a:chOff x="185974" y="1455646"/>
            <a:chExt cx="3663708" cy="3639791"/>
          </a:xfrm>
        </p:grpSpPr>
        <p:pic>
          <p:nvPicPr>
            <p:cNvPr id="33" name="Picture 32" descr="Icon&#10;&#10;Description automatically generated">
              <a:extLst>
                <a:ext uri="{FF2B5EF4-FFF2-40B4-BE49-F238E27FC236}">
                  <a16:creationId xmlns:a16="http://schemas.microsoft.com/office/drawing/2014/main" id="{5C90BB9F-CFBC-C285-C854-3DB89AE15895}"/>
                </a:ext>
              </a:extLst>
            </p:cNvPr>
            <p:cNvPicPr>
              <a:picLocks noChangeAspect="1"/>
            </p:cNvPicPr>
            <p:nvPr/>
          </p:nvPicPr>
          <p:blipFill>
            <a:blip r:embed="rId3"/>
            <a:stretch>
              <a:fillRect/>
            </a:stretch>
          </p:blipFill>
          <p:spPr>
            <a:xfrm>
              <a:off x="185974" y="1455646"/>
              <a:ext cx="3639791" cy="3639791"/>
            </a:xfrm>
            <a:prstGeom prst="rect">
              <a:avLst/>
            </a:prstGeom>
          </p:spPr>
        </p:pic>
        <p:grpSp>
          <p:nvGrpSpPr>
            <p:cNvPr id="34" name="Group 33">
              <a:extLst>
                <a:ext uri="{FF2B5EF4-FFF2-40B4-BE49-F238E27FC236}">
                  <a16:creationId xmlns:a16="http://schemas.microsoft.com/office/drawing/2014/main" id="{BE698B26-EA85-3CE9-F214-3211EBAB0ED1}"/>
                </a:ext>
              </a:extLst>
            </p:cNvPr>
            <p:cNvGrpSpPr/>
            <p:nvPr/>
          </p:nvGrpSpPr>
          <p:grpSpPr>
            <a:xfrm>
              <a:off x="2944274" y="2837858"/>
              <a:ext cx="905408" cy="820202"/>
              <a:chOff x="2944274" y="2837858"/>
              <a:chExt cx="905408" cy="820202"/>
            </a:xfrm>
          </p:grpSpPr>
          <p:sp>
            <p:nvSpPr>
              <p:cNvPr id="42" name="Oval 41">
                <a:extLst>
                  <a:ext uri="{FF2B5EF4-FFF2-40B4-BE49-F238E27FC236}">
                    <a16:creationId xmlns:a16="http://schemas.microsoft.com/office/drawing/2014/main" id="{2CE1EBE3-231A-DC63-4203-5B83B1F16AAF}"/>
                  </a:ext>
                </a:extLst>
              </p:cNvPr>
              <p:cNvSpPr/>
              <p:nvPr/>
            </p:nvSpPr>
            <p:spPr>
              <a:xfrm>
                <a:off x="2968190" y="2837858"/>
                <a:ext cx="806419" cy="806419"/>
              </a:xfrm>
              <a:prstGeom prst="ellipse">
                <a:avLst/>
              </a:prstGeom>
              <a:solidFill>
                <a:srgbClr val="CC76A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BB2CAD24-A3BF-B747-7269-C74B8E8BB39E}"/>
                  </a:ext>
                </a:extLst>
              </p:cNvPr>
              <p:cNvSpPr txBox="1"/>
              <p:nvPr/>
            </p:nvSpPr>
            <p:spPr>
              <a:xfrm>
                <a:off x="2944274" y="3004291"/>
                <a:ext cx="905408" cy="653769"/>
              </a:xfrm>
              <a:prstGeom prst="rect">
                <a:avLst/>
              </a:prstGeom>
              <a:noFill/>
            </p:spPr>
            <p:txBody>
              <a:bodyPr wrap="square" rtlCol="0">
                <a:spAutoFit/>
              </a:bodyPr>
              <a:lstStyle/>
              <a:p>
                <a:pPr marR="10160" algn="ctr">
                  <a:lnSpc>
                    <a:spcPct val="102000"/>
                  </a:lnSpc>
                  <a:spcBef>
                    <a:spcPts val="5"/>
                  </a:spcBef>
                  <a:spcAft>
                    <a:spcPts val="0"/>
                  </a:spcAft>
                </a:pPr>
                <a:r>
                  <a:rPr lang="en-US" altLang="ja-JP" sz="1200" b="1" spc="-20" dirty="0">
                    <a:solidFill>
                      <a:srgbClr val="FFFFFF"/>
                    </a:solidFill>
                    <a:effectLst/>
                    <a:latin typeface="Arial" panose="020B0604020202020204" pitchFamily="34" charset="0"/>
                    <a:cs typeface="Arial" panose="020B0604020202020204" pitchFamily="34" charset="0"/>
                  </a:rPr>
                  <a:t>最良の</a:t>
                </a:r>
                <a:endParaRPr lang="ja-JP" altLang="ja-JP" sz="1200" dirty="0">
                  <a:effectLst/>
                  <a:latin typeface="Arial" panose="020B0604020202020204" pitchFamily="34" charset="0"/>
                  <a:cs typeface="Arial" panose="020B0604020202020204" pitchFamily="34" charset="0"/>
                </a:endParaRPr>
              </a:p>
              <a:p>
                <a:pPr marR="10160" algn="ctr">
                  <a:lnSpc>
                    <a:spcPct val="102000"/>
                  </a:lnSpc>
                  <a:spcBef>
                    <a:spcPts val="5"/>
                  </a:spcBef>
                  <a:spcAft>
                    <a:spcPts val="0"/>
                  </a:spcAft>
                </a:pPr>
                <a:r>
                  <a:rPr lang="en-US" altLang="ja-JP" sz="1200" b="1" spc="-20" dirty="0">
                    <a:solidFill>
                      <a:srgbClr val="FFFFFF"/>
                    </a:solidFill>
                    <a:effectLst/>
                    <a:latin typeface="Arial" panose="020B0604020202020204" pitchFamily="34" charset="0"/>
                    <a:cs typeface="Arial" panose="020B0604020202020204" pitchFamily="34" charset="0"/>
                  </a:rPr>
                  <a:t>エビデンス</a:t>
                </a:r>
                <a:endParaRPr lang="ja-JP" altLang="ja-JP" sz="1200" dirty="0">
                  <a:effectLst/>
                  <a:latin typeface="Arial" panose="020B0604020202020204" pitchFamily="34" charset="0"/>
                  <a:cs typeface="Arial" panose="020B0604020202020204" pitchFamily="34" charset="0"/>
                </a:endParaRPr>
              </a:p>
              <a:p>
                <a:pPr algn="ctr"/>
                <a:endParaRPr lang="en-US" sz="1200" b="1" dirty="0">
                  <a:solidFill>
                    <a:schemeClr val="bg1"/>
                  </a:solidFill>
                  <a:latin typeface="Arial" panose="020B0604020202020204" pitchFamily="34" charset="0"/>
                  <a:cs typeface="Arial" panose="020B0604020202020204" pitchFamily="34" charset="0"/>
                </a:endParaRPr>
              </a:p>
            </p:txBody>
          </p:sp>
        </p:grpSp>
        <p:grpSp>
          <p:nvGrpSpPr>
            <p:cNvPr id="35" name="Group 34">
              <a:extLst>
                <a:ext uri="{FF2B5EF4-FFF2-40B4-BE49-F238E27FC236}">
                  <a16:creationId xmlns:a16="http://schemas.microsoft.com/office/drawing/2014/main" id="{7A9D31F9-EC01-50BB-F063-D8C55B7897B2}"/>
                </a:ext>
              </a:extLst>
            </p:cNvPr>
            <p:cNvGrpSpPr/>
            <p:nvPr/>
          </p:nvGrpSpPr>
          <p:grpSpPr>
            <a:xfrm>
              <a:off x="902117" y="4036340"/>
              <a:ext cx="825867" cy="806419"/>
              <a:chOff x="2958469" y="2847797"/>
              <a:chExt cx="825867" cy="806419"/>
            </a:xfrm>
          </p:grpSpPr>
          <p:sp>
            <p:nvSpPr>
              <p:cNvPr id="40" name="Oval 39">
                <a:extLst>
                  <a:ext uri="{FF2B5EF4-FFF2-40B4-BE49-F238E27FC236}">
                    <a16:creationId xmlns:a16="http://schemas.microsoft.com/office/drawing/2014/main" id="{03310AD6-45C3-BFAC-07BE-6A64DB5748E3}"/>
                  </a:ext>
                </a:extLst>
              </p:cNvPr>
              <p:cNvSpPr/>
              <p:nvPr/>
            </p:nvSpPr>
            <p:spPr>
              <a:xfrm>
                <a:off x="2968190" y="2847797"/>
                <a:ext cx="806419" cy="806419"/>
              </a:xfrm>
              <a:prstGeom prst="ellipse">
                <a:avLst/>
              </a:prstGeom>
              <a:solidFill>
                <a:srgbClr val="99CC6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D0B436A4-01DA-2A26-DAE9-51626CBFA710}"/>
                  </a:ext>
                </a:extLst>
              </p:cNvPr>
              <p:cNvSpPr txBox="1"/>
              <p:nvPr/>
            </p:nvSpPr>
            <p:spPr>
              <a:xfrm>
                <a:off x="2958469" y="3132044"/>
                <a:ext cx="825867" cy="276999"/>
              </a:xfrm>
              <a:prstGeom prst="rect">
                <a:avLst/>
              </a:prstGeom>
              <a:noFill/>
            </p:spPr>
            <p:txBody>
              <a:bodyPr wrap="none" rtlCol="0">
                <a:spAutoFit/>
              </a:bodyPr>
              <a:lstStyle/>
              <a:p>
                <a:pPr algn="ctr"/>
                <a:r>
                  <a:rPr lang="ja-JP" altLang="en-US" sz="1200" b="1" dirty="0">
                    <a:solidFill>
                      <a:schemeClr val="bg1"/>
                    </a:solidFill>
                    <a:latin typeface="Arial" panose="020B0604020202020204" pitchFamily="34" charset="0"/>
                    <a:cs typeface="Arial" panose="020B0604020202020204" pitchFamily="34" charset="0"/>
                  </a:rPr>
                  <a:t>インパクト</a:t>
                </a:r>
                <a:endParaRPr lang="en-US" sz="1200" b="1" dirty="0">
                  <a:solidFill>
                    <a:schemeClr val="bg1"/>
                  </a:solidFill>
                  <a:latin typeface="Arial" panose="020B0604020202020204" pitchFamily="34" charset="0"/>
                  <a:cs typeface="Arial" panose="020B0604020202020204" pitchFamily="34" charset="0"/>
                </a:endParaRPr>
              </a:p>
            </p:txBody>
          </p:sp>
        </p:grpSp>
        <p:sp>
          <p:nvSpPr>
            <p:cNvPr id="39" name="Rectangle 38">
              <a:extLst>
                <a:ext uri="{FF2B5EF4-FFF2-40B4-BE49-F238E27FC236}">
                  <a16:creationId xmlns:a16="http://schemas.microsoft.com/office/drawing/2014/main" id="{82197E60-6327-5C12-D3AC-862615EC7FEF}"/>
                </a:ext>
              </a:extLst>
            </p:cNvPr>
            <p:cNvSpPr/>
            <p:nvPr/>
          </p:nvSpPr>
          <p:spPr>
            <a:xfrm rot="20055027">
              <a:off x="578950" y="1589691"/>
              <a:ext cx="2663343" cy="2663343"/>
            </a:xfrm>
            <a:prstGeom prst="rect">
              <a:avLst/>
            </a:prstGeom>
            <a:noFill/>
          </p:spPr>
          <p:txBody>
            <a:bodyPr wrap="none" lIns="91440" tIns="45720" rIns="91440" bIns="45720">
              <a:prstTxWarp prst="textArchDown">
                <a:avLst/>
              </a:prstTxWarp>
              <a:spAutoFit/>
            </a:bodyPr>
            <a:lstStyle/>
            <a:p>
              <a:pPr algn="ctr"/>
              <a:endParaRPr lang="en-US" sz="1200" b="1" cap="none" spc="0" dirty="0">
                <a:ln w="0"/>
                <a:solidFill>
                  <a:srgbClr val="254776"/>
                </a:solidFill>
                <a:effectLst/>
                <a:latin typeface="Arial" panose="020B0604020202020204" pitchFamily="34" charset="0"/>
                <a:cs typeface="Arial" panose="020B0604020202020204" pitchFamily="34" charset="0"/>
              </a:endParaRPr>
            </a:p>
          </p:txBody>
        </p:sp>
      </p:grpSp>
      <p:sp>
        <p:nvSpPr>
          <p:cNvPr id="44" name="TextBox 43">
            <a:extLst>
              <a:ext uri="{FF2B5EF4-FFF2-40B4-BE49-F238E27FC236}">
                <a16:creationId xmlns:a16="http://schemas.microsoft.com/office/drawing/2014/main" id="{B49EAD07-49D9-5108-7C91-158A73749CF1}"/>
              </a:ext>
            </a:extLst>
          </p:cNvPr>
          <p:cNvSpPr txBox="1"/>
          <p:nvPr/>
        </p:nvSpPr>
        <p:spPr>
          <a:xfrm>
            <a:off x="3918318" y="1544321"/>
            <a:ext cx="7901517" cy="2185214"/>
          </a:xfrm>
          <a:prstGeom prst="rect">
            <a:avLst/>
          </a:prstGeom>
          <a:noFill/>
        </p:spPr>
        <p:txBody>
          <a:bodyPr wrap="square">
            <a:spAutoFit/>
          </a:bodyPr>
          <a:lstStyle/>
          <a:p>
            <a:pPr marR="0" lvl="0" algn="just" defTabSz="609585" rtl="0" eaLnBrk="1" fontAlgn="auto" latinLnBrk="0" hangingPunct="1">
              <a:spcBef>
                <a:spcPts val="0"/>
              </a:spcBef>
              <a:spcAft>
                <a:spcPts val="0"/>
              </a:spcAft>
              <a:buClrTx/>
              <a:buSzTx/>
              <a:tabLst/>
              <a:defRPr/>
            </a:pPr>
            <a:r>
              <a:rPr lang="ja-JP" altLang="ja-JP" sz="1600" b="1" dirty="0">
                <a:solidFill>
                  <a:srgbClr val="CC76A5"/>
                </a:solidFill>
                <a:effectLst/>
                <a:latin typeface="Arial" panose="020B0604020202020204" pitchFamily="34" charset="0"/>
                <a:cs typeface="Arial" panose="020B0604020202020204" pitchFamily="34" charset="0"/>
              </a:rPr>
              <a:t>グローバル公共財生産チーム</a:t>
            </a:r>
            <a:endParaRPr lang="en-US" altLang="ja-JP" sz="1600" b="1" dirty="0">
              <a:solidFill>
                <a:srgbClr val="CC76A5"/>
              </a:solidFill>
              <a:effectLst/>
              <a:latin typeface="Arial" panose="020B0604020202020204" pitchFamily="34" charset="0"/>
              <a:cs typeface="Arial" panose="020B0604020202020204" pitchFamily="34" charset="0"/>
            </a:endParaRPr>
          </a:p>
          <a:p>
            <a:pPr marL="171450" marR="0" lvl="0" indent="-171450" algn="just" defTabSz="609585" rtl="0" eaLnBrk="1" fontAlgn="auto" latinLnBrk="0" hangingPunct="1">
              <a:spcAft>
                <a:spcPts val="0"/>
              </a:spcAft>
              <a:buClrTx/>
              <a:buSzTx/>
              <a:buFont typeface="Arial" panose="020B0604020202020204" pitchFamily="34" charset="0"/>
              <a:buChar char="•"/>
              <a:tabLst/>
              <a:defRPr/>
            </a:pPr>
            <a:r>
              <a:rPr lang="ja-JP" altLang="ja-JP" sz="1200" dirty="0">
                <a:solidFill>
                  <a:srgbClr val="254776"/>
                </a:solidFill>
                <a:effectLst/>
                <a:latin typeface="Arial" panose="020B0604020202020204" pitchFamily="34" charset="0"/>
                <a:cs typeface="Arial" panose="020B0604020202020204" pitchFamily="34" charset="0"/>
              </a:rPr>
              <a:t>各チームが</a:t>
            </a:r>
            <a:r>
              <a:rPr lang="ja-JP" altLang="ja-JP" sz="1200" b="1" dirty="0">
                <a:solidFill>
                  <a:srgbClr val="254776"/>
                </a:solidFill>
                <a:effectLst/>
                <a:latin typeface="Arial" panose="020B0604020202020204" pitchFamily="34" charset="0"/>
                <a:cs typeface="Arial" panose="020B0604020202020204" pitchFamily="34" charset="0"/>
              </a:rPr>
              <a:t>生きたエビデンス</a:t>
            </a:r>
            <a:r>
              <a:rPr lang="ja-JP" altLang="en-US" sz="1200" b="1" dirty="0">
                <a:solidFill>
                  <a:srgbClr val="254776"/>
                </a:solidFill>
                <a:effectLst/>
                <a:latin typeface="Arial" panose="020B0604020202020204" pitchFamily="34" charset="0"/>
                <a:cs typeface="Arial" panose="020B0604020202020204" pitchFamily="34" charset="0"/>
              </a:rPr>
              <a:t>を</a:t>
            </a:r>
            <a:r>
              <a:rPr lang="ja-JP" altLang="ja-JP" sz="1200" b="1" dirty="0">
                <a:solidFill>
                  <a:srgbClr val="254776"/>
                </a:solidFill>
                <a:effectLst/>
                <a:latin typeface="Arial" panose="020B0604020202020204" pitchFamily="34" charset="0"/>
                <a:cs typeface="Arial" panose="020B0604020202020204" pitchFamily="34" charset="0"/>
              </a:rPr>
              <a:t>統合</a:t>
            </a:r>
            <a:r>
              <a:rPr lang="ja-JP" altLang="en-US" sz="1200" dirty="0">
                <a:solidFill>
                  <a:srgbClr val="254776"/>
                </a:solidFill>
                <a:effectLst/>
                <a:latin typeface="Arial" panose="020B0604020202020204" pitchFamily="34" charset="0"/>
                <a:cs typeface="Arial" panose="020B0604020202020204" pitchFamily="34" charset="0"/>
              </a:rPr>
              <a:t>していく上で、調整を強化して</a:t>
            </a:r>
            <a:r>
              <a:rPr lang="ja-JP" altLang="ja-JP" sz="1200" dirty="0">
                <a:solidFill>
                  <a:srgbClr val="254776"/>
                </a:solidFill>
                <a:effectLst/>
                <a:latin typeface="Arial" panose="020B0604020202020204" pitchFamily="34" charset="0"/>
                <a:cs typeface="Arial" panose="020B0604020202020204" pitchFamily="34" charset="0"/>
              </a:rPr>
              <a:t>重複</a:t>
            </a:r>
            <a:r>
              <a:rPr lang="ja-JP" altLang="en-US" sz="1200" dirty="0">
                <a:solidFill>
                  <a:srgbClr val="254776"/>
                </a:solidFill>
                <a:effectLst/>
                <a:latin typeface="Arial" panose="020B0604020202020204" pitchFamily="34" charset="0"/>
                <a:cs typeface="Arial" panose="020B0604020202020204" pitchFamily="34" charset="0"/>
              </a:rPr>
              <a:t>を</a:t>
            </a:r>
            <a:r>
              <a:rPr lang="ja-JP" altLang="ja-JP" sz="1200" dirty="0">
                <a:solidFill>
                  <a:srgbClr val="254776"/>
                </a:solidFill>
                <a:effectLst/>
                <a:latin typeface="Arial" panose="020B0604020202020204" pitchFamily="34" charset="0"/>
                <a:cs typeface="Arial" panose="020B0604020202020204" pitchFamily="34" charset="0"/>
              </a:rPr>
              <a:t>低減</a:t>
            </a:r>
            <a:r>
              <a:rPr lang="ja-JP" altLang="en-US" sz="1200" dirty="0">
                <a:solidFill>
                  <a:srgbClr val="254776"/>
                </a:solidFill>
                <a:effectLst/>
                <a:latin typeface="Arial" panose="020B0604020202020204" pitchFamily="34" charset="0"/>
                <a:cs typeface="Arial" panose="020B0604020202020204" pitchFamily="34" charset="0"/>
              </a:rPr>
              <a:t>するやり方で、新興の</a:t>
            </a:r>
            <a:r>
              <a:rPr lang="ja-JP" altLang="ja-JP" sz="1200" dirty="0">
                <a:solidFill>
                  <a:srgbClr val="254776"/>
                </a:solidFill>
                <a:effectLst/>
                <a:latin typeface="Arial" panose="020B0604020202020204" pitchFamily="34" charset="0"/>
                <a:cs typeface="Arial" panose="020B0604020202020204" pitchFamily="34" charset="0"/>
              </a:rPr>
              <a:t>グローバルな</a:t>
            </a:r>
            <a:r>
              <a:rPr lang="ja-JP" altLang="en-US" sz="1200" dirty="0">
                <a:solidFill>
                  <a:srgbClr val="254776"/>
                </a:solidFill>
                <a:effectLst/>
                <a:latin typeface="Arial" panose="020B0604020202020204" pitchFamily="34" charset="0"/>
                <a:cs typeface="Arial" panose="020B0604020202020204" pitchFamily="34" charset="0"/>
              </a:rPr>
              <a:t>優先事項</a:t>
            </a:r>
            <a:r>
              <a:rPr lang="ja-JP" altLang="ja-JP" sz="1200" dirty="0">
                <a:solidFill>
                  <a:srgbClr val="254776"/>
                </a:solidFill>
                <a:effectLst/>
                <a:latin typeface="Arial" panose="020B0604020202020204" pitchFamily="34" charset="0"/>
                <a:cs typeface="Arial" panose="020B0604020202020204" pitchFamily="34" charset="0"/>
              </a:rPr>
              <a:t>に対応することにコミットする。</a:t>
            </a:r>
            <a:endParaRPr lang="en-US" altLang="ja-JP" sz="1200" dirty="0">
              <a:solidFill>
                <a:srgbClr val="254776"/>
              </a:solidFill>
              <a:effectLst/>
              <a:latin typeface="Arial" panose="020B0604020202020204" pitchFamily="34" charset="0"/>
              <a:cs typeface="Arial" panose="020B0604020202020204" pitchFamily="34" charset="0"/>
            </a:endParaRPr>
          </a:p>
          <a:p>
            <a:pPr marL="171450" marR="0" lvl="0" indent="-171450" algn="just" defTabSz="609585" rtl="0" eaLnBrk="1" fontAlgn="auto" latinLnBrk="0" hangingPunct="1">
              <a:spcAft>
                <a:spcPts val="0"/>
              </a:spcAft>
              <a:buClrTx/>
              <a:buSzTx/>
              <a:buFont typeface="Arial" panose="020B0604020202020204" pitchFamily="34" charset="0"/>
              <a:buChar char="•"/>
              <a:tabLst/>
              <a:defRPr/>
            </a:pPr>
            <a:r>
              <a:rPr lang="ja-JP" altLang="ja-JP" sz="1200" dirty="0">
                <a:solidFill>
                  <a:srgbClr val="254776"/>
                </a:solidFill>
                <a:effectLst/>
                <a:latin typeface="Arial" panose="020B0604020202020204" pitchFamily="34" charset="0"/>
                <a:cs typeface="Arial" panose="020B0604020202020204" pitchFamily="34" charset="0"/>
              </a:rPr>
              <a:t>既存のネットワークやプラットフォームと連携して効率性および相乗効果を最大化し、標準を強化および実装することにコミットする</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より詳細なリストについては、前のページの脚注を参照</a:t>
            </a:r>
            <a:r>
              <a:rPr lang="en-US" altLang="ja-JP" sz="1200" dirty="0">
                <a:solidFill>
                  <a:srgbClr val="254776"/>
                </a:solidFill>
                <a:effectLst/>
                <a:latin typeface="Arial" panose="020B0604020202020204" pitchFamily="34" charset="0"/>
                <a:cs typeface="Arial" panose="020B0604020202020204" pitchFamily="34" charset="0"/>
              </a:rPr>
              <a:t>)</a:t>
            </a:r>
            <a:r>
              <a:rPr lang="ja-JP" altLang="en-US" sz="1200" dirty="0">
                <a:solidFill>
                  <a:srgbClr val="254776"/>
                </a:solidFill>
                <a:effectLst/>
                <a:latin typeface="Arial" panose="020B0604020202020204" pitchFamily="34" charset="0"/>
                <a:cs typeface="Arial" panose="020B0604020202020204" pitchFamily="34" charset="0"/>
              </a:rPr>
              <a:t>。</a:t>
            </a:r>
            <a:endParaRPr lang="en-US" altLang="ja-JP" sz="1200" dirty="0">
              <a:solidFill>
                <a:srgbClr val="254776"/>
              </a:solidFill>
              <a:effectLst/>
              <a:latin typeface="Arial" panose="020B0604020202020204" pitchFamily="34" charset="0"/>
              <a:cs typeface="Arial" panose="020B0604020202020204" pitchFamily="34" charset="0"/>
            </a:endParaRPr>
          </a:p>
          <a:p>
            <a:pPr marL="261938" indent="-87313" algn="just">
              <a:buFontTx/>
              <a:buChar char="◦"/>
            </a:pPr>
            <a:r>
              <a:rPr lang="ja-JP" altLang="ja-JP" sz="1200" dirty="0">
                <a:solidFill>
                  <a:srgbClr val="254776"/>
                </a:solidFill>
                <a:effectLst/>
                <a:latin typeface="Arial" panose="020B0604020202020204" pitchFamily="34" charset="0"/>
                <a:cs typeface="Arial" panose="020B0604020202020204" pitchFamily="34" charset="0"/>
              </a:rPr>
              <a:t>グローバルな公共財生産者のネットワーク</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例えば、キャンベル</a:t>
            </a:r>
            <a:r>
              <a:rPr lang="en-US" altLang="ja-JP" sz="1200" dirty="0">
                <a:solidFill>
                  <a:srgbClr val="254776"/>
                </a:solidFill>
                <a:effectLst/>
                <a:latin typeface="Arial" panose="020B0604020202020204" pitchFamily="34" charset="0"/>
                <a:cs typeface="Arial" panose="020B0604020202020204" pitchFamily="34" charset="0"/>
              </a:rPr>
              <a:t>(Campbell)</a:t>
            </a:r>
            <a:r>
              <a:rPr lang="ja-JP" altLang="ja-JP" sz="1200" dirty="0">
                <a:solidFill>
                  <a:srgbClr val="254776"/>
                </a:solidFill>
                <a:effectLst/>
                <a:latin typeface="Arial" panose="020B0604020202020204" pitchFamily="34" charset="0"/>
                <a:cs typeface="Arial" panose="020B0604020202020204" pitchFamily="34" charset="0"/>
              </a:rPr>
              <a:t>、コクラン、</a:t>
            </a:r>
            <a:r>
              <a:rPr lang="en-US" altLang="ja-JP" sz="1200" dirty="0">
                <a:solidFill>
                  <a:srgbClr val="254776"/>
                </a:solidFill>
                <a:effectLst/>
                <a:latin typeface="Arial" panose="020B0604020202020204" pitchFamily="34" charset="0"/>
                <a:cs typeface="Arial" panose="020B0604020202020204" pitchFamily="34" charset="0"/>
              </a:rPr>
              <a:t>IPCC)</a:t>
            </a:r>
            <a:endParaRPr lang="ja-JP" altLang="ja-JP" sz="1200" dirty="0">
              <a:effectLst/>
              <a:latin typeface="Arial" panose="020B0604020202020204" pitchFamily="34" charset="0"/>
              <a:cs typeface="Arial" panose="020B0604020202020204" pitchFamily="34" charset="0"/>
            </a:endParaRPr>
          </a:p>
          <a:p>
            <a:pPr marL="261938" indent="-87313" algn="just">
              <a:buFontTx/>
              <a:buChar char="◦"/>
            </a:pPr>
            <a:r>
              <a:rPr lang="ja-JP" altLang="ja-JP" sz="1200" dirty="0">
                <a:solidFill>
                  <a:srgbClr val="254776"/>
                </a:solidFill>
                <a:effectLst/>
                <a:latin typeface="Arial" panose="020B0604020202020204" pitchFamily="34" charset="0"/>
                <a:cs typeface="Arial" panose="020B0604020202020204" pitchFamily="34" charset="0"/>
              </a:rPr>
              <a:t>グローバルな公</a:t>
            </a:r>
            <a:r>
              <a:rPr lang="ja-JP" altLang="ja-JP" sz="1200">
                <a:solidFill>
                  <a:srgbClr val="254776"/>
                </a:solidFill>
                <a:effectLst/>
                <a:latin typeface="Arial" panose="020B0604020202020204" pitchFamily="34" charset="0"/>
                <a:cs typeface="Arial" panose="020B0604020202020204" pitchFamily="34" charset="0"/>
              </a:rPr>
              <a:t>共財</a:t>
            </a:r>
            <a:r>
              <a:rPr lang="ja-JP" altLang="ja-JP" sz="1200" dirty="0">
                <a:solidFill>
                  <a:srgbClr val="254776"/>
                </a:solidFill>
                <a:latin typeface="Arial" panose="020B0604020202020204" pitchFamily="34" charset="0"/>
                <a:cs typeface="Arial" panose="020B0604020202020204" pitchFamily="34" charset="0"/>
              </a:rPr>
              <a:t>の生産を支</a:t>
            </a:r>
            <a:r>
              <a:rPr lang="ja-JP" altLang="ja-JP" sz="1200">
                <a:solidFill>
                  <a:srgbClr val="254776"/>
                </a:solidFill>
                <a:effectLst/>
                <a:latin typeface="Arial" panose="020B0604020202020204" pitchFamily="34" charset="0"/>
                <a:cs typeface="Arial" panose="020B0604020202020204" pitchFamily="34" charset="0"/>
              </a:rPr>
              <a:t>援</a:t>
            </a:r>
            <a:r>
              <a:rPr lang="ja-JP" altLang="ja-JP" sz="1200" dirty="0">
                <a:solidFill>
                  <a:srgbClr val="254776"/>
                </a:solidFill>
                <a:effectLst/>
                <a:latin typeface="Arial" panose="020B0604020202020204" pitchFamily="34" charset="0"/>
                <a:cs typeface="Arial" panose="020B0604020202020204" pitchFamily="34" charset="0"/>
              </a:rPr>
              <a:t>するプラットフォーム</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例えば、</a:t>
            </a:r>
            <a:r>
              <a:rPr lang="en-US" altLang="ja-JP" sz="1200" dirty="0">
                <a:solidFill>
                  <a:srgbClr val="254776"/>
                </a:solidFill>
                <a:effectLst/>
                <a:latin typeface="Arial" panose="020B0604020202020204" pitchFamily="34" charset="0"/>
                <a:cs typeface="Arial" panose="020B0604020202020204" pitchFamily="34" charset="0"/>
              </a:rPr>
              <a:t>PROSPERO)</a:t>
            </a:r>
          </a:p>
          <a:p>
            <a:pPr marL="261938" indent="-87313" algn="just">
              <a:buFontTx/>
              <a:buChar char="◦"/>
            </a:pPr>
            <a:r>
              <a:rPr lang="ja-JP" altLang="ja-JP" sz="1200">
                <a:solidFill>
                  <a:srgbClr val="254776"/>
                </a:solidFill>
                <a:effectLst/>
                <a:latin typeface="Arial" panose="020B0604020202020204" pitchFamily="34" charset="0"/>
                <a:cs typeface="Arial" panose="020B0604020202020204" pitchFamily="34" charset="0"/>
              </a:rPr>
              <a:t>上述のグローバルな公共財を</a:t>
            </a:r>
            <a:r>
              <a:rPr lang="ja-JP" altLang="en-US" sz="1200">
                <a:solidFill>
                  <a:srgbClr val="254776"/>
                </a:solidFill>
                <a:latin typeface="Arial" panose="020B0604020202020204" pitchFamily="34" charset="0"/>
                <a:cs typeface="Arial" panose="020B0604020202020204" pitchFamily="34" charset="0"/>
              </a:rPr>
              <a:t>政府の政策立案者政府の政策立案者</a:t>
            </a:r>
            <a:r>
              <a:rPr lang="ja-JP" altLang="ja-JP" sz="1200">
                <a:solidFill>
                  <a:srgbClr val="254776"/>
                </a:solidFill>
                <a:effectLst/>
                <a:latin typeface="Arial" panose="020B0604020202020204" pitchFamily="34" charset="0"/>
                <a:cs typeface="Arial" panose="020B0604020202020204" pitchFamily="34" charset="0"/>
              </a:rPr>
              <a:t>するガイドラインおよび技術評価グループのネットワーク</a:t>
            </a:r>
            <a:endParaRPr lang="en-US" altLang="ja-JP" sz="1200" dirty="0">
              <a:solidFill>
                <a:srgbClr val="254776"/>
              </a:solidFill>
              <a:effectLst/>
              <a:latin typeface="Arial" panose="020B0604020202020204" pitchFamily="34" charset="0"/>
              <a:cs typeface="Arial" panose="020B0604020202020204" pitchFamily="34" charset="0"/>
            </a:endParaRPr>
          </a:p>
          <a:p>
            <a:pPr marL="261938" indent="-87313" algn="just">
              <a:buFontTx/>
              <a:buChar char="◦"/>
            </a:pPr>
            <a:r>
              <a:rPr lang="ja-JP" altLang="ja-JP" sz="1200" b="1">
                <a:solidFill>
                  <a:srgbClr val="254776"/>
                </a:solidFill>
                <a:effectLst/>
                <a:latin typeface="Arial" panose="020B0604020202020204" pitchFamily="34" charset="0"/>
                <a:cs typeface="Arial" panose="020B0604020202020204" pitchFamily="34" charset="0"/>
              </a:rPr>
              <a:t>国</a:t>
            </a:r>
            <a:r>
              <a:rPr lang="ja-JP" altLang="ja-JP" sz="1200" b="1" dirty="0">
                <a:solidFill>
                  <a:srgbClr val="254776"/>
                </a:solidFill>
                <a:effectLst/>
                <a:latin typeface="Arial" panose="020B0604020202020204" pitchFamily="34" charset="0"/>
                <a:cs typeface="Arial" panose="020B0604020202020204" pitchFamily="34" charset="0"/>
              </a:rPr>
              <a:t>内のエビデンス支援ネットワーク。</a:t>
            </a:r>
            <a:r>
              <a:rPr lang="ja-JP" altLang="ja-JP" sz="1200" dirty="0">
                <a:solidFill>
                  <a:srgbClr val="254776"/>
                </a:solidFill>
                <a:effectLst/>
                <a:latin typeface="Arial" panose="020B0604020202020204" pitchFamily="34" charset="0"/>
                <a:cs typeface="Arial" panose="020B0604020202020204" pitchFamily="34" charset="0"/>
              </a:rPr>
              <a:t>上述のグローバルな公共財を利用する。また、同様の公共財を利用するさまざまなタイプの意思決定者</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政府政策立案者、組織のリーダー、専門家、市民</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の考え方を提起することができる</a:t>
            </a:r>
            <a:r>
              <a:rPr lang="en-US" altLang="ja-JP" sz="1200" dirty="0">
                <a:solidFill>
                  <a:srgbClr val="254776"/>
                </a:solidFill>
                <a:effectLst/>
                <a:latin typeface="Arial" panose="020B0604020202020204" pitchFamily="34" charset="0"/>
                <a:cs typeface="Arial" panose="020B0604020202020204" pitchFamily="34" charset="0"/>
              </a:rPr>
              <a:t>.</a:t>
            </a:r>
            <a:endParaRPr kumimoji="0" lang="en-US" sz="1200" b="0" i="0" u="none" strike="noStrike" kern="1200" cap="none" normalizeH="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4C2C3246-C046-D7B6-AF29-A515FDDD9F27}"/>
              </a:ext>
            </a:extLst>
          </p:cNvPr>
          <p:cNvSpPr txBox="1"/>
          <p:nvPr/>
        </p:nvSpPr>
        <p:spPr>
          <a:xfrm>
            <a:off x="3918318" y="3806317"/>
            <a:ext cx="4466104" cy="2739211"/>
          </a:xfrm>
          <a:prstGeom prst="rect">
            <a:avLst/>
          </a:prstGeom>
          <a:noFill/>
        </p:spPr>
        <p:txBody>
          <a:bodyPr wrap="square">
            <a:spAutoFit/>
          </a:bodyPr>
          <a:lstStyle/>
          <a:p>
            <a:pPr marR="0" lvl="0" algn="just" defTabSz="609585" rtl="0" eaLnBrk="1" fontAlgn="auto" latinLnBrk="0" hangingPunct="1">
              <a:spcBef>
                <a:spcPts val="0"/>
              </a:spcBef>
              <a:spcAft>
                <a:spcPts val="0"/>
              </a:spcAft>
              <a:buClrTx/>
              <a:buSzTx/>
              <a:tabLst/>
              <a:defRPr/>
            </a:pPr>
            <a:r>
              <a:rPr lang="ja-JP" altLang="ja-JP" sz="1600" spc="-10" dirty="0">
                <a:solidFill>
                  <a:srgbClr val="88B55B"/>
                </a:solidFill>
                <a:effectLst/>
                <a:latin typeface="Arial" panose="020B0604020202020204" pitchFamily="34" charset="0"/>
                <a:cs typeface="Arial" panose="020B0604020202020204" pitchFamily="34" charset="0"/>
              </a:rPr>
              <a:t>国内のエビデンス支援ネットワーク</a:t>
            </a:r>
            <a:endParaRPr lang="en-US" altLang="ja-JP" sz="1600" spc="-10" dirty="0">
              <a:solidFill>
                <a:srgbClr val="88B55B"/>
              </a:solidFill>
              <a:effectLst/>
              <a:latin typeface="Arial" panose="020B0604020202020204" pitchFamily="34" charset="0"/>
              <a:cs typeface="Arial" panose="020B0604020202020204" pitchFamily="34" charset="0"/>
            </a:endParaRPr>
          </a:p>
          <a:p>
            <a:pPr marL="171450" marR="0" lvl="0" indent="-171450" algn="just" defTabSz="609585" rtl="0" eaLnBrk="1" fontAlgn="auto" latinLnBrk="0" hangingPunct="1">
              <a:spcBef>
                <a:spcPts val="0"/>
              </a:spcBef>
              <a:spcAft>
                <a:spcPts val="0"/>
              </a:spcAft>
              <a:buClrTx/>
              <a:buSzTx/>
              <a:buFont typeface="Arial" panose="020B0604020202020204" pitchFamily="34" charset="0"/>
              <a:buChar char="•"/>
              <a:tabLst/>
              <a:defRPr/>
            </a:pPr>
            <a:r>
              <a:rPr lang="ja-JP" altLang="ja-JP" sz="1200" dirty="0">
                <a:solidFill>
                  <a:srgbClr val="254776"/>
                </a:solidFill>
                <a:effectLst/>
                <a:latin typeface="Arial" panose="020B0604020202020204" pitchFamily="34" charset="0"/>
                <a:cs typeface="Arial" panose="020B0604020202020204" pitchFamily="34" charset="0"/>
              </a:rPr>
              <a:t>各ネットワークは、グローバルな公共財の実装を推進および実現する方法で</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例えば、</a:t>
            </a:r>
            <a:r>
              <a:rPr lang="ja-JP" altLang="ja-JP" sz="1200" b="1" dirty="0">
                <a:solidFill>
                  <a:srgbClr val="254776"/>
                </a:solidFill>
                <a:effectLst/>
                <a:latin typeface="Arial" panose="020B0604020202020204" pitchFamily="34" charset="0"/>
                <a:cs typeface="Arial" panose="020B0604020202020204" pitchFamily="34" charset="0"/>
              </a:rPr>
              <a:t>コンテクストに沿ったエビデンス統合および支援</a:t>
            </a:r>
            <a:r>
              <a:rPr lang="ja-JP" altLang="ja-JP" sz="1200" dirty="0">
                <a:solidFill>
                  <a:srgbClr val="254776"/>
                </a:solidFill>
                <a:effectLst/>
                <a:latin typeface="Arial" panose="020B0604020202020204" pitchFamily="34" charset="0"/>
                <a:cs typeface="Arial" panose="020B0604020202020204" pitchFamily="34" charset="0"/>
              </a:rPr>
              <a:t>を通じて</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国内の新たな優先事項に対応すること、およびグローバルな公共財の継続的な改善を</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各地域のチームまたは類似したトピックを対象にしている組織とのパートナーシップを通じて</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支援することにコミットする。</a:t>
            </a:r>
            <a:endParaRPr lang="en-US" altLang="ja-JP" sz="1200" dirty="0">
              <a:solidFill>
                <a:srgbClr val="254776"/>
              </a:solidFill>
              <a:effectLst/>
              <a:latin typeface="Arial" panose="020B0604020202020204" pitchFamily="34" charset="0"/>
              <a:cs typeface="Arial" panose="020B0604020202020204" pitchFamily="34" charset="0"/>
            </a:endParaRPr>
          </a:p>
          <a:p>
            <a:pPr marL="179388" marR="0" lvl="0" indent="-179388" algn="just" defTabSz="609585" rtl="0" eaLnBrk="1" fontAlgn="auto" latinLnBrk="0" hangingPunct="1">
              <a:spcBef>
                <a:spcPts val="0"/>
              </a:spcBef>
              <a:spcAft>
                <a:spcPts val="0"/>
              </a:spcAft>
              <a:buClrTx/>
              <a:buSzTx/>
              <a:buFont typeface="Arial" panose="020B0604020202020204" pitchFamily="34" charset="0"/>
              <a:buChar char="•"/>
              <a:tabLst/>
              <a:defRPr/>
            </a:pPr>
            <a:r>
              <a:rPr lang="ja-JP" altLang="ja-JP" sz="1200" dirty="0">
                <a:solidFill>
                  <a:srgbClr val="254776"/>
                </a:solidFill>
                <a:effectLst/>
                <a:latin typeface="Arial" panose="020B0604020202020204" pitchFamily="34" charset="0"/>
                <a:cs typeface="Arial" panose="020B0604020202020204" pitchFamily="34" charset="0"/>
              </a:rPr>
              <a:t>既存のネットワークやプラットフォームと連携して効率性および相乗効果を最大化することと、標準を強化および実装することにコミットする。</a:t>
            </a:r>
            <a:endParaRPr lang="en-US" altLang="ja-JP" sz="1200" dirty="0">
              <a:solidFill>
                <a:srgbClr val="254776"/>
              </a:solidFill>
              <a:effectLst/>
              <a:latin typeface="Arial" panose="020B0604020202020204" pitchFamily="34" charset="0"/>
              <a:cs typeface="Arial" panose="020B0604020202020204" pitchFamily="34" charset="0"/>
            </a:endParaRPr>
          </a:p>
          <a:p>
            <a:pPr marL="346075" indent="-171450" algn="just">
              <a:buFont typeface="Trebuchet MS" panose="020B0603020202020204" pitchFamily="34" charset="0"/>
              <a:buChar char="◦"/>
            </a:pPr>
            <a:r>
              <a:rPr lang="ja-JP" altLang="ja-JP" sz="1200" spc="65" dirty="0">
                <a:solidFill>
                  <a:srgbClr val="254776"/>
                </a:solidFill>
                <a:effectLst/>
                <a:latin typeface="Arial" panose="020B0604020202020204" pitchFamily="34" charset="0"/>
                <a:cs typeface="Arial" panose="020B0604020202020204" pitchFamily="34" charset="0"/>
              </a:rPr>
              <a:t>エビデンス支援ユニットのネットワーク</a:t>
            </a:r>
            <a:endParaRPr lang="ja-JP" altLang="ja-JP" sz="1200" dirty="0">
              <a:effectLst/>
              <a:latin typeface="Arial" panose="020B0604020202020204" pitchFamily="34" charset="0"/>
              <a:cs typeface="Arial" panose="020B0604020202020204" pitchFamily="34" charset="0"/>
            </a:endParaRPr>
          </a:p>
          <a:p>
            <a:pPr marL="449263" algn="just"/>
            <a:r>
              <a:rPr lang="en-US" altLang="ja-JP" sz="1200" spc="65" dirty="0">
                <a:solidFill>
                  <a:srgbClr val="254776"/>
                </a:solidFill>
                <a:effectLst/>
                <a:latin typeface="Arial" panose="020B0604020202020204" pitchFamily="34" charset="0"/>
                <a:cs typeface="Arial" panose="020B0604020202020204" pitchFamily="34" charset="0"/>
              </a:rPr>
              <a:t>(</a:t>
            </a:r>
            <a:r>
              <a:rPr lang="ja-JP" altLang="ja-JP" sz="1200" spc="65" dirty="0">
                <a:solidFill>
                  <a:srgbClr val="254776"/>
                </a:solidFill>
                <a:effectLst/>
                <a:latin typeface="Arial" panose="020B0604020202020204" pitchFamily="34" charset="0"/>
                <a:cs typeface="Arial" panose="020B0604020202020204" pitchFamily="34" charset="0"/>
              </a:rPr>
              <a:t>例えば、ブラジルエビデンス連合</a:t>
            </a:r>
            <a:r>
              <a:rPr lang="en-US" altLang="ja-JP" sz="1200" spc="65" dirty="0">
                <a:solidFill>
                  <a:srgbClr val="254776"/>
                </a:solidFill>
                <a:effectLst/>
                <a:latin typeface="Arial" panose="020B0604020202020204" pitchFamily="34" charset="0"/>
                <a:cs typeface="Arial" panose="020B0604020202020204" pitchFamily="34" charset="0"/>
              </a:rPr>
              <a:t>(Brazil Coalition for Evidence)、What Works Network</a:t>
            </a:r>
            <a:r>
              <a:rPr lang="ja-JP" altLang="ja-JP" sz="1200" spc="65" dirty="0">
                <a:solidFill>
                  <a:srgbClr val="254776"/>
                </a:solidFill>
                <a:effectLst/>
                <a:latin typeface="Arial" panose="020B0604020202020204" pitchFamily="34" charset="0"/>
                <a:cs typeface="Arial" panose="020B0604020202020204" pitchFamily="34" charset="0"/>
              </a:rPr>
              <a:t>、低・中所得国の</a:t>
            </a:r>
            <a:r>
              <a:rPr lang="en-US" altLang="ja-JP" sz="1200" spc="65" dirty="0">
                <a:solidFill>
                  <a:srgbClr val="254776"/>
                </a:solidFill>
                <a:effectLst/>
                <a:latin typeface="Arial" panose="020B0604020202020204" pitchFamily="34" charset="0"/>
                <a:cs typeface="Arial" panose="020B0604020202020204" pitchFamily="34" charset="0"/>
              </a:rPr>
              <a:t>EVIPNet)</a:t>
            </a:r>
            <a:endParaRPr kumimoji="0" lang="en-US" sz="12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46" name="Rounded Rectangular Callout 45">
            <a:extLst>
              <a:ext uri="{FF2B5EF4-FFF2-40B4-BE49-F238E27FC236}">
                <a16:creationId xmlns:a16="http://schemas.microsoft.com/office/drawing/2014/main" id="{013C1AE3-E748-5375-6F07-8FA1AF736108}"/>
              </a:ext>
            </a:extLst>
          </p:cNvPr>
          <p:cNvSpPr/>
          <p:nvPr/>
        </p:nvSpPr>
        <p:spPr>
          <a:xfrm>
            <a:off x="8569430" y="3716568"/>
            <a:ext cx="3250405" cy="1230656"/>
          </a:xfrm>
          <a:prstGeom prst="wedgeRoundRectCallout">
            <a:avLst>
              <a:gd name="adj1" fmla="val -67419"/>
              <a:gd name="adj2" fmla="val -4916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r>
              <a:rPr lang="ja-JP" altLang="ja-JP" sz="1200" i="1" dirty="0">
                <a:solidFill>
                  <a:srgbClr val="254776"/>
                </a:solidFill>
                <a:effectLst/>
                <a:latin typeface="Arial" panose="020B0604020202020204" pitchFamily="34" charset="0"/>
                <a:cs typeface="Arial" panose="020B0604020202020204" pitchFamily="34" charset="0"/>
              </a:rPr>
              <a:t>リビング・エビデンス・アライアンス</a:t>
            </a:r>
            <a:r>
              <a:rPr lang="en-US" altLang="ja-JP" sz="1200" i="1" dirty="0">
                <a:solidFill>
                  <a:srgbClr val="254776"/>
                </a:solidFill>
                <a:effectLst/>
                <a:latin typeface="Arial" panose="020B0604020202020204" pitchFamily="34" charset="0"/>
                <a:cs typeface="Arial" panose="020B0604020202020204" pitchFamily="34" charset="0"/>
              </a:rPr>
              <a:t>(Living Evidence Alliance)</a:t>
            </a:r>
            <a:r>
              <a:rPr lang="ja-JP" altLang="ja-JP" sz="1200" i="1" dirty="0">
                <a:solidFill>
                  <a:srgbClr val="254776"/>
                </a:solidFill>
                <a:effectLst/>
                <a:latin typeface="Arial" panose="020B0604020202020204" pitchFamily="34" charset="0"/>
                <a:cs typeface="Arial" panose="020B0604020202020204" pitchFamily="34" charset="0"/>
              </a:rPr>
              <a:t>は将来性のあるプロトタイプの</a:t>
            </a:r>
            <a:r>
              <a:rPr lang="en-US" altLang="ja-JP" sz="1200" i="1" dirty="0">
                <a:solidFill>
                  <a:srgbClr val="254776"/>
                </a:solidFill>
                <a:effectLst/>
                <a:latin typeface="Arial" panose="020B0604020202020204" pitchFamily="34" charset="0"/>
                <a:cs typeface="Arial" panose="020B0604020202020204" pitchFamily="34" charset="0"/>
              </a:rPr>
              <a:t>1</a:t>
            </a:r>
            <a:r>
              <a:rPr lang="ja-JP" altLang="ja-JP" sz="1200" i="1" dirty="0">
                <a:solidFill>
                  <a:srgbClr val="254776"/>
                </a:solidFill>
                <a:effectLst/>
                <a:latin typeface="Arial" panose="020B0604020202020204" pitchFamily="34" charset="0"/>
                <a:cs typeface="Arial" panose="020B0604020202020204" pitchFamily="34" charset="0"/>
              </a:rPr>
              <a:t>つではあるものの、些細な質問に対する低質のエビデンス統合が数百存在し、社会的に最重要である多くの質問については手付かずの状態で、まだ先は長い。</a:t>
            </a:r>
            <a:endParaRPr lang="en-CA" sz="1200" dirty="0">
              <a:solidFill>
                <a:srgbClr val="254776"/>
              </a:solidFill>
              <a:latin typeface="Arial" panose="020B0604020202020204" pitchFamily="34" charset="0"/>
              <a:cs typeface="Arial" panose="020B0604020202020204" pitchFamily="34" charset="0"/>
            </a:endParaRPr>
          </a:p>
        </p:txBody>
      </p:sp>
      <p:sp>
        <p:nvSpPr>
          <p:cNvPr id="47" name="Rounded Rectangular Callout 46">
            <a:extLst>
              <a:ext uri="{FF2B5EF4-FFF2-40B4-BE49-F238E27FC236}">
                <a16:creationId xmlns:a16="http://schemas.microsoft.com/office/drawing/2014/main" id="{CBA09A20-B62E-6CB5-C3EB-50F8099D1F3A}"/>
              </a:ext>
            </a:extLst>
          </p:cNvPr>
          <p:cNvSpPr/>
          <p:nvPr/>
        </p:nvSpPr>
        <p:spPr>
          <a:xfrm>
            <a:off x="8835805" y="5230205"/>
            <a:ext cx="3134683" cy="1230656"/>
          </a:xfrm>
          <a:prstGeom prst="wedgeRoundRectCallout">
            <a:avLst>
              <a:gd name="adj1" fmla="val -68306"/>
              <a:gd name="adj2" fmla="val -1958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r>
              <a:rPr lang="ja-JP" altLang="ja-JP" sz="1200" i="1" dirty="0">
                <a:solidFill>
                  <a:srgbClr val="254776"/>
                </a:solidFill>
                <a:effectLst/>
                <a:latin typeface="Arial" panose="020B0604020202020204" pitchFamily="34" charset="0"/>
                <a:cs typeface="Arial" panose="020B0604020202020204" pitchFamily="34" charset="0"/>
              </a:rPr>
              <a:t>逆説的ではあるが、コクランのようにこれまでで最も脆弱な資金提供者の位置にいるグローバルな公共財生産者もいれば、キャンベル</a:t>
            </a:r>
            <a:r>
              <a:rPr lang="en-US" altLang="ja-JP" sz="1200" i="1" dirty="0">
                <a:solidFill>
                  <a:srgbClr val="254776"/>
                </a:solidFill>
                <a:effectLst/>
                <a:latin typeface="Arial" panose="020B0604020202020204" pitchFamily="34" charset="0"/>
                <a:cs typeface="Arial" panose="020B0604020202020204" pitchFamily="34" charset="0"/>
              </a:rPr>
              <a:t>(Campbell)</a:t>
            </a:r>
            <a:r>
              <a:rPr lang="ja-JP" altLang="ja-JP" sz="1200" i="1" dirty="0">
                <a:solidFill>
                  <a:srgbClr val="254776"/>
                </a:solidFill>
                <a:effectLst/>
                <a:latin typeface="Arial" panose="020B0604020202020204" pitchFamily="34" charset="0"/>
                <a:cs typeface="Arial" panose="020B0604020202020204" pitchFamily="34" charset="0"/>
              </a:rPr>
              <a:t>のように持続可能な資金提供を受けたことがない組織もある。</a:t>
            </a:r>
            <a:endParaRPr lang="en-CA" sz="1200" dirty="0">
              <a:solidFill>
                <a:srgbClr val="254776"/>
              </a:solidFill>
              <a:latin typeface="Arial" panose="020B0604020202020204" pitchFamily="34" charset="0"/>
              <a:cs typeface="Arial" panose="020B0604020202020204" pitchFamily="34" charset="0"/>
            </a:endParaRPr>
          </a:p>
        </p:txBody>
      </p:sp>
      <p:sp>
        <p:nvSpPr>
          <p:cNvPr id="48" name="Rounded Rectangular Callout 47">
            <a:extLst>
              <a:ext uri="{FF2B5EF4-FFF2-40B4-BE49-F238E27FC236}">
                <a16:creationId xmlns:a16="http://schemas.microsoft.com/office/drawing/2014/main" id="{911F2BB1-DF14-72AD-8175-DF43C82968C2}"/>
              </a:ext>
            </a:extLst>
          </p:cNvPr>
          <p:cNvSpPr/>
          <p:nvPr/>
        </p:nvSpPr>
        <p:spPr>
          <a:xfrm flipH="1">
            <a:off x="332252" y="5224084"/>
            <a:ext cx="3134683" cy="1506110"/>
          </a:xfrm>
          <a:prstGeom prst="wedgeRoundRectCallout">
            <a:avLst>
              <a:gd name="adj1" fmla="val -63899"/>
              <a:gd name="adj2" fmla="val -4442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r>
              <a:rPr lang="ja-JP" altLang="ja-JP" sz="1200" i="1" dirty="0">
                <a:solidFill>
                  <a:srgbClr val="254776"/>
                </a:solidFill>
                <a:effectLst/>
                <a:latin typeface="Arial" panose="020B0604020202020204" pitchFamily="34" charset="0"/>
                <a:cs typeface="Arial" panose="020B0604020202020204" pitchFamily="34" charset="0"/>
              </a:rPr>
              <a:t>国内の政策立案者からの質問に対して、気候変動適応策に関するコンテクストに沿ったエビデンス統合を用いて</a:t>
            </a:r>
            <a:r>
              <a:rPr lang="en-US" altLang="ja-JP" sz="1200" i="1" dirty="0">
                <a:solidFill>
                  <a:srgbClr val="254776"/>
                </a:solidFill>
                <a:effectLst/>
                <a:latin typeface="Arial" panose="020B0604020202020204" pitchFamily="34" charset="0"/>
                <a:cs typeface="Arial" panose="020B0604020202020204" pitchFamily="34" charset="0"/>
              </a:rPr>
              <a:t>3</a:t>
            </a:r>
            <a:r>
              <a:rPr lang="ja-JP" altLang="ja-JP" sz="1200" i="1" dirty="0">
                <a:solidFill>
                  <a:srgbClr val="254776"/>
                </a:solidFill>
                <a:effectLst/>
                <a:latin typeface="Arial" panose="020B0604020202020204" pitchFamily="34" charset="0"/>
                <a:cs typeface="Arial" panose="020B0604020202020204" pitchFamily="34" charset="0"/>
              </a:rPr>
              <a:t>日間で対応することができた。それは、特定および評価が完了した</a:t>
            </a:r>
            <a:r>
              <a:rPr lang="en-US" altLang="ja-JP" sz="1200" i="1" dirty="0">
                <a:solidFill>
                  <a:srgbClr val="254776"/>
                </a:solidFill>
                <a:effectLst/>
                <a:latin typeface="Arial" panose="020B0604020202020204" pitchFamily="34" charset="0"/>
                <a:cs typeface="Arial" panose="020B0604020202020204" pitchFamily="34" charset="0"/>
              </a:rPr>
              <a:t>17,000</a:t>
            </a:r>
            <a:r>
              <a:rPr lang="ja-JP" altLang="ja-JP" sz="1200" i="1" dirty="0">
                <a:solidFill>
                  <a:srgbClr val="254776"/>
                </a:solidFill>
                <a:effectLst/>
                <a:latin typeface="Arial" panose="020B0604020202020204" pitchFamily="34" charset="0"/>
                <a:cs typeface="Arial" panose="020B0604020202020204" pitchFamily="34" charset="0"/>
              </a:rPr>
              <a:t>件以上の研究と共に生きたエビデンス統合が「そこにあった」からである</a:t>
            </a:r>
            <a:endParaRPr lang="en-CA" sz="1200" dirty="0">
              <a:solidFill>
                <a:srgbClr val="254776"/>
              </a:solidFill>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AAF8FDC8-25B2-3BBC-3E8B-2BDC17B894C8}"/>
              </a:ext>
            </a:extLst>
          </p:cNvPr>
          <p:cNvSpPr txBox="1"/>
          <p:nvPr/>
        </p:nvSpPr>
        <p:spPr>
          <a:xfrm>
            <a:off x="846466" y="3079434"/>
            <a:ext cx="2124373" cy="548355"/>
          </a:xfrm>
          <a:prstGeom prst="rect">
            <a:avLst/>
          </a:prstGeom>
          <a:noFill/>
        </p:spPr>
        <p:txBody>
          <a:bodyPr wrap="square">
            <a:spAutoFit/>
          </a:bodyPr>
          <a:lstStyle/>
          <a:p>
            <a:pPr marR="11430" algn="ctr">
              <a:lnSpc>
                <a:spcPct val="90000"/>
              </a:lnSpc>
              <a:spcBef>
                <a:spcPts val="130"/>
              </a:spcBef>
              <a:spcAft>
                <a:spcPts val="0"/>
              </a:spcAft>
            </a:pPr>
            <a:r>
              <a:rPr lang="ja-JP" altLang="ja-JP" sz="1600" b="1" spc="-10" dirty="0">
                <a:solidFill>
                  <a:srgbClr val="254776"/>
                </a:solidFill>
                <a:effectLst/>
                <a:latin typeface="Arial" panose="020B0604020202020204" pitchFamily="34" charset="0"/>
                <a:cs typeface="Arial" panose="020B0604020202020204" pitchFamily="34" charset="0"/>
              </a:rPr>
              <a:t>グローバルと国内の</a:t>
            </a:r>
            <a:endParaRPr lang="ja-JP" altLang="ja-JP" sz="1600" b="1" dirty="0">
              <a:effectLst/>
              <a:latin typeface="Arial" panose="020B0604020202020204" pitchFamily="34" charset="0"/>
              <a:cs typeface="Arial" panose="020B0604020202020204" pitchFamily="34" charset="0"/>
            </a:endParaRPr>
          </a:p>
          <a:p>
            <a:pPr marR="11430" algn="ctr">
              <a:lnSpc>
                <a:spcPct val="90000"/>
              </a:lnSpc>
              <a:spcBef>
                <a:spcPts val="130"/>
              </a:spcBef>
              <a:spcAft>
                <a:spcPts val="0"/>
              </a:spcAft>
            </a:pPr>
            <a:r>
              <a:rPr lang="ja-JP" altLang="ja-JP" sz="1600" b="1" spc="-10" dirty="0">
                <a:solidFill>
                  <a:srgbClr val="254776"/>
                </a:solidFill>
                <a:effectLst/>
                <a:latin typeface="Arial" panose="020B0604020202020204" pitchFamily="34" charset="0"/>
                <a:cs typeface="Arial" panose="020B0604020202020204" pitchFamily="34" charset="0"/>
              </a:rPr>
              <a:t>つながり強化</a:t>
            </a:r>
            <a:endParaRPr lang="en-US" sz="1600" b="1" dirty="0">
              <a:latin typeface="Arial" panose="020B0604020202020204" pitchFamily="34" charset="0"/>
              <a:cs typeface="Arial" panose="020B0604020202020204" pitchFamily="34" charset="0"/>
            </a:endParaRPr>
          </a:p>
        </p:txBody>
      </p:sp>
      <p:sp>
        <p:nvSpPr>
          <p:cNvPr id="10" name="Rectangle 7">
            <a:extLst>
              <a:ext uri="{FF2B5EF4-FFF2-40B4-BE49-F238E27FC236}">
                <a16:creationId xmlns:a16="http://schemas.microsoft.com/office/drawing/2014/main" id="{BD9A4653-49F7-5D4C-C55F-76766772842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Textbox 236">
            <a:extLst>
              <a:ext uri="{FF2B5EF4-FFF2-40B4-BE49-F238E27FC236}">
                <a16:creationId xmlns:a16="http://schemas.microsoft.com/office/drawing/2014/main" id="{A3A632AE-28FF-3EC1-131A-6B254AF60EC8}"/>
              </a:ext>
            </a:extLst>
          </p:cNvPr>
          <p:cNvSpPr txBox="1">
            <a:spLocks noChangeArrowheads="1"/>
          </p:cNvSpPr>
          <p:nvPr/>
        </p:nvSpPr>
        <p:spPr bwMode="auto">
          <a:xfrm>
            <a:off x="2230438" y="1185308"/>
            <a:ext cx="344487"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600" b="1" i="0" u="none" strike="noStrike" cap="none" normalizeH="0" baseline="0" dirty="0">
              <a:ln>
                <a:noFill/>
              </a:ln>
              <a:solidFill>
                <a:srgbClr val="FFFFFF"/>
              </a:solidFill>
              <a:effectLst/>
              <a:latin typeface="Arial" panose="020B0604020202020204" pitchFamily="34" charset="0"/>
              <a:ea typeface="Trebuchet MS" panose="020B0603020202020204" pitchFamily="34" charset="0"/>
              <a:cs typeface="ＭＳ 明朝" panose="02020609040205080304" pitchFamily="17"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600" b="1" i="0" u="none" strike="noStrike" cap="none" normalizeH="0" baseline="0">
                <a:ln>
                  <a:noFill/>
                </a:ln>
                <a:solidFill>
                  <a:srgbClr val="FFFFFF"/>
                </a:solidFill>
                <a:effectLst/>
                <a:latin typeface="Arial" panose="020B0604020202020204" pitchFamily="34" charset="0"/>
                <a:ea typeface="Trebuchet MS" panose="020B0603020202020204" pitchFamily="34" charset="0"/>
                <a:cs typeface="ＭＳ 明朝" panose="02020609040205080304" pitchFamily="17" charset="-128"/>
              </a:rPr>
              <a:t>最良の</a:t>
            </a:r>
            <a:endParaRPr kumimoji="0" lang="ja-JP" altLang="en-US" sz="9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600" b="1" i="0" u="none" strike="noStrike" cap="none" normalizeH="0" baseline="0">
                <a:ln>
                  <a:noFill/>
                </a:ln>
                <a:solidFill>
                  <a:srgbClr val="FFFFFF"/>
                </a:solidFill>
                <a:effectLst/>
                <a:latin typeface="Arial" panose="020B0604020202020204" pitchFamily="34" charset="0"/>
                <a:ea typeface="Trebuchet MS" panose="020B0603020202020204" pitchFamily="34" charset="0"/>
                <a:cs typeface="ＭＳ 明朝" panose="02020609040205080304" pitchFamily="17" charset="-128"/>
              </a:rPr>
              <a:t>エビ</a:t>
            </a:r>
            <a:endParaRPr kumimoji="0" lang="ja-JP" altLang="en-US" sz="9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600" b="1" i="0" u="none" strike="noStrike" cap="none" normalizeH="0" baseline="0">
                <a:ln>
                  <a:noFill/>
                </a:ln>
                <a:solidFill>
                  <a:srgbClr val="FFFFFF"/>
                </a:solidFill>
                <a:effectLst/>
                <a:latin typeface="Arial" panose="020B0604020202020204" pitchFamily="34" charset="0"/>
                <a:ea typeface="Trebuchet MS" panose="020B0603020202020204" pitchFamily="34" charset="0"/>
                <a:cs typeface="ＭＳ 明朝" panose="02020609040205080304" pitchFamily="17" charset="-128"/>
              </a:rPr>
              <a:t>デンス</a:t>
            </a:r>
            <a:endParaRPr kumimoji="0" lang="ja-JP" altLang="en-US" sz="1800" b="0" i="0" u="none" strike="noStrike" cap="none" normalizeH="0" baseline="0">
              <a:ln>
                <a:noFill/>
              </a:ln>
              <a:solidFill>
                <a:schemeClr val="tx1"/>
              </a:solidFill>
              <a:effectLst/>
              <a:latin typeface="Arial" panose="020B0604020202020204" pitchFamily="34" charset="0"/>
            </a:endParaRPr>
          </a:p>
        </p:txBody>
      </p:sp>
      <p:sp>
        <p:nvSpPr>
          <p:cNvPr id="27" name="テキスト ボックス 26">
            <a:extLst>
              <a:ext uri="{FF2B5EF4-FFF2-40B4-BE49-F238E27FC236}">
                <a16:creationId xmlns:a16="http://schemas.microsoft.com/office/drawing/2014/main" id="{C3A25671-D162-30B8-89B7-800E16984EC3}"/>
              </a:ext>
            </a:extLst>
          </p:cNvPr>
          <p:cNvSpPr txBox="1"/>
          <p:nvPr/>
        </p:nvSpPr>
        <p:spPr>
          <a:xfrm rot="19791528">
            <a:off x="1764247" y="4293634"/>
            <a:ext cx="1648769" cy="461665"/>
          </a:xfrm>
          <a:prstGeom prst="rect">
            <a:avLst/>
          </a:prstGeom>
          <a:noFill/>
        </p:spPr>
        <p:txBody>
          <a:bodyPr wrap="square" rtlCol="0">
            <a:spAutoFit/>
          </a:bodyPr>
          <a:lstStyle/>
          <a:p>
            <a:pPr algn="ctr"/>
            <a:r>
              <a:rPr lang="ja-JP" altLang="ja-JP" sz="1200" b="1" dirty="0">
                <a:solidFill>
                  <a:srgbClr val="254776"/>
                </a:solidFill>
                <a:effectLst/>
                <a:latin typeface="Arial" panose="020B0604020202020204" pitchFamily="34" charset="0"/>
                <a:cs typeface="Arial" panose="020B0604020202020204" pitchFamily="34" charset="0"/>
              </a:rPr>
              <a:t>国内のエビデンス</a:t>
            </a:r>
          </a:p>
          <a:p>
            <a:pPr algn="ctr"/>
            <a:r>
              <a:rPr lang="ja-JP" altLang="ja-JP" sz="1200" b="1" dirty="0">
                <a:solidFill>
                  <a:srgbClr val="254776"/>
                </a:solidFill>
                <a:effectLst/>
                <a:latin typeface="Arial" panose="020B0604020202020204" pitchFamily="34" charset="0"/>
                <a:cs typeface="Arial" panose="020B0604020202020204" pitchFamily="34" charset="0"/>
              </a:rPr>
              <a:t>支援ネットワーク</a:t>
            </a:r>
            <a:endParaRPr kumimoji="1" lang="ja-JP" altLang="en-US" sz="1200" b="1" dirty="0">
              <a:solidFill>
                <a:srgbClr val="254776"/>
              </a:solidFill>
              <a:latin typeface="Arial" panose="020B0604020202020204" pitchFamily="34" charset="0"/>
              <a:cs typeface="Arial" panose="020B0604020202020204" pitchFamily="34" charset="0"/>
            </a:endParaRPr>
          </a:p>
        </p:txBody>
      </p:sp>
      <p:sp>
        <p:nvSpPr>
          <p:cNvPr id="28" name="テキスト ボックス 27">
            <a:extLst>
              <a:ext uri="{FF2B5EF4-FFF2-40B4-BE49-F238E27FC236}">
                <a16:creationId xmlns:a16="http://schemas.microsoft.com/office/drawing/2014/main" id="{8073D109-409E-BA5B-F5E1-1926BAAA47B3}"/>
              </a:ext>
            </a:extLst>
          </p:cNvPr>
          <p:cNvSpPr txBox="1"/>
          <p:nvPr/>
        </p:nvSpPr>
        <p:spPr>
          <a:xfrm rot="2186639">
            <a:off x="1601694" y="2194554"/>
            <a:ext cx="2415713" cy="461665"/>
          </a:xfrm>
          <a:prstGeom prst="rect">
            <a:avLst/>
          </a:prstGeom>
          <a:noFill/>
        </p:spPr>
        <p:txBody>
          <a:bodyPr wrap="square" rtlCol="0">
            <a:spAutoFit/>
          </a:bodyPr>
          <a:lstStyle/>
          <a:p>
            <a:pPr algn="ctr"/>
            <a:r>
              <a:rPr lang="ja-JP" altLang="ja-JP" sz="1200" b="1" dirty="0">
                <a:solidFill>
                  <a:srgbClr val="254776"/>
                </a:solidFill>
                <a:effectLst/>
                <a:latin typeface="Arial" panose="020B0604020202020204" pitchFamily="34" charset="0"/>
                <a:cs typeface="Arial" panose="020B0604020202020204" pitchFamily="34" charset="0"/>
              </a:rPr>
              <a:t>グローバル</a:t>
            </a:r>
          </a:p>
          <a:p>
            <a:pPr algn="ctr"/>
            <a:r>
              <a:rPr lang="ja-JP" altLang="ja-JP" sz="1200" b="1" dirty="0">
                <a:solidFill>
                  <a:srgbClr val="254776"/>
                </a:solidFill>
                <a:effectLst/>
                <a:latin typeface="Arial" panose="020B0604020202020204" pitchFamily="34" charset="0"/>
                <a:cs typeface="Arial" panose="020B0604020202020204" pitchFamily="34" charset="0"/>
              </a:rPr>
              <a:t>公共財生産チーム</a:t>
            </a:r>
            <a:endParaRPr kumimoji="1" lang="ja-JP" altLang="en-US" sz="1200" b="1" dirty="0">
              <a:solidFill>
                <a:srgbClr val="254776"/>
              </a:solidFill>
              <a:latin typeface="Arial" panose="020B0604020202020204" pitchFamily="34" charset="0"/>
              <a:cs typeface="Arial" panose="020B0604020202020204" pitchFamily="34" charset="0"/>
            </a:endParaRPr>
          </a:p>
        </p:txBody>
      </p:sp>
      <p:sp>
        <p:nvSpPr>
          <p:cNvPr id="3" name="テキスト ボックス 27">
            <a:extLst>
              <a:ext uri="{FF2B5EF4-FFF2-40B4-BE49-F238E27FC236}">
                <a16:creationId xmlns:a16="http://schemas.microsoft.com/office/drawing/2014/main" id="{0BBAC655-AE5C-5303-348D-2023E8E87388}"/>
              </a:ext>
            </a:extLst>
          </p:cNvPr>
          <p:cNvSpPr txBox="1"/>
          <p:nvPr/>
        </p:nvSpPr>
        <p:spPr>
          <a:xfrm rot="17698284">
            <a:off x="-244104" y="2069221"/>
            <a:ext cx="2415713" cy="461665"/>
          </a:xfrm>
          <a:prstGeom prst="rect">
            <a:avLst/>
          </a:prstGeom>
          <a:noFill/>
        </p:spPr>
        <p:txBody>
          <a:bodyPr wrap="square" rtlCol="0">
            <a:spAutoFit/>
          </a:bodyPr>
          <a:lstStyle/>
          <a:p>
            <a:r>
              <a:rPr lang="ja-JP" altLang="en-US" sz="1200">
                <a:solidFill>
                  <a:srgbClr val="254776"/>
                </a:solidFill>
                <a:effectLst/>
                <a:latin typeface="PingFang SC"/>
              </a:rPr>
              <a:t>資金提供者お</a:t>
            </a:r>
            <a:endParaRPr lang="en-CA" altLang="ja-JP" sz="1200" dirty="0">
              <a:solidFill>
                <a:srgbClr val="254776"/>
              </a:solidFill>
              <a:effectLst/>
              <a:latin typeface="PingFang SC"/>
            </a:endParaRPr>
          </a:p>
          <a:p>
            <a:r>
              <a:rPr lang="ja-JP" altLang="en-US" sz="1200">
                <a:solidFill>
                  <a:srgbClr val="254776"/>
                </a:solidFill>
                <a:effectLst/>
                <a:latin typeface="PingFang SC"/>
              </a:rPr>
              <a:t>よび寄付者</a:t>
            </a:r>
          </a:p>
        </p:txBody>
      </p:sp>
      <p:sp>
        <p:nvSpPr>
          <p:cNvPr id="6" name="Oval 5">
            <a:extLst>
              <a:ext uri="{FF2B5EF4-FFF2-40B4-BE49-F238E27FC236}">
                <a16:creationId xmlns:a16="http://schemas.microsoft.com/office/drawing/2014/main" id="{B60381FE-20A5-FA3D-6E76-120BA82AE68C}"/>
              </a:ext>
            </a:extLst>
          </p:cNvPr>
          <p:cNvSpPr/>
          <p:nvPr/>
        </p:nvSpPr>
        <p:spPr>
          <a:xfrm>
            <a:off x="809662" y="1729241"/>
            <a:ext cx="806419" cy="806419"/>
          </a:xfrm>
          <a:prstGeom prst="ellipse">
            <a:avLst/>
          </a:prstGeom>
          <a:solidFill>
            <a:srgbClr val="8DD2E5"/>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p>
        </p:txBody>
      </p:sp>
      <p:sp>
        <p:nvSpPr>
          <p:cNvPr id="7" name="TextBox 6">
            <a:extLst>
              <a:ext uri="{FF2B5EF4-FFF2-40B4-BE49-F238E27FC236}">
                <a16:creationId xmlns:a16="http://schemas.microsoft.com/office/drawing/2014/main" id="{DB042FB6-8460-41B2-2A91-C5BD5A91DE6B}"/>
              </a:ext>
            </a:extLst>
          </p:cNvPr>
          <p:cNvSpPr txBox="1"/>
          <p:nvPr/>
        </p:nvSpPr>
        <p:spPr>
          <a:xfrm>
            <a:off x="977872" y="1772324"/>
            <a:ext cx="470000" cy="707886"/>
          </a:xfrm>
          <a:prstGeom prst="rect">
            <a:avLst/>
          </a:prstGeom>
          <a:noFill/>
        </p:spPr>
        <p:txBody>
          <a:bodyPr wrap="none" rtlCol="0">
            <a:spAutoFit/>
          </a:bodyPr>
          <a:lstStyle/>
          <a:p>
            <a:pPr algn="ctr"/>
            <a:r>
              <a:rPr lang="en-US" sz="4000" b="1" dirty="0">
                <a:solidFill>
                  <a:schemeClr val="bg1"/>
                </a:solidFill>
              </a:rPr>
              <a:t>$</a:t>
            </a:r>
          </a:p>
        </p:txBody>
      </p:sp>
      <p:sp>
        <p:nvSpPr>
          <p:cNvPr id="4" name="Title 3">
            <a:extLst>
              <a:ext uri="{FF2B5EF4-FFF2-40B4-BE49-F238E27FC236}">
                <a16:creationId xmlns:a16="http://schemas.microsoft.com/office/drawing/2014/main" id="{BBE3E876-D560-41A3-089E-28D5521425B6}"/>
              </a:ext>
            </a:extLst>
          </p:cNvPr>
          <p:cNvSpPr>
            <a:spLocks noGrp="1"/>
          </p:cNvSpPr>
          <p:nvPr>
            <p:ph type="title"/>
          </p:nvPr>
        </p:nvSpPr>
        <p:spPr/>
        <p:txBody>
          <a:bodyPr/>
          <a:lstStyle/>
          <a:p>
            <a:r>
              <a:rPr lang="ja-JP" altLang="en-US" dirty="0"/>
              <a:t>協調を改善するために考え得る</a:t>
            </a:r>
            <a:r>
              <a:rPr lang="en-US" altLang="ja-JP" dirty="0"/>
              <a:t>1</a:t>
            </a:r>
            <a:r>
              <a:rPr lang="ja-JP" altLang="en-US" dirty="0"/>
              <a:t>つのモデル：</a:t>
            </a:r>
            <a:br>
              <a:rPr lang="en-US" altLang="ja-JP" dirty="0"/>
            </a:br>
            <a:r>
              <a:rPr lang="ja-JP" altLang="en-US" dirty="0"/>
              <a:t>グローバルと国内のつながりを強化することから始める</a:t>
            </a:r>
            <a:endParaRPr lang="en-US" dirty="0"/>
          </a:p>
        </p:txBody>
      </p:sp>
    </p:spTree>
    <p:extLst>
      <p:ext uri="{BB962C8B-B14F-4D97-AF65-F5344CB8AC3E}">
        <p14:creationId xmlns:p14="http://schemas.microsoft.com/office/powerpoint/2010/main" val="3084128434"/>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A06128-3A00-4687-A178-3FFE6118DB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33160</TotalTime>
  <Words>1129</Words>
  <Application>Microsoft Macintosh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PingFang SC</vt:lpstr>
      <vt:lpstr>Arial</vt:lpstr>
      <vt:lpstr>Courier New</vt:lpstr>
      <vt:lpstr>Trebuchet MS</vt:lpstr>
      <vt:lpstr>McMaster Brighter World Theme</vt:lpstr>
      <vt:lpstr>協調を改善するために考え得る1つのモデル： グローバルと国内のつながりを強化することから始める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2024-10-03T15:50:57Z</dcterms:modified>
</cp:coreProperties>
</file>