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7"/>
  </p:notesMasterIdLst>
  <p:sldIdLst>
    <p:sldId id="1104" r:id="rId4"/>
    <p:sldId id="1111" r:id="rId5"/>
    <p:sldId id="1106" r:id="rId6"/>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63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296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F98B2F-E535-DC79-3429-28FCB7F13EE3}"/>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7F053F53-A563-614C-82F3-2A2BC6E18958}"/>
              </a:ext>
            </a:extLst>
          </p:cNvPr>
          <p:cNvPicPr>
            <a:picLocks noChangeAspect="1"/>
          </p:cNvPicPr>
          <p:nvPr/>
        </p:nvPicPr>
        <p:blipFill>
          <a:blip r:embed="rId3"/>
          <a:srcRect/>
          <a:stretch/>
        </p:blipFill>
        <p:spPr>
          <a:xfrm>
            <a:off x="31513" y="1922846"/>
            <a:ext cx="12127237" cy="4399648"/>
          </a:xfrm>
          <a:prstGeom prst="rect">
            <a:avLst/>
          </a:prstGeom>
        </p:spPr>
      </p:pic>
      <p:grpSp>
        <p:nvGrpSpPr>
          <p:cNvPr id="7" name="Group 6">
            <a:extLst>
              <a:ext uri="{FF2B5EF4-FFF2-40B4-BE49-F238E27FC236}">
                <a16:creationId xmlns:a16="http://schemas.microsoft.com/office/drawing/2014/main" id="{C820B9E4-4B35-1649-AD5C-478374854BE2}"/>
              </a:ext>
            </a:extLst>
          </p:cNvPr>
          <p:cNvGrpSpPr/>
          <p:nvPr/>
        </p:nvGrpSpPr>
        <p:grpSpPr>
          <a:xfrm>
            <a:off x="2368010" y="2640518"/>
            <a:ext cx="2166419" cy="2967766"/>
            <a:chOff x="2401260" y="2334025"/>
            <a:chExt cx="2166419" cy="2967766"/>
          </a:xfrm>
        </p:grpSpPr>
        <p:sp>
          <p:nvSpPr>
            <p:cNvPr id="9" name="TextBox 8">
              <a:extLst>
                <a:ext uri="{FF2B5EF4-FFF2-40B4-BE49-F238E27FC236}">
                  <a16:creationId xmlns:a16="http://schemas.microsoft.com/office/drawing/2014/main" id="{01B5F09C-3865-CD44-8B1B-A67D03F19D67}"/>
                </a:ext>
              </a:extLst>
            </p:cNvPr>
            <p:cNvSpPr txBox="1"/>
            <p:nvPr/>
          </p:nvSpPr>
          <p:spPr>
            <a:xfrm>
              <a:off x="2401260" y="2334025"/>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ja-JP" altLang="ja-JP" sz="1800" dirty="0">
                  <a:solidFill>
                    <a:srgbClr val="A4AAB0"/>
                  </a:solidFill>
                  <a:effectLst/>
                  <a:latin typeface="Arial" panose="020B0604020202020204" pitchFamily="34" charset="0"/>
                  <a:cs typeface="Arial" panose="020B0604020202020204" pitchFamily="34" charset="0"/>
                </a:rPr>
                <a:t>意思決定者</a:t>
              </a:r>
              <a:endParaRPr lang="en-US" sz="1600" dirty="0">
                <a:solidFill>
                  <a:srgbClr val="C3C7CD"/>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CC82F3E-306A-AE41-B8EF-E76994219A58}"/>
                </a:ext>
              </a:extLst>
            </p:cNvPr>
            <p:cNvSpPr txBox="1"/>
            <p:nvPr/>
          </p:nvSpPr>
          <p:spPr>
            <a:xfrm>
              <a:off x="2401260" y="3662290"/>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ja-JP" altLang="en-US" sz="1800" b="1" dirty="0">
                  <a:solidFill>
                    <a:srgbClr val="254776"/>
                  </a:solidFill>
                  <a:effectLst/>
                  <a:latin typeface="Arial" panose="020B0604020202020204" pitchFamily="34" charset="0"/>
                  <a:cs typeface="Arial" panose="020B0604020202020204" pitchFamily="34" charset="0"/>
                </a:rPr>
                <a:t>仲介者</a:t>
              </a:r>
              <a:endParaRPr lang="en-US" sz="1600" dirty="0">
                <a:solidFill>
                  <a:srgbClr val="C3C7CD"/>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DC0034F-5EA2-604C-BBEE-C8A7E5C21974}"/>
                </a:ext>
              </a:extLst>
            </p:cNvPr>
            <p:cNvSpPr txBox="1"/>
            <p:nvPr/>
          </p:nvSpPr>
          <p:spPr>
            <a:xfrm>
              <a:off x="2417589" y="3003974"/>
              <a:ext cx="2150090" cy="3821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2700" marR="24130" indent="24765" algn="ctr">
                <a:spcBef>
                  <a:spcPts val="110"/>
                </a:spcBef>
                <a:spcAft>
                  <a:spcPts val="0"/>
                </a:spcAft>
              </a:pPr>
              <a:r>
                <a:rPr lang="ja-JP" altLang="ja-JP" sz="1800" b="1" dirty="0">
                  <a:solidFill>
                    <a:schemeClr val="bg1"/>
                  </a:solidFill>
                  <a:effectLst/>
                  <a:latin typeface="Arial" panose="020B0604020202020204" pitchFamily="34" charset="0"/>
                  <a:cs typeface="Arial" panose="020B0604020202020204" pitchFamily="34" charset="0"/>
                </a:rPr>
                <a:t>ハイブリッド</a:t>
              </a:r>
              <a:endParaRPr lang="ja-JP" altLang="ja-JP" sz="1800" dirty="0">
                <a:solidFill>
                  <a:schemeClr val="bg1"/>
                </a:solidFill>
                <a:effectLst/>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E10388DE-8A9B-0B44-B82B-48AE41619AFA}"/>
                </a:ext>
              </a:extLst>
            </p:cNvPr>
            <p:cNvSpPr txBox="1"/>
            <p:nvPr/>
          </p:nvSpPr>
          <p:spPr>
            <a:xfrm>
              <a:off x="2417589" y="4215515"/>
              <a:ext cx="2150090" cy="3821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2700" marR="24130" indent="24765" algn="ctr">
                <a:spcBef>
                  <a:spcPts val="110"/>
                </a:spcBef>
                <a:spcAft>
                  <a:spcPts val="0"/>
                </a:spcAft>
              </a:pPr>
              <a:r>
                <a:rPr lang="ja-JP" altLang="ja-JP" sz="1800" b="1" dirty="0">
                  <a:solidFill>
                    <a:schemeClr val="bg1"/>
                  </a:solidFill>
                  <a:effectLst/>
                  <a:latin typeface="Arial" panose="020B0604020202020204" pitchFamily="34" charset="0"/>
                  <a:cs typeface="Arial" panose="020B0604020202020204" pitchFamily="34" charset="0"/>
                </a:rPr>
                <a:t>ハイブリッド</a:t>
              </a:r>
              <a:endParaRPr lang="ja-JP" altLang="ja-JP" sz="1800" dirty="0">
                <a:solidFill>
                  <a:schemeClr val="bg1"/>
                </a:solidFill>
                <a:effectLst/>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406613D-4C39-FA4C-B91E-07771D46699A}"/>
                </a:ext>
              </a:extLst>
            </p:cNvPr>
            <p:cNvSpPr txBox="1"/>
            <p:nvPr/>
          </p:nvSpPr>
          <p:spPr>
            <a:xfrm>
              <a:off x="2401260" y="4963239"/>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endParaRPr lang="en-US" sz="1600" dirty="0">
                <a:solidFill>
                  <a:srgbClr val="22497A"/>
                </a:solidFill>
                <a:latin typeface="Arial" panose="020B0604020202020204" pitchFamily="34" charset="0"/>
                <a:cs typeface="Arial" panose="020B0604020202020204" pitchFamily="34" charset="0"/>
              </a:endParaRPr>
            </a:p>
          </p:txBody>
        </p:sp>
      </p:grpSp>
      <p:sp>
        <p:nvSpPr>
          <p:cNvPr id="15" name="TextBox 14">
            <a:extLst>
              <a:ext uri="{FF2B5EF4-FFF2-40B4-BE49-F238E27FC236}">
                <a16:creationId xmlns:a16="http://schemas.microsoft.com/office/drawing/2014/main" id="{A8FCF87E-2B59-3046-B3F5-99B27D245E2D}"/>
              </a:ext>
            </a:extLst>
          </p:cNvPr>
          <p:cNvSpPr txBox="1"/>
          <p:nvPr/>
        </p:nvSpPr>
        <p:spPr>
          <a:xfrm>
            <a:off x="216638" y="2142375"/>
            <a:ext cx="2150090" cy="19338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87313" marR="113030" algn="ctr">
              <a:spcBef>
                <a:spcPts val="5"/>
              </a:spcBef>
              <a:spcAft>
                <a:spcPts val="0"/>
              </a:spcAft>
            </a:pPr>
            <a:r>
              <a:rPr lang="ja-JP" altLang="ja-JP" sz="1600" dirty="0">
                <a:solidFill>
                  <a:srgbClr val="A4AAB0"/>
                </a:solidFill>
                <a:effectLst/>
                <a:latin typeface="Arial" panose="020B0604020202020204" pitchFamily="34" charset="0"/>
                <a:cs typeface="Arial" panose="020B0604020202020204" pitchFamily="34" charset="0"/>
              </a:rPr>
              <a:t>グローバルなハイブリッド型意思決定者および</a:t>
            </a:r>
            <a:r>
              <a:rPr lang="ja-JP" altLang="en-US" sz="1600" dirty="0">
                <a:solidFill>
                  <a:srgbClr val="A4AAB0"/>
                </a:solidFill>
                <a:effectLst/>
                <a:latin typeface="Arial" panose="020B0604020202020204" pitchFamily="34" charset="0"/>
                <a:cs typeface="Arial" panose="020B0604020202020204" pitchFamily="34" charset="0"/>
              </a:rPr>
              <a:t>仲介者</a:t>
            </a:r>
            <a:endParaRPr lang="ja-JP" altLang="ja-JP" sz="1600" dirty="0">
              <a:effectLst/>
              <a:latin typeface="Arial" panose="020B0604020202020204" pitchFamily="34" charset="0"/>
              <a:cs typeface="Arial" panose="020B0604020202020204" pitchFamily="34" charset="0"/>
            </a:endParaRPr>
          </a:p>
          <a:p>
            <a:pPr marL="87313" algn="just">
              <a:spcBef>
                <a:spcPts val="240"/>
              </a:spcBef>
              <a:spcAft>
                <a:spcPts val="0"/>
              </a:spcAft>
            </a:pPr>
            <a:r>
              <a:rPr lang="en-US" altLang="ja-JP" sz="1400" i="1" spc="-10" dirty="0">
                <a:solidFill>
                  <a:srgbClr val="A4AAB0"/>
                </a:solidFill>
                <a:effectLst/>
                <a:latin typeface="Arial" panose="020B0604020202020204" pitchFamily="34" charset="0"/>
                <a:cs typeface="Arial" panose="020B0604020202020204" pitchFamily="34" charset="0"/>
              </a:rPr>
              <a:t>(</a:t>
            </a:r>
            <a:r>
              <a:rPr lang="ja-JP" altLang="ja-JP" sz="1400" i="1" spc="-10" dirty="0">
                <a:solidFill>
                  <a:srgbClr val="A4AAB0"/>
                </a:solidFill>
                <a:effectLst/>
                <a:latin typeface="Arial" panose="020B0604020202020204" pitchFamily="34" charset="0"/>
                <a:cs typeface="Arial" panose="020B0604020202020204" pitchFamily="34" charset="0"/>
              </a:rPr>
              <a:t>例えば、グローバルな委員会およびグローバルな技術ユニット、加盟国を支援する地域および国内の多国間組織当局</a:t>
            </a:r>
            <a:r>
              <a:rPr lang="en-US" altLang="ja-JP" sz="1400" i="1" spc="-10" dirty="0">
                <a:solidFill>
                  <a:srgbClr val="A4AAB0"/>
                </a:solidFill>
                <a:effectLst/>
                <a:latin typeface="Arial" panose="020B0604020202020204" pitchFamily="34" charset="0"/>
                <a:cs typeface="Arial" panose="020B0604020202020204" pitchFamily="34" charset="0"/>
              </a:rPr>
              <a:t>)</a:t>
            </a:r>
            <a:endParaRPr lang="ja-JP" altLang="ja-JP" sz="1400" dirty="0">
              <a:effectLst/>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1424BD7F-8B4D-7B44-B5E2-BDBFACAD9B6B}"/>
              </a:ext>
            </a:extLst>
          </p:cNvPr>
          <p:cNvSpPr txBox="1"/>
          <p:nvPr/>
        </p:nvSpPr>
        <p:spPr>
          <a:xfrm>
            <a:off x="7623731" y="3310467"/>
            <a:ext cx="2150090" cy="3960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2700" marR="24130" indent="24765" algn="ctr">
              <a:spcBef>
                <a:spcPts val="110"/>
              </a:spcBef>
              <a:spcAft>
                <a:spcPts val="0"/>
              </a:spcAft>
            </a:pPr>
            <a:r>
              <a:rPr lang="ja-JP" altLang="ja-JP" sz="1800" b="1" dirty="0">
                <a:solidFill>
                  <a:schemeClr val="bg1"/>
                </a:solidFill>
                <a:effectLst/>
                <a:latin typeface="Arial" panose="020B0604020202020204" pitchFamily="34" charset="0"/>
                <a:cs typeface="Arial" panose="020B0604020202020204" pitchFamily="34" charset="0"/>
              </a:rPr>
              <a:t>ハイブリッド</a:t>
            </a:r>
            <a:endParaRPr lang="ja-JP" altLang="ja-JP" sz="1800" dirty="0">
              <a:solidFill>
                <a:schemeClr val="bg1"/>
              </a:solidFill>
              <a:effectLst/>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617C98FF-0D76-D542-9AA1-B72DFA36BF6E}"/>
              </a:ext>
            </a:extLst>
          </p:cNvPr>
          <p:cNvSpPr txBox="1"/>
          <p:nvPr/>
        </p:nvSpPr>
        <p:spPr>
          <a:xfrm>
            <a:off x="7623731" y="4522008"/>
            <a:ext cx="2150090" cy="3960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2700" marR="24130" indent="24765" algn="ctr">
              <a:spcBef>
                <a:spcPts val="110"/>
              </a:spcBef>
              <a:spcAft>
                <a:spcPts val="0"/>
              </a:spcAft>
            </a:pPr>
            <a:r>
              <a:rPr lang="ja-JP" altLang="ja-JP" sz="1800" b="1" dirty="0">
                <a:solidFill>
                  <a:schemeClr val="bg1"/>
                </a:solidFill>
                <a:effectLst/>
                <a:latin typeface="Arial" panose="020B0604020202020204" pitchFamily="34" charset="0"/>
                <a:cs typeface="Arial" panose="020B0604020202020204" pitchFamily="34" charset="0"/>
              </a:rPr>
              <a:t>ハイブリッド</a:t>
            </a:r>
            <a:endParaRPr lang="ja-JP" altLang="ja-JP" sz="1800" dirty="0">
              <a:solidFill>
                <a:schemeClr val="bg1"/>
              </a:solidFill>
              <a:effectLst/>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AD754C71-2471-0A4E-94D3-ABFB92AE90F3}"/>
              </a:ext>
            </a:extLst>
          </p:cNvPr>
          <p:cNvSpPr txBox="1"/>
          <p:nvPr/>
        </p:nvSpPr>
        <p:spPr>
          <a:xfrm>
            <a:off x="7623731" y="2640518"/>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ja-JP" altLang="ja-JP" sz="1800" dirty="0">
                <a:solidFill>
                  <a:srgbClr val="A4AAB0"/>
                </a:solidFill>
                <a:effectLst/>
                <a:latin typeface="Arial" panose="020B0604020202020204" pitchFamily="34" charset="0"/>
                <a:cs typeface="Arial" panose="020B0604020202020204" pitchFamily="34" charset="0"/>
              </a:rPr>
              <a:t>意思決定者</a:t>
            </a:r>
            <a:endParaRPr lang="en-US" sz="1600" dirty="0">
              <a:solidFill>
                <a:srgbClr val="C3C7CD"/>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EE48F127-2040-764E-B2FD-C7D5D45B70A2}"/>
              </a:ext>
            </a:extLst>
          </p:cNvPr>
          <p:cNvSpPr txBox="1"/>
          <p:nvPr/>
        </p:nvSpPr>
        <p:spPr>
          <a:xfrm>
            <a:off x="7623731" y="3968783"/>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ja-JP" altLang="en-US" sz="1800" b="1" dirty="0">
                <a:solidFill>
                  <a:srgbClr val="254776"/>
                </a:solidFill>
                <a:effectLst/>
                <a:latin typeface="Arial" panose="020B0604020202020204" pitchFamily="34" charset="0"/>
                <a:cs typeface="Arial" panose="020B0604020202020204" pitchFamily="34" charset="0"/>
              </a:rPr>
              <a:t>仲介者</a:t>
            </a:r>
            <a:endParaRPr lang="en-US" sz="1600" dirty="0">
              <a:solidFill>
                <a:srgbClr val="C3C7CD"/>
              </a:solidFill>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78AFB8C8-3D0E-3648-9E26-5EE8BAB70C4E}"/>
              </a:ext>
            </a:extLst>
          </p:cNvPr>
          <p:cNvSpPr/>
          <p:nvPr/>
        </p:nvSpPr>
        <p:spPr>
          <a:xfrm>
            <a:off x="2471896" y="1599954"/>
            <a:ext cx="2150090" cy="369332"/>
          </a:xfrm>
          <a:prstGeom prst="rect">
            <a:avLst/>
          </a:prstGeom>
        </p:spPr>
        <p:txBody>
          <a:bodyPr wrap="square">
            <a:spAutoFit/>
          </a:bodyPr>
          <a:lstStyle/>
          <a:p>
            <a:pPr algn="ctr"/>
            <a:r>
              <a:rPr lang="ja-JP" altLang="ja-JP" sz="1800" spc="-10" dirty="0">
                <a:solidFill>
                  <a:srgbClr val="A4AAB0"/>
                </a:solidFill>
                <a:effectLst/>
                <a:latin typeface="Arial" panose="020B0604020202020204" pitchFamily="34" charset="0"/>
                <a:cs typeface="Arial" panose="020B0604020202020204" pitchFamily="34" charset="0"/>
              </a:rPr>
              <a:t>グローバルレベル</a:t>
            </a:r>
            <a:endParaRPr lang="en-CA" sz="1800" b="1" dirty="0">
              <a:solidFill>
                <a:srgbClr val="C3C7CD"/>
              </a:solidFill>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12AF41A7-67AD-7642-A4BA-FF3D089E2261}"/>
              </a:ext>
            </a:extLst>
          </p:cNvPr>
          <p:cNvSpPr/>
          <p:nvPr/>
        </p:nvSpPr>
        <p:spPr>
          <a:xfrm>
            <a:off x="6550037" y="1596540"/>
            <a:ext cx="4297478" cy="369332"/>
          </a:xfrm>
          <a:prstGeom prst="rect">
            <a:avLst/>
          </a:prstGeom>
        </p:spPr>
        <p:txBody>
          <a:bodyPr wrap="square">
            <a:spAutoFit/>
          </a:bodyPr>
          <a:lstStyle/>
          <a:p>
            <a:pPr algn="ctr"/>
            <a:r>
              <a:rPr lang="ja-JP" altLang="ja-JP" sz="1800" dirty="0">
                <a:solidFill>
                  <a:srgbClr val="A4AAB0"/>
                </a:solidFill>
                <a:effectLst/>
                <a:latin typeface="Arial" panose="020B0604020202020204" pitchFamily="34" charset="0"/>
                <a:cs typeface="Arial" panose="020B0604020202020204" pitchFamily="34" charset="0"/>
              </a:rPr>
              <a:t>国内レベル</a:t>
            </a:r>
            <a:endParaRPr lang="en-CA" sz="1800" b="1" dirty="0">
              <a:solidFill>
                <a:srgbClr val="C3C7CD"/>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55025664-7E20-034E-B180-870A0F03EBEF}"/>
              </a:ext>
            </a:extLst>
          </p:cNvPr>
          <p:cNvSpPr txBox="1"/>
          <p:nvPr/>
        </p:nvSpPr>
        <p:spPr>
          <a:xfrm>
            <a:off x="240517" y="4171262"/>
            <a:ext cx="2150089" cy="22108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spcBef>
                <a:spcPts val="600"/>
              </a:spcBef>
              <a:spcAft>
                <a:spcPts val="0"/>
              </a:spcAft>
            </a:pPr>
            <a:r>
              <a:rPr lang="ja-JP" altLang="ja-JP" sz="1400" dirty="0">
                <a:solidFill>
                  <a:srgbClr val="254776"/>
                </a:solidFill>
                <a:effectLst/>
                <a:latin typeface="Arial" panose="020B0604020202020204" pitchFamily="34" charset="0"/>
                <a:cs typeface="Arial" panose="020B0604020202020204" pitchFamily="34" charset="0"/>
              </a:rPr>
              <a:t>グローバルなハイブリッド型エビデンス</a:t>
            </a:r>
            <a:r>
              <a:rPr lang="ja-JP" altLang="en-US" sz="1400" dirty="0">
                <a:solidFill>
                  <a:srgbClr val="254776"/>
                </a:solidFill>
                <a:effectLst/>
                <a:latin typeface="Arial" panose="020B0604020202020204" pitchFamily="34" charset="0"/>
                <a:cs typeface="Arial" panose="020B0604020202020204" pitchFamily="34" charset="0"/>
              </a:rPr>
              <a:t>仲介者</a:t>
            </a:r>
            <a:r>
              <a:rPr lang="ja-JP" altLang="ja-JP" sz="1400" dirty="0">
                <a:solidFill>
                  <a:srgbClr val="254776"/>
                </a:solidFill>
                <a:effectLst/>
                <a:latin typeface="Arial" panose="020B0604020202020204" pitchFamily="34" charset="0"/>
                <a:cs typeface="Arial" panose="020B0604020202020204" pitchFamily="34" charset="0"/>
              </a:rPr>
              <a:t>および</a:t>
            </a:r>
            <a:endParaRPr lang="en-US" altLang="ja-JP" sz="1400" dirty="0">
              <a:solidFill>
                <a:srgbClr val="254776"/>
              </a:solidFill>
              <a:effectLst/>
              <a:latin typeface="Arial" panose="020B0604020202020204" pitchFamily="34" charset="0"/>
              <a:cs typeface="Arial" panose="020B0604020202020204" pitchFamily="34" charset="0"/>
            </a:endParaRPr>
          </a:p>
          <a:p>
            <a:pPr algn="ctr">
              <a:spcAft>
                <a:spcPts val="0"/>
              </a:spcAft>
            </a:pPr>
            <a:r>
              <a:rPr lang="ja-JP" altLang="ja-JP" sz="1400" dirty="0">
                <a:solidFill>
                  <a:srgbClr val="254776"/>
                </a:solidFill>
                <a:effectLst/>
                <a:latin typeface="Arial" panose="020B0604020202020204" pitchFamily="34" charset="0"/>
                <a:cs typeface="Arial" panose="020B0604020202020204" pitchFamily="34" charset="0"/>
              </a:rPr>
              <a:t>生産者</a:t>
            </a:r>
            <a:endParaRPr lang="ja-JP" altLang="ja-JP" sz="1400" dirty="0">
              <a:effectLst/>
              <a:latin typeface="Arial" panose="020B0604020202020204" pitchFamily="34" charset="0"/>
              <a:cs typeface="Arial" panose="020B0604020202020204" pitchFamily="34" charset="0"/>
            </a:endParaRPr>
          </a:p>
          <a:p>
            <a:pPr marR="85090" algn="just">
              <a:spcBef>
                <a:spcPts val="200"/>
              </a:spcBef>
              <a:spcAft>
                <a:spcPts val="0"/>
              </a:spcAft>
            </a:pPr>
            <a:r>
              <a:rPr lang="en-US" altLang="ja-JP" sz="1400" i="1" dirty="0">
                <a:solidFill>
                  <a:srgbClr val="254776"/>
                </a:solidFill>
                <a:effectLst/>
                <a:latin typeface="Arial" panose="020B0604020202020204" pitchFamily="34" charset="0"/>
                <a:cs typeface="Arial" panose="020B0604020202020204" pitchFamily="34" charset="0"/>
              </a:rPr>
              <a:t>(</a:t>
            </a:r>
            <a:r>
              <a:rPr lang="ja-JP" altLang="ja-JP" sz="1400" i="1" dirty="0">
                <a:solidFill>
                  <a:srgbClr val="254776"/>
                </a:solidFill>
                <a:effectLst/>
                <a:latin typeface="Arial" panose="020B0604020202020204" pitchFamily="34" charset="0"/>
                <a:cs typeface="Arial" panose="020B0604020202020204" pitchFamily="34" charset="0"/>
              </a:rPr>
              <a:t>例えば、コクラン、気候変動に関する政府間パネル</a:t>
            </a:r>
            <a:r>
              <a:rPr lang="en-US" altLang="ja-JP" sz="1400" i="1" dirty="0">
                <a:solidFill>
                  <a:srgbClr val="254776"/>
                </a:solidFill>
                <a:effectLst/>
                <a:latin typeface="Arial" panose="020B0604020202020204" pitchFamily="34" charset="0"/>
                <a:cs typeface="Arial" panose="020B0604020202020204" pitchFamily="34" charset="0"/>
              </a:rPr>
              <a:t>(IPCC)</a:t>
            </a:r>
            <a:r>
              <a:rPr lang="ja-JP" altLang="ja-JP" sz="1400" i="1" dirty="0">
                <a:solidFill>
                  <a:srgbClr val="254776"/>
                </a:solidFill>
                <a:effectLst/>
                <a:latin typeface="Arial" panose="020B0604020202020204" pitchFamily="34" charset="0"/>
                <a:cs typeface="Arial" panose="020B0604020202020204" pitchFamily="34" charset="0"/>
              </a:rPr>
              <a:t>ワーキンググループ</a:t>
            </a:r>
            <a:r>
              <a:rPr lang="en-US" altLang="ja-JP" sz="1400" i="1" dirty="0">
                <a:solidFill>
                  <a:srgbClr val="254776"/>
                </a:solidFill>
                <a:effectLst/>
                <a:latin typeface="Arial" panose="020B0604020202020204" pitchFamily="34" charset="0"/>
                <a:cs typeface="Arial" panose="020B0604020202020204" pitchFamily="34" charset="0"/>
              </a:rPr>
              <a:t>)</a:t>
            </a:r>
            <a:endParaRPr lang="ja-JP" altLang="ja-JP" sz="1400" dirty="0">
              <a:effectLst/>
              <a:latin typeface="Arial" panose="020B0604020202020204" pitchFamily="34" charset="0"/>
              <a:cs typeface="Arial" panose="020B0604020202020204" pitchFamily="34" charset="0"/>
            </a:endParaRPr>
          </a:p>
          <a:p>
            <a:pPr algn="just"/>
            <a:br>
              <a:rPr lang="en-US" altLang="ja-JP" sz="1400" dirty="0">
                <a:effectLst/>
                <a:latin typeface="Arial" panose="020B0604020202020204" pitchFamily="34" charset="0"/>
                <a:cs typeface="Arial" panose="020B0604020202020204" pitchFamily="34" charset="0"/>
              </a:rPr>
            </a:br>
            <a:endParaRPr lang="en-US" sz="1400" dirty="0">
              <a:solidFill>
                <a:srgbClr val="254776"/>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47A2ED93-A1F8-2846-A3AD-8FC44707262F}"/>
              </a:ext>
            </a:extLst>
          </p:cNvPr>
          <p:cNvSpPr txBox="1"/>
          <p:nvPr/>
        </p:nvSpPr>
        <p:spPr>
          <a:xfrm>
            <a:off x="9757492" y="2506871"/>
            <a:ext cx="2229720" cy="16004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87313" marR="735965" algn="just">
              <a:spcBef>
                <a:spcPts val="5"/>
              </a:spcBef>
              <a:spcAft>
                <a:spcPts val="0"/>
              </a:spcAft>
            </a:pPr>
            <a:endParaRPr lang="en-US" altLang="ja-JP" sz="1400" dirty="0">
              <a:solidFill>
                <a:srgbClr val="A4AAB0"/>
              </a:solidFill>
              <a:effectLst/>
              <a:latin typeface="Arial" panose="020B0604020202020204" pitchFamily="34" charset="0"/>
              <a:cs typeface="Arial" panose="020B0604020202020204" pitchFamily="34" charset="0"/>
            </a:endParaRPr>
          </a:p>
          <a:p>
            <a:endParaRPr lang="en-US" altLang="ja-JP" sz="1400" i="1" spc="-10" dirty="0">
              <a:solidFill>
                <a:srgbClr val="A4AAB0"/>
              </a:solidFill>
              <a:latin typeface="Arial" panose="020B0604020202020204" pitchFamily="34" charset="0"/>
              <a:cs typeface="Arial" panose="020B0604020202020204" pitchFamily="34" charset="0"/>
            </a:endParaRPr>
          </a:p>
          <a:p>
            <a:r>
              <a:rPr lang="en-US" altLang="ja-JP" sz="1400" i="1" spc="-10" dirty="0">
                <a:solidFill>
                  <a:srgbClr val="A4AAB0"/>
                </a:solidFill>
                <a:effectLst/>
                <a:latin typeface="Arial" panose="020B0604020202020204" pitchFamily="34" charset="0"/>
                <a:cs typeface="Arial" panose="020B0604020202020204" pitchFamily="34" charset="0"/>
              </a:rPr>
              <a:t>(</a:t>
            </a:r>
            <a:r>
              <a:rPr lang="ja-JP" altLang="ja-JP" sz="1400" i="1" spc="-10" dirty="0">
                <a:solidFill>
                  <a:srgbClr val="A4AAB0"/>
                </a:solidFill>
                <a:effectLst/>
                <a:latin typeface="Arial" panose="020B0604020202020204" pitchFamily="34" charset="0"/>
                <a:cs typeface="Arial" panose="020B0604020202020204" pitchFamily="34" charset="0"/>
              </a:rPr>
              <a:t>例えば、国内委員会、政府のアドバイザリー組織、</a:t>
            </a:r>
            <a:r>
              <a:rPr lang="en-US" altLang="ja-JP" sz="1400" i="1" spc="-10" dirty="0">
                <a:solidFill>
                  <a:srgbClr val="A4AAB0"/>
                </a:solidFill>
                <a:effectLst/>
                <a:latin typeface="Arial" panose="020B0604020202020204" pitchFamily="34" charset="0"/>
                <a:cs typeface="Arial" panose="020B0604020202020204" pitchFamily="34" charset="0"/>
              </a:rPr>
              <a:t>{1}</a:t>
            </a:r>
            <a:r>
              <a:rPr lang="ja-JP" altLang="ja-JP" sz="1400" i="1" spc="-10" dirty="0">
                <a:solidFill>
                  <a:srgbClr val="A4AAB0"/>
                </a:solidFill>
                <a:effectLst/>
                <a:latin typeface="Arial" panose="020B0604020202020204" pitchFamily="34" charset="0"/>
                <a:cs typeface="Arial" panose="020B0604020202020204" pitchFamily="34" charset="0"/>
              </a:rPr>
              <a:t>政府による科学的アドバイスおよび政府によるエビデンス支援</a:t>
            </a:r>
            <a:r>
              <a:rPr lang="en-US" altLang="ja-JP" sz="1400" i="1" spc="-10" dirty="0">
                <a:solidFill>
                  <a:srgbClr val="A4AAB0"/>
                </a:solidFill>
                <a:effectLst/>
                <a:latin typeface="Arial" panose="020B0604020202020204" pitchFamily="34" charset="0"/>
                <a:cs typeface="Arial" panose="020B0604020202020204" pitchFamily="34" charset="0"/>
              </a:rPr>
              <a:t>)</a:t>
            </a:r>
            <a:endParaRPr lang="en-US" sz="1400" dirty="0">
              <a:solidFill>
                <a:srgbClr val="C3C7CD"/>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3EA0D560-F690-EB4B-B867-D874CE2F1204}"/>
              </a:ext>
            </a:extLst>
          </p:cNvPr>
          <p:cNvSpPr txBox="1"/>
          <p:nvPr/>
        </p:nvSpPr>
        <p:spPr>
          <a:xfrm>
            <a:off x="9748864" y="5131829"/>
            <a:ext cx="2254677"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just"/>
            <a:r>
              <a:rPr lang="en-US" altLang="ja-JP" sz="1400" i="1" spc="-10" dirty="0">
                <a:solidFill>
                  <a:srgbClr val="254776"/>
                </a:solidFill>
                <a:effectLst/>
                <a:latin typeface="Arial" panose="020B0604020202020204" pitchFamily="34" charset="0"/>
                <a:cs typeface="Arial" panose="020B0604020202020204" pitchFamily="34" charset="0"/>
              </a:rPr>
              <a:t>(</a:t>
            </a:r>
            <a:r>
              <a:rPr lang="ja-JP" altLang="ja-JP" sz="1400" i="1" spc="-10" dirty="0">
                <a:solidFill>
                  <a:srgbClr val="254776"/>
                </a:solidFill>
                <a:effectLst/>
                <a:latin typeface="Arial" panose="020B0604020202020204" pitchFamily="34" charset="0"/>
                <a:cs typeface="Arial" panose="020B0604020202020204" pitchFamily="34" charset="0"/>
              </a:rPr>
              <a:t>例えば、特定のエビデンスの形式、セクターなどに特化した地域のエビデンス支援ユニット</a:t>
            </a:r>
            <a:r>
              <a:rPr lang="en-US" altLang="ja-JP" sz="1400" i="1" spc="-10" dirty="0">
                <a:solidFill>
                  <a:srgbClr val="254776"/>
                </a:solidFill>
                <a:effectLst/>
                <a:latin typeface="Arial" panose="020B0604020202020204" pitchFamily="34" charset="0"/>
                <a:cs typeface="Arial" panose="020B0604020202020204" pitchFamily="34" charset="0"/>
              </a:rPr>
              <a:t>)</a:t>
            </a:r>
            <a:endParaRPr lang="en-US" sz="1400" dirty="0">
              <a:solidFill>
                <a:srgbClr val="254776"/>
              </a:solidFill>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930E2CCF-B8D6-7541-BDAA-5B16B89AE1F7}"/>
              </a:ext>
            </a:extLst>
          </p:cNvPr>
          <p:cNvSpPr txBox="1"/>
          <p:nvPr/>
        </p:nvSpPr>
        <p:spPr>
          <a:xfrm>
            <a:off x="5573303" y="3695855"/>
            <a:ext cx="2047863" cy="923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4605" marR="25400" indent="25400" algn="ctr">
              <a:spcAft>
                <a:spcPts val="0"/>
              </a:spcAft>
            </a:pPr>
            <a:r>
              <a:rPr lang="ja-JP" altLang="ja-JP" sz="1800" b="1" dirty="0">
                <a:solidFill>
                  <a:srgbClr val="254776"/>
                </a:solidFill>
                <a:effectLst/>
                <a:latin typeface="Arial" panose="020B0604020202020204" pitchFamily="34" charset="0"/>
                <a:cs typeface="Arial" panose="020B0604020202020204" pitchFamily="34" charset="0"/>
              </a:rPr>
              <a:t>国内の</a:t>
            </a:r>
            <a:endParaRPr lang="ja-JP" altLang="ja-JP" sz="1800" dirty="0">
              <a:effectLst/>
              <a:latin typeface="Arial" panose="020B0604020202020204" pitchFamily="34" charset="0"/>
              <a:cs typeface="Arial" panose="020B0604020202020204" pitchFamily="34" charset="0"/>
            </a:endParaRPr>
          </a:p>
          <a:p>
            <a:pPr marL="14605" marR="25400" indent="25400" algn="ctr">
              <a:spcAft>
                <a:spcPts val="0"/>
              </a:spcAft>
            </a:pPr>
            <a:r>
              <a:rPr lang="ja-JP" altLang="ja-JP" sz="1800" b="1" dirty="0">
                <a:solidFill>
                  <a:srgbClr val="254776"/>
                </a:solidFill>
                <a:effectLst/>
                <a:latin typeface="Arial" panose="020B0604020202020204" pitchFamily="34" charset="0"/>
                <a:cs typeface="Arial" panose="020B0604020202020204" pitchFamily="34" charset="0"/>
              </a:rPr>
              <a:t>エビデンス支援</a:t>
            </a:r>
            <a:endParaRPr lang="ja-JP" altLang="ja-JP" sz="1800" dirty="0">
              <a:effectLst/>
              <a:latin typeface="Arial" panose="020B0604020202020204" pitchFamily="34" charset="0"/>
              <a:cs typeface="Arial" panose="020B0604020202020204" pitchFamily="34" charset="0"/>
            </a:endParaRPr>
          </a:p>
          <a:p>
            <a:pPr algn="ctr"/>
            <a:r>
              <a:rPr lang="ja-JP" altLang="ja-JP" sz="1800" b="1" dirty="0">
                <a:solidFill>
                  <a:srgbClr val="254776"/>
                </a:solidFill>
                <a:effectLst/>
                <a:latin typeface="Arial" panose="020B0604020202020204" pitchFamily="34" charset="0"/>
                <a:cs typeface="Arial" panose="020B0604020202020204" pitchFamily="34" charset="0"/>
              </a:rPr>
              <a:t>ネットワーク</a:t>
            </a:r>
            <a:endParaRPr lang="en-US" sz="1400" b="1" dirty="0">
              <a:solidFill>
                <a:srgbClr val="254776"/>
              </a:solidFill>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5821EC43-8BDE-0646-8A9C-A133147F3A75}"/>
              </a:ext>
            </a:extLst>
          </p:cNvPr>
          <p:cNvSpPr txBox="1"/>
          <p:nvPr/>
        </p:nvSpPr>
        <p:spPr>
          <a:xfrm>
            <a:off x="4335686" y="2284190"/>
            <a:ext cx="1587715"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400" i="1" spc="-10" dirty="0">
                <a:solidFill>
                  <a:srgbClr val="A4AAB0"/>
                </a:solidFill>
                <a:effectLst/>
                <a:latin typeface="Arial" panose="020B0604020202020204" pitchFamily="34" charset="0"/>
                <a:cs typeface="Arial" panose="020B0604020202020204" pitchFamily="34" charset="0"/>
              </a:rPr>
              <a:t>規範的ガイダンス</a:t>
            </a:r>
            <a:endParaRPr lang="en-CA" sz="1400" i="1" dirty="0">
              <a:solidFill>
                <a:srgbClr val="C3C7CD"/>
              </a:solidFill>
              <a:effectLst/>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9B67C318-261F-374D-BA15-B167B8F18EF8}"/>
              </a:ext>
            </a:extLst>
          </p:cNvPr>
          <p:cNvSpPr txBox="1"/>
          <p:nvPr/>
        </p:nvSpPr>
        <p:spPr>
          <a:xfrm>
            <a:off x="4335686" y="3547648"/>
            <a:ext cx="1587715"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166370"/>
            <a:r>
              <a:rPr lang="ja-JP" altLang="ja-JP" sz="1400" i="1" spc="-10" dirty="0">
                <a:solidFill>
                  <a:srgbClr val="A4AAB0"/>
                </a:solidFill>
                <a:effectLst/>
                <a:latin typeface="Arial" panose="020B0604020202020204" pitchFamily="34" charset="0"/>
                <a:cs typeface="Arial" panose="020B0604020202020204" pitchFamily="34" charset="0"/>
              </a:rPr>
              <a:t>技術支援</a:t>
            </a:r>
            <a:endParaRPr lang="ja-JP" altLang="ja-JP" sz="1400" dirty="0">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3F4F8CB-BA5F-3ED5-D7EE-146F8F174D7A}"/>
              </a:ext>
            </a:extLst>
          </p:cNvPr>
          <p:cNvSpPr txBox="1"/>
          <p:nvPr/>
        </p:nvSpPr>
        <p:spPr>
          <a:xfrm>
            <a:off x="2408529" y="5172830"/>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ja-JP" altLang="ja-JP" sz="1800" b="1" spc="-10" dirty="0">
                <a:solidFill>
                  <a:srgbClr val="254776"/>
                </a:solidFill>
                <a:effectLst/>
                <a:latin typeface="Arial" panose="020B0604020202020204" pitchFamily="34" charset="0"/>
                <a:cs typeface="Arial" panose="020B0604020202020204" pitchFamily="34" charset="0"/>
              </a:rPr>
              <a:t>生産者</a:t>
            </a:r>
            <a:endParaRPr lang="en-US" sz="1800" b="1" dirty="0">
              <a:solidFill>
                <a:srgbClr val="254776"/>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77BAB75-2A7A-63B5-18D1-86FAD6FA66EE}"/>
              </a:ext>
            </a:extLst>
          </p:cNvPr>
          <p:cNvSpPr txBox="1"/>
          <p:nvPr/>
        </p:nvSpPr>
        <p:spPr>
          <a:xfrm>
            <a:off x="7623731" y="5172830"/>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ja-JP" altLang="ja-JP" sz="1800" b="1" spc="-10" dirty="0">
                <a:solidFill>
                  <a:srgbClr val="254776"/>
                </a:solidFill>
                <a:effectLst/>
                <a:latin typeface="Arial" panose="020B0604020202020204" pitchFamily="34" charset="0"/>
                <a:cs typeface="Arial" panose="020B0604020202020204" pitchFamily="34" charset="0"/>
              </a:rPr>
              <a:t>生産者</a:t>
            </a:r>
            <a:endParaRPr lang="en-US" sz="1800" b="1" dirty="0">
              <a:solidFill>
                <a:srgbClr val="254776"/>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811B605-CAB5-CB02-4A31-111C3AFF8F54}"/>
              </a:ext>
            </a:extLst>
          </p:cNvPr>
          <p:cNvSpPr txBox="1"/>
          <p:nvPr/>
        </p:nvSpPr>
        <p:spPr>
          <a:xfrm>
            <a:off x="4335686" y="5476574"/>
            <a:ext cx="1587715" cy="9541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400" i="1" dirty="0">
                <a:solidFill>
                  <a:srgbClr val="254776"/>
                </a:solidFill>
                <a:effectLst/>
                <a:latin typeface="Arial" panose="020B0604020202020204" pitchFamily="34" charset="0"/>
                <a:cs typeface="Arial" panose="020B0604020202020204" pitchFamily="34" charset="0"/>
              </a:rPr>
              <a:t>エビデンス関連 のグローバル公共財、特に生きたエビデンス統合</a:t>
            </a:r>
            <a:endParaRPr lang="en-CA" sz="1400" i="1" dirty="0">
              <a:solidFill>
                <a:srgbClr val="254776"/>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92BA43A-350C-4538-A149-85853D7D83B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5" name="テキスト ボックス 24">
            <a:extLst>
              <a:ext uri="{FF2B5EF4-FFF2-40B4-BE49-F238E27FC236}">
                <a16:creationId xmlns:a16="http://schemas.microsoft.com/office/drawing/2014/main" id="{60034D0B-D42D-571F-102C-64BCEF45C3B9}"/>
              </a:ext>
            </a:extLst>
          </p:cNvPr>
          <p:cNvSpPr txBox="1"/>
          <p:nvPr/>
        </p:nvSpPr>
        <p:spPr>
          <a:xfrm>
            <a:off x="9805334" y="4267190"/>
            <a:ext cx="2198207" cy="830997"/>
          </a:xfrm>
          <a:prstGeom prst="rect">
            <a:avLst/>
          </a:prstGeom>
          <a:noFill/>
        </p:spPr>
        <p:txBody>
          <a:bodyPr wrap="square" rtlCol="0">
            <a:spAutoFit/>
          </a:bodyPr>
          <a:lstStyle/>
          <a:p>
            <a:pPr algn="ctr"/>
            <a:r>
              <a:rPr lang="ja-JP" altLang="ja-JP" sz="1600" dirty="0">
                <a:solidFill>
                  <a:srgbClr val="254776"/>
                </a:solidFill>
                <a:effectLst/>
                <a:latin typeface="Arial" panose="020B0604020202020204" pitchFamily="34" charset="0"/>
                <a:cs typeface="Arial" panose="020B0604020202020204" pitchFamily="34" charset="0"/>
              </a:rPr>
              <a:t>地域のハイブリッド型エビデンス</a:t>
            </a:r>
            <a:r>
              <a:rPr lang="ja-JP" altLang="en-US" sz="1600" dirty="0">
                <a:solidFill>
                  <a:srgbClr val="254776"/>
                </a:solidFill>
                <a:effectLst/>
                <a:latin typeface="Arial" panose="020B0604020202020204" pitchFamily="34" charset="0"/>
                <a:cs typeface="Arial" panose="020B0604020202020204" pitchFamily="34" charset="0"/>
              </a:rPr>
              <a:t>仲介者</a:t>
            </a:r>
            <a:r>
              <a:rPr lang="ja-JP" altLang="ja-JP" sz="1600" dirty="0">
                <a:solidFill>
                  <a:srgbClr val="254776"/>
                </a:solidFill>
                <a:effectLst/>
                <a:latin typeface="Arial" panose="020B0604020202020204" pitchFamily="34" charset="0"/>
                <a:cs typeface="Arial" panose="020B0604020202020204" pitchFamily="34" charset="0"/>
              </a:rPr>
              <a:t>および生産者</a:t>
            </a:r>
            <a:endParaRPr kumimoji="1" lang="ja-JP" altLang="en-US" sz="1600" dirty="0">
              <a:latin typeface="Arial" panose="020B0604020202020204" pitchFamily="34" charset="0"/>
              <a:cs typeface="Arial" panose="020B0604020202020204" pitchFamily="34" charset="0"/>
            </a:endParaRPr>
          </a:p>
        </p:txBody>
      </p:sp>
      <p:sp>
        <p:nvSpPr>
          <p:cNvPr id="26" name="テキスト ボックス 25">
            <a:extLst>
              <a:ext uri="{FF2B5EF4-FFF2-40B4-BE49-F238E27FC236}">
                <a16:creationId xmlns:a16="http://schemas.microsoft.com/office/drawing/2014/main" id="{E08E7EAA-F56F-D8BA-56FE-5A462681AA23}"/>
              </a:ext>
            </a:extLst>
          </p:cNvPr>
          <p:cNvSpPr txBox="1"/>
          <p:nvPr/>
        </p:nvSpPr>
        <p:spPr>
          <a:xfrm>
            <a:off x="9823990" y="2108445"/>
            <a:ext cx="2150090" cy="830997"/>
          </a:xfrm>
          <a:prstGeom prst="rect">
            <a:avLst/>
          </a:prstGeom>
          <a:noFill/>
        </p:spPr>
        <p:txBody>
          <a:bodyPr wrap="square" rtlCol="0">
            <a:spAutoFit/>
          </a:bodyPr>
          <a:lstStyle/>
          <a:p>
            <a:pPr algn="ctr"/>
            <a:r>
              <a:rPr lang="ja-JP" altLang="ja-JP" sz="1600" dirty="0">
                <a:solidFill>
                  <a:srgbClr val="A4AAB0"/>
                </a:solidFill>
                <a:effectLst/>
                <a:latin typeface="Arial" panose="020B0604020202020204" pitchFamily="34" charset="0"/>
                <a:cs typeface="Arial" panose="020B0604020202020204" pitchFamily="34" charset="0"/>
              </a:rPr>
              <a:t>地域のハイブリッド型意思決定者および</a:t>
            </a:r>
            <a:endParaRPr lang="en-US" altLang="ja-JP" sz="1600" dirty="0">
              <a:solidFill>
                <a:srgbClr val="A4AAB0"/>
              </a:solidFill>
              <a:effectLst/>
              <a:latin typeface="Arial" panose="020B0604020202020204" pitchFamily="34" charset="0"/>
              <a:cs typeface="Arial" panose="020B0604020202020204" pitchFamily="34" charset="0"/>
            </a:endParaRPr>
          </a:p>
          <a:p>
            <a:pPr algn="ctr"/>
            <a:r>
              <a:rPr lang="ja-JP" altLang="en-US" sz="1600" dirty="0">
                <a:solidFill>
                  <a:srgbClr val="A4AAB0"/>
                </a:solidFill>
                <a:effectLst/>
                <a:latin typeface="Arial" panose="020B0604020202020204" pitchFamily="34" charset="0"/>
                <a:cs typeface="Arial" panose="020B0604020202020204" pitchFamily="34" charset="0"/>
              </a:rPr>
              <a:t>仲介者</a:t>
            </a:r>
            <a:endParaRPr kumimoji="1" lang="ja-JP" altLang="en-US" sz="1600"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EC05D94C-41DF-825E-473E-B7FC7B8C1F7D}"/>
              </a:ext>
            </a:extLst>
          </p:cNvPr>
          <p:cNvSpPr>
            <a:spLocks noGrp="1"/>
          </p:cNvSpPr>
          <p:nvPr>
            <p:ph type="title"/>
          </p:nvPr>
        </p:nvSpPr>
        <p:spPr/>
        <p:txBody>
          <a:bodyPr/>
          <a:lstStyle/>
          <a:p>
            <a:r>
              <a:rPr lang="ja-JP" altLang="en-US" dirty="0"/>
              <a:t>エビデンス生産者（国内およびグローバル）間の協調の改善は、</a:t>
            </a:r>
            <a:br>
              <a:rPr lang="en-US" altLang="ja-JP" dirty="0"/>
            </a:br>
            <a:r>
              <a:rPr lang="ja-JP" altLang="en-US" dirty="0"/>
              <a:t>重要な出発点になる</a:t>
            </a:r>
            <a:endParaRPr lang="en-US" dirty="0"/>
          </a:p>
        </p:txBody>
      </p:sp>
    </p:spTree>
    <p:extLst>
      <p:ext uri="{BB962C8B-B14F-4D97-AF65-F5344CB8AC3E}">
        <p14:creationId xmlns:p14="http://schemas.microsoft.com/office/powerpoint/2010/main" val="389411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5D838-3B94-9651-B035-7FA90EB5A618}"/>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nvGrpSpPr>
          <p:cNvPr id="32" name="Group 31">
            <a:extLst>
              <a:ext uri="{FF2B5EF4-FFF2-40B4-BE49-F238E27FC236}">
                <a16:creationId xmlns:a16="http://schemas.microsoft.com/office/drawing/2014/main" id="{862AF874-C1B6-6E05-E743-2A9CA7CB5368}"/>
              </a:ext>
            </a:extLst>
          </p:cNvPr>
          <p:cNvGrpSpPr/>
          <p:nvPr/>
        </p:nvGrpSpPr>
        <p:grpSpPr>
          <a:xfrm>
            <a:off x="93519" y="1584293"/>
            <a:ext cx="3663708" cy="3639791"/>
            <a:chOff x="185974" y="1455646"/>
            <a:chExt cx="3663708" cy="3639791"/>
          </a:xfrm>
        </p:grpSpPr>
        <p:pic>
          <p:nvPicPr>
            <p:cNvPr id="33" name="Picture 32" descr="Icon&#10;&#10;Description automatically generated">
              <a:extLst>
                <a:ext uri="{FF2B5EF4-FFF2-40B4-BE49-F238E27FC236}">
                  <a16:creationId xmlns:a16="http://schemas.microsoft.com/office/drawing/2014/main" id="{5C90BB9F-CFBC-C285-C854-3DB89AE15895}"/>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34" name="Group 33">
              <a:extLst>
                <a:ext uri="{FF2B5EF4-FFF2-40B4-BE49-F238E27FC236}">
                  <a16:creationId xmlns:a16="http://schemas.microsoft.com/office/drawing/2014/main" id="{BE698B26-EA85-3CE9-F214-3211EBAB0ED1}"/>
                </a:ext>
              </a:extLst>
            </p:cNvPr>
            <p:cNvGrpSpPr/>
            <p:nvPr/>
          </p:nvGrpSpPr>
          <p:grpSpPr>
            <a:xfrm>
              <a:off x="2944274" y="2837858"/>
              <a:ext cx="905408" cy="820202"/>
              <a:chOff x="2944274" y="2837858"/>
              <a:chExt cx="905408" cy="820202"/>
            </a:xfrm>
          </p:grpSpPr>
          <p:sp>
            <p:nvSpPr>
              <p:cNvPr id="42" name="Oval 41">
                <a:extLst>
                  <a:ext uri="{FF2B5EF4-FFF2-40B4-BE49-F238E27FC236}">
                    <a16:creationId xmlns:a16="http://schemas.microsoft.com/office/drawing/2014/main" id="{2CE1EBE3-231A-DC63-4203-5B83B1F16AA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BB2CAD24-A3BF-B747-7269-C74B8E8BB39E}"/>
                  </a:ext>
                </a:extLst>
              </p:cNvPr>
              <p:cNvSpPr txBox="1"/>
              <p:nvPr/>
            </p:nvSpPr>
            <p:spPr>
              <a:xfrm>
                <a:off x="2944274" y="3004291"/>
                <a:ext cx="905408" cy="653769"/>
              </a:xfrm>
              <a:prstGeom prst="rect">
                <a:avLst/>
              </a:prstGeom>
              <a:noFill/>
            </p:spPr>
            <p:txBody>
              <a:bodyPr wrap="square" rtlCol="0">
                <a:spAutoFit/>
              </a:bodyPr>
              <a:lstStyle/>
              <a:p>
                <a:pPr marR="10160" algn="ctr">
                  <a:lnSpc>
                    <a:spcPct val="102000"/>
                  </a:lnSpc>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最良の</a:t>
                </a:r>
                <a:endParaRPr lang="ja-JP" altLang="ja-JP" sz="1200" dirty="0">
                  <a:effectLst/>
                  <a:latin typeface="Arial" panose="020B0604020202020204" pitchFamily="34" charset="0"/>
                  <a:cs typeface="Arial" panose="020B0604020202020204" pitchFamily="34" charset="0"/>
                </a:endParaRPr>
              </a:p>
              <a:p>
                <a:pPr marR="10160" algn="ctr">
                  <a:lnSpc>
                    <a:spcPct val="102000"/>
                  </a:lnSpc>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エビデンス</a:t>
                </a:r>
                <a:endParaRPr lang="ja-JP" altLang="ja-JP" sz="1200" dirty="0">
                  <a:effectLst/>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p:txBody>
          </p:sp>
        </p:grpSp>
        <p:grpSp>
          <p:nvGrpSpPr>
            <p:cNvPr id="35" name="Group 34">
              <a:extLst>
                <a:ext uri="{FF2B5EF4-FFF2-40B4-BE49-F238E27FC236}">
                  <a16:creationId xmlns:a16="http://schemas.microsoft.com/office/drawing/2014/main" id="{7A9D31F9-EC01-50BB-F063-D8C55B7897B2}"/>
                </a:ext>
              </a:extLst>
            </p:cNvPr>
            <p:cNvGrpSpPr/>
            <p:nvPr/>
          </p:nvGrpSpPr>
          <p:grpSpPr>
            <a:xfrm>
              <a:off x="902117" y="4036340"/>
              <a:ext cx="825867" cy="806419"/>
              <a:chOff x="2958469" y="2847797"/>
              <a:chExt cx="825867" cy="806419"/>
            </a:xfrm>
          </p:grpSpPr>
          <p:sp>
            <p:nvSpPr>
              <p:cNvPr id="40" name="Oval 39">
                <a:extLst>
                  <a:ext uri="{FF2B5EF4-FFF2-40B4-BE49-F238E27FC236}">
                    <a16:creationId xmlns:a16="http://schemas.microsoft.com/office/drawing/2014/main" id="{03310AD6-45C3-BFAC-07BE-6A64DB5748E3}"/>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D0B436A4-01DA-2A26-DAE9-51626CBFA710}"/>
                  </a:ext>
                </a:extLst>
              </p:cNvPr>
              <p:cNvSpPr txBox="1"/>
              <p:nvPr/>
            </p:nvSpPr>
            <p:spPr>
              <a:xfrm>
                <a:off x="2958469" y="3132044"/>
                <a:ext cx="825867" cy="276999"/>
              </a:xfrm>
              <a:prstGeom prst="rect">
                <a:avLst/>
              </a:prstGeom>
              <a:noFill/>
            </p:spPr>
            <p:txBody>
              <a:bodyPr wrap="none" rtlCol="0">
                <a:spAutoFit/>
              </a:bodyPr>
              <a:lstStyle/>
              <a:p>
                <a:pPr algn="ctr"/>
                <a:r>
                  <a:rPr lang="ja-JP" altLang="en-US" sz="1200" b="1" dirty="0">
                    <a:solidFill>
                      <a:schemeClr val="bg1"/>
                    </a:solidFill>
                    <a:latin typeface="Arial" panose="020B0604020202020204" pitchFamily="34" charset="0"/>
                    <a:cs typeface="Arial" panose="020B0604020202020204" pitchFamily="34" charset="0"/>
                  </a:rPr>
                  <a:t>インパクト</a:t>
                </a:r>
                <a:endParaRPr lang="en-US" sz="1200" b="1" dirty="0">
                  <a:solidFill>
                    <a:schemeClr val="bg1"/>
                  </a:solidFill>
                  <a:latin typeface="Arial" panose="020B0604020202020204" pitchFamily="34" charset="0"/>
                  <a:cs typeface="Arial" panose="020B0604020202020204" pitchFamily="34" charset="0"/>
                </a:endParaRPr>
              </a:p>
            </p:txBody>
          </p:sp>
        </p:grpSp>
        <p:sp>
          <p:nvSpPr>
            <p:cNvPr id="39" name="Rectangle 38">
              <a:extLst>
                <a:ext uri="{FF2B5EF4-FFF2-40B4-BE49-F238E27FC236}">
                  <a16:creationId xmlns:a16="http://schemas.microsoft.com/office/drawing/2014/main" id="{82197E60-6327-5C12-D3AC-862615EC7FEF}"/>
                </a:ext>
              </a:extLst>
            </p:cNvPr>
            <p:cNvSpPr/>
            <p:nvPr/>
          </p:nvSpPr>
          <p:spPr>
            <a:xfrm rot="20055027">
              <a:off x="578950" y="1589691"/>
              <a:ext cx="2663343" cy="2663343"/>
            </a:xfrm>
            <a:prstGeom prst="rect">
              <a:avLst/>
            </a:prstGeom>
            <a:noFill/>
          </p:spPr>
          <p:txBody>
            <a:bodyPr wrap="none" lIns="91440" tIns="45720" rIns="91440" bIns="45720">
              <a:prstTxWarp prst="textArchDown">
                <a:avLst/>
              </a:prstTxWarp>
              <a:spAutoFit/>
            </a:bodyPr>
            <a:lstStyle/>
            <a:p>
              <a:pPr algn="ctr"/>
              <a:endParaRPr lang="en-US" sz="1200" b="1" cap="none" spc="0" dirty="0">
                <a:ln w="0"/>
                <a:solidFill>
                  <a:srgbClr val="254776"/>
                </a:solidFill>
                <a:effectLst/>
                <a:latin typeface="Arial" panose="020B0604020202020204" pitchFamily="34" charset="0"/>
                <a:cs typeface="Arial" panose="020B0604020202020204" pitchFamily="34" charset="0"/>
              </a:endParaRPr>
            </a:p>
          </p:txBody>
        </p:sp>
      </p:grpSp>
      <p:sp>
        <p:nvSpPr>
          <p:cNvPr id="44" name="TextBox 43">
            <a:extLst>
              <a:ext uri="{FF2B5EF4-FFF2-40B4-BE49-F238E27FC236}">
                <a16:creationId xmlns:a16="http://schemas.microsoft.com/office/drawing/2014/main" id="{B49EAD07-49D9-5108-7C91-158A73749CF1}"/>
              </a:ext>
            </a:extLst>
          </p:cNvPr>
          <p:cNvSpPr txBox="1"/>
          <p:nvPr/>
        </p:nvSpPr>
        <p:spPr>
          <a:xfrm>
            <a:off x="3918318" y="1544321"/>
            <a:ext cx="7901517" cy="2185214"/>
          </a:xfrm>
          <a:prstGeom prst="rect">
            <a:avLst/>
          </a:prstGeom>
          <a:noFill/>
        </p:spPr>
        <p:txBody>
          <a:bodyPr wrap="square">
            <a:spAutoFit/>
          </a:bodyPr>
          <a:lstStyle/>
          <a:p>
            <a:pPr marR="0" lvl="0" algn="just" defTabSz="609585" rtl="0" eaLnBrk="1" fontAlgn="auto" latinLnBrk="0" hangingPunct="1">
              <a:spcBef>
                <a:spcPts val="0"/>
              </a:spcBef>
              <a:spcAft>
                <a:spcPts val="0"/>
              </a:spcAft>
              <a:buClrTx/>
              <a:buSzTx/>
              <a:tabLst/>
              <a:defRPr/>
            </a:pPr>
            <a:r>
              <a:rPr lang="ja-JP" altLang="ja-JP" sz="1600" b="1" dirty="0">
                <a:solidFill>
                  <a:srgbClr val="CC76A5"/>
                </a:solidFill>
                <a:effectLst/>
                <a:latin typeface="Arial" panose="020B0604020202020204" pitchFamily="34" charset="0"/>
                <a:cs typeface="Arial" panose="020B0604020202020204" pitchFamily="34" charset="0"/>
              </a:rPr>
              <a:t>グローバル公共財生産チーム</a:t>
            </a:r>
            <a:endParaRPr lang="en-US" altLang="ja-JP" sz="1600" b="1" dirty="0">
              <a:solidFill>
                <a:srgbClr val="CC76A5"/>
              </a:solidFill>
              <a:effectLst/>
              <a:latin typeface="Arial" panose="020B0604020202020204" pitchFamily="34" charset="0"/>
              <a:cs typeface="Arial" panose="020B0604020202020204" pitchFamily="34" charset="0"/>
            </a:endParaRPr>
          </a:p>
          <a:p>
            <a:pPr marL="171450" marR="0" lvl="0" indent="-171450" algn="just" defTabSz="609585" rtl="0" eaLnBrk="1" fontAlgn="auto" latinLnBrk="0" hangingPunct="1">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各チームが</a:t>
            </a:r>
            <a:r>
              <a:rPr lang="ja-JP" altLang="ja-JP" sz="1200" b="1" dirty="0">
                <a:solidFill>
                  <a:srgbClr val="254776"/>
                </a:solidFill>
                <a:effectLst/>
                <a:latin typeface="Arial" panose="020B0604020202020204" pitchFamily="34" charset="0"/>
                <a:cs typeface="Arial" panose="020B0604020202020204" pitchFamily="34" charset="0"/>
              </a:rPr>
              <a:t>生きたエビデンス</a:t>
            </a:r>
            <a:r>
              <a:rPr lang="ja-JP" altLang="en-US" sz="1200" b="1" dirty="0">
                <a:solidFill>
                  <a:srgbClr val="254776"/>
                </a:solidFill>
                <a:effectLst/>
                <a:latin typeface="Arial" panose="020B0604020202020204" pitchFamily="34" charset="0"/>
                <a:cs typeface="Arial" panose="020B0604020202020204" pitchFamily="34" charset="0"/>
              </a:rPr>
              <a:t>を</a:t>
            </a:r>
            <a:r>
              <a:rPr lang="ja-JP" altLang="ja-JP" sz="1200" b="1" dirty="0">
                <a:solidFill>
                  <a:srgbClr val="254776"/>
                </a:solidFill>
                <a:effectLst/>
                <a:latin typeface="Arial" panose="020B0604020202020204" pitchFamily="34" charset="0"/>
                <a:cs typeface="Arial" panose="020B0604020202020204" pitchFamily="34" charset="0"/>
              </a:rPr>
              <a:t>統合</a:t>
            </a:r>
            <a:r>
              <a:rPr lang="ja-JP" altLang="en-US" sz="1200" dirty="0">
                <a:solidFill>
                  <a:srgbClr val="254776"/>
                </a:solidFill>
                <a:effectLst/>
                <a:latin typeface="Arial" panose="020B0604020202020204" pitchFamily="34" charset="0"/>
                <a:cs typeface="Arial" panose="020B0604020202020204" pitchFamily="34" charset="0"/>
              </a:rPr>
              <a:t>していく上で、調整を強化して</a:t>
            </a:r>
            <a:r>
              <a:rPr lang="ja-JP" altLang="ja-JP" sz="1200" dirty="0">
                <a:solidFill>
                  <a:srgbClr val="254776"/>
                </a:solidFill>
                <a:effectLst/>
                <a:latin typeface="Arial" panose="020B0604020202020204" pitchFamily="34" charset="0"/>
                <a:cs typeface="Arial" panose="020B0604020202020204" pitchFamily="34" charset="0"/>
              </a:rPr>
              <a:t>重複</a:t>
            </a:r>
            <a:r>
              <a:rPr lang="ja-JP" altLang="en-US" sz="1200" dirty="0">
                <a:solidFill>
                  <a:srgbClr val="254776"/>
                </a:solidFill>
                <a:effectLst/>
                <a:latin typeface="Arial" panose="020B0604020202020204" pitchFamily="34" charset="0"/>
                <a:cs typeface="Arial" panose="020B0604020202020204" pitchFamily="34" charset="0"/>
              </a:rPr>
              <a:t>を</a:t>
            </a:r>
            <a:r>
              <a:rPr lang="ja-JP" altLang="ja-JP" sz="1200" dirty="0">
                <a:solidFill>
                  <a:srgbClr val="254776"/>
                </a:solidFill>
                <a:effectLst/>
                <a:latin typeface="Arial" panose="020B0604020202020204" pitchFamily="34" charset="0"/>
                <a:cs typeface="Arial" panose="020B0604020202020204" pitchFamily="34" charset="0"/>
              </a:rPr>
              <a:t>低減</a:t>
            </a:r>
            <a:r>
              <a:rPr lang="ja-JP" altLang="en-US" sz="1200" dirty="0">
                <a:solidFill>
                  <a:srgbClr val="254776"/>
                </a:solidFill>
                <a:effectLst/>
                <a:latin typeface="Arial" panose="020B0604020202020204" pitchFamily="34" charset="0"/>
                <a:cs typeface="Arial" panose="020B0604020202020204" pitchFamily="34" charset="0"/>
              </a:rPr>
              <a:t>するやり方で、新興の</a:t>
            </a:r>
            <a:r>
              <a:rPr lang="ja-JP" altLang="ja-JP" sz="1200" dirty="0">
                <a:solidFill>
                  <a:srgbClr val="254776"/>
                </a:solidFill>
                <a:effectLst/>
                <a:latin typeface="Arial" panose="020B0604020202020204" pitchFamily="34" charset="0"/>
                <a:cs typeface="Arial" panose="020B0604020202020204" pitchFamily="34" charset="0"/>
              </a:rPr>
              <a:t>グローバルな</a:t>
            </a:r>
            <a:r>
              <a:rPr lang="ja-JP" altLang="en-US" sz="1200" dirty="0">
                <a:solidFill>
                  <a:srgbClr val="254776"/>
                </a:solidFill>
                <a:effectLst/>
                <a:latin typeface="Arial" panose="020B0604020202020204" pitchFamily="34" charset="0"/>
                <a:cs typeface="Arial" panose="020B0604020202020204" pitchFamily="34" charset="0"/>
              </a:rPr>
              <a:t>優先事項</a:t>
            </a:r>
            <a:r>
              <a:rPr lang="ja-JP" altLang="ja-JP" sz="1200" dirty="0">
                <a:solidFill>
                  <a:srgbClr val="254776"/>
                </a:solidFill>
                <a:effectLst/>
                <a:latin typeface="Arial" panose="020B0604020202020204" pitchFamily="34" charset="0"/>
                <a:cs typeface="Arial" panose="020B0604020202020204" pitchFamily="34" charset="0"/>
              </a:rPr>
              <a:t>に対応することにコミットする。</a:t>
            </a:r>
            <a:endParaRPr lang="en-US" altLang="ja-JP" sz="1200" dirty="0">
              <a:solidFill>
                <a:srgbClr val="254776"/>
              </a:solidFill>
              <a:effectLst/>
              <a:latin typeface="Arial" panose="020B0604020202020204" pitchFamily="34" charset="0"/>
              <a:cs typeface="Arial" panose="020B0604020202020204" pitchFamily="34" charset="0"/>
            </a:endParaRPr>
          </a:p>
          <a:p>
            <a:pPr marL="171450" marR="0" lvl="0" indent="-171450" algn="just" defTabSz="609585" rtl="0" eaLnBrk="1" fontAlgn="auto" latinLnBrk="0" hangingPunct="1">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既存のネットワークやプラットフォームと連携して効率性および相乗効果を最大化し、標準を強化および実装することにコミットする</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より詳細なリストについては、前のページの脚注を参照</a:t>
            </a:r>
            <a:r>
              <a:rPr lang="en-US" altLang="ja-JP" sz="1200" dirty="0">
                <a:solidFill>
                  <a:srgbClr val="254776"/>
                </a:solidFill>
                <a:effectLst/>
                <a:latin typeface="Arial" panose="020B0604020202020204" pitchFamily="34" charset="0"/>
                <a:cs typeface="Arial" panose="020B0604020202020204" pitchFamily="34" charset="0"/>
              </a:rPr>
              <a:t>)</a:t>
            </a:r>
            <a:r>
              <a:rPr lang="ja-JP" altLang="en-US" sz="1200" dirty="0">
                <a:solidFill>
                  <a:srgbClr val="254776"/>
                </a:solidFill>
                <a:effectLst/>
                <a:latin typeface="Arial" panose="020B0604020202020204" pitchFamily="34" charset="0"/>
                <a:cs typeface="Arial" panose="020B0604020202020204" pitchFamily="34" charset="0"/>
              </a:rPr>
              <a:t>。</a:t>
            </a:r>
            <a:endParaRPr lang="en-US" altLang="ja-JP" sz="1200" dirty="0">
              <a:solidFill>
                <a:srgbClr val="254776"/>
              </a:solidFill>
              <a:effectLst/>
              <a:latin typeface="Arial" panose="020B0604020202020204" pitchFamily="34" charset="0"/>
              <a:cs typeface="Arial" panose="020B0604020202020204" pitchFamily="34" charset="0"/>
            </a:endParaRPr>
          </a:p>
          <a:p>
            <a:pPr marL="261938" indent="-87313" algn="just">
              <a:buFontTx/>
              <a:buChar char="◦"/>
            </a:pPr>
            <a:r>
              <a:rPr lang="ja-JP" altLang="ja-JP" sz="1200" dirty="0">
                <a:solidFill>
                  <a:srgbClr val="254776"/>
                </a:solidFill>
                <a:effectLst/>
                <a:latin typeface="Arial" panose="020B0604020202020204" pitchFamily="34" charset="0"/>
                <a:cs typeface="Arial" panose="020B0604020202020204" pitchFamily="34" charset="0"/>
              </a:rPr>
              <a:t>グローバルな公共財生産者のネットワーク</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例えば、キャンベル</a:t>
            </a:r>
            <a:r>
              <a:rPr lang="en-US" altLang="ja-JP" sz="1200" dirty="0">
                <a:solidFill>
                  <a:srgbClr val="254776"/>
                </a:solidFill>
                <a:effectLst/>
                <a:latin typeface="Arial" panose="020B0604020202020204" pitchFamily="34" charset="0"/>
                <a:cs typeface="Arial" panose="020B0604020202020204" pitchFamily="34" charset="0"/>
              </a:rPr>
              <a:t>(Campbell)</a:t>
            </a:r>
            <a:r>
              <a:rPr lang="ja-JP" altLang="ja-JP" sz="1200" dirty="0">
                <a:solidFill>
                  <a:srgbClr val="254776"/>
                </a:solidFill>
                <a:effectLst/>
                <a:latin typeface="Arial" panose="020B0604020202020204" pitchFamily="34" charset="0"/>
                <a:cs typeface="Arial" panose="020B0604020202020204" pitchFamily="34" charset="0"/>
              </a:rPr>
              <a:t>、コクラン、</a:t>
            </a:r>
            <a:r>
              <a:rPr lang="en-US" altLang="ja-JP" sz="1200" dirty="0">
                <a:solidFill>
                  <a:srgbClr val="254776"/>
                </a:solidFill>
                <a:effectLst/>
                <a:latin typeface="Arial" panose="020B0604020202020204" pitchFamily="34" charset="0"/>
                <a:cs typeface="Arial" panose="020B0604020202020204" pitchFamily="34" charset="0"/>
              </a:rPr>
              <a:t>IPCC)</a:t>
            </a:r>
            <a:endParaRPr lang="ja-JP" altLang="ja-JP" sz="1200" dirty="0">
              <a:effectLst/>
              <a:latin typeface="Arial" panose="020B0604020202020204" pitchFamily="34" charset="0"/>
              <a:cs typeface="Arial" panose="020B0604020202020204" pitchFamily="34" charset="0"/>
            </a:endParaRPr>
          </a:p>
          <a:p>
            <a:pPr marL="261938" indent="-87313" algn="just">
              <a:buFontTx/>
              <a:buChar char="◦"/>
            </a:pPr>
            <a:r>
              <a:rPr lang="ja-JP" altLang="ja-JP" sz="1200" dirty="0">
                <a:solidFill>
                  <a:srgbClr val="254776"/>
                </a:solidFill>
                <a:effectLst/>
                <a:latin typeface="Arial" panose="020B0604020202020204" pitchFamily="34" charset="0"/>
                <a:cs typeface="Arial" panose="020B0604020202020204" pitchFamily="34" charset="0"/>
              </a:rPr>
              <a:t>グローバルな公</a:t>
            </a:r>
            <a:r>
              <a:rPr lang="ja-JP" altLang="ja-JP" sz="1200">
                <a:solidFill>
                  <a:srgbClr val="254776"/>
                </a:solidFill>
                <a:effectLst/>
                <a:latin typeface="Arial" panose="020B0604020202020204" pitchFamily="34" charset="0"/>
                <a:cs typeface="Arial" panose="020B0604020202020204" pitchFamily="34" charset="0"/>
              </a:rPr>
              <a:t>共財</a:t>
            </a:r>
            <a:r>
              <a:rPr lang="ja-JP" altLang="ja-JP" sz="1200" dirty="0">
                <a:solidFill>
                  <a:srgbClr val="254776"/>
                </a:solidFill>
                <a:latin typeface="Arial" panose="020B0604020202020204" pitchFamily="34" charset="0"/>
                <a:cs typeface="Arial" panose="020B0604020202020204" pitchFamily="34" charset="0"/>
              </a:rPr>
              <a:t>の生産を支</a:t>
            </a:r>
            <a:r>
              <a:rPr lang="ja-JP" altLang="ja-JP" sz="1200">
                <a:solidFill>
                  <a:srgbClr val="254776"/>
                </a:solidFill>
                <a:effectLst/>
                <a:latin typeface="Arial" panose="020B0604020202020204" pitchFamily="34" charset="0"/>
                <a:cs typeface="Arial" panose="020B0604020202020204" pitchFamily="34" charset="0"/>
              </a:rPr>
              <a:t>援</a:t>
            </a:r>
            <a:r>
              <a:rPr lang="ja-JP" altLang="ja-JP" sz="1200" dirty="0">
                <a:solidFill>
                  <a:srgbClr val="254776"/>
                </a:solidFill>
                <a:effectLst/>
                <a:latin typeface="Arial" panose="020B0604020202020204" pitchFamily="34" charset="0"/>
                <a:cs typeface="Arial" panose="020B0604020202020204" pitchFamily="34" charset="0"/>
              </a:rPr>
              <a:t>するプラットフォーム</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例えば、</a:t>
            </a:r>
            <a:r>
              <a:rPr lang="en-US" altLang="ja-JP" sz="1200" dirty="0">
                <a:solidFill>
                  <a:srgbClr val="254776"/>
                </a:solidFill>
                <a:effectLst/>
                <a:latin typeface="Arial" panose="020B0604020202020204" pitchFamily="34" charset="0"/>
                <a:cs typeface="Arial" panose="020B0604020202020204" pitchFamily="34" charset="0"/>
              </a:rPr>
              <a:t>PROSPERO)</a:t>
            </a:r>
          </a:p>
          <a:p>
            <a:pPr marL="261938" indent="-87313" algn="just">
              <a:buFontTx/>
              <a:buChar char="◦"/>
            </a:pPr>
            <a:r>
              <a:rPr lang="ja-JP" altLang="ja-JP" sz="1200">
                <a:solidFill>
                  <a:srgbClr val="254776"/>
                </a:solidFill>
                <a:effectLst/>
                <a:latin typeface="Arial" panose="020B0604020202020204" pitchFamily="34" charset="0"/>
                <a:cs typeface="Arial" panose="020B0604020202020204" pitchFamily="34" charset="0"/>
              </a:rPr>
              <a:t>上述のグローバルな公共財を</a:t>
            </a:r>
            <a:r>
              <a:rPr lang="ja-JP" altLang="en-US" sz="1200">
                <a:solidFill>
                  <a:srgbClr val="254776"/>
                </a:solidFill>
                <a:latin typeface="Arial" panose="020B0604020202020204" pitchFamily="34" charset="0"/>
                <a:cs typeface="Arial" panose="020B0604020202020204" pitchFamily="34" charset="0"/>
              </a:rPr>
              <a:t>政府の政策立案者政府の政策立案者</a:t>
            </a:r>
            <a:r>
              <a:rPr lang="ja-JP" altLang="ja-JP" sz="1200">
                <a:solidFill>
                  <a:srgbClr val="254776"/>
                </a:solidFill>
                <a:effectLst/>
                <a:latin typeface="Arial" panose="020B0604020202020204" pitchFamily="34" charset="0"/>
                <a:cs typeface="Arial" panose="020B0604020202020204" pitchFamily="34" charset="0"/>
              </a:rPr>
              <a:t>するガイドラインおよび技術評価グループのネットワーク</a:t>
            </a:r>
            <a:endParaRPr lang="en-US" altLang="ja-JP" sz="1200" dirty="0">
              <a:solidFill>
                <a:srgbClr val="254776"/>
              </a:solidFill>
              <a:effectLst/>
              <a:latin typeface="Arial" panose="020B0604020202020204" pitchFamily="34" charset="0"/>
              <a:cs typeface="Arial" panose="020B0604020202020204" pitchFamily="34" charset="0"/>
            </a:endParaRPr>
          </a:p>
          <a:p>
            <a:pPr marL="261938" indent="-87313" algn="just">
              <a:buFontTx/>
              <a:buChar char="◦"/>
            </a:pPr>
            <a:r>
              <a:rPr lang="ja-JP" altLang="ja-JP" sz="1200" b="1">
                <a:solidFill>
                  <a:srgbClr val="254776"/>
                </a:solidFill>
                <a:effectLst/>
                <a:latin typeface="Arial" panose="020B0604020202020204" pitchFamily="34" charset="0"/>
                <a:cs typeface="Arial" panose="020B0604020202020204" pitchFamily="34" charset="0"/>
              </a:rPr>
              <a:t>国</a:t>
            </a:r>
            <a:r>
              <a:rPr lang="ja-JP" altLang="ja-JP" sz="1200" b="1" dirty="0">
                <a:solidFill>
                  <a:srgbClr val="254776"/>
                </a:solidFill>
                <a:effectLst/>
                <a:latin typeface="Arial" panose="020B0604020202020204" pitchFamily="34" charset="0"/>
                <a:cs typeface="Arial" panose="020B0604020202020204" pitchFamily="34" charset="0"/>
              </a:rPr>
              <a:t>内のエビデンス支援ネットワーク。</a:t>
            </a:r>
            <a:r>
              <a:rPr lang="ja-JP" altLang="ja-JP" sz="1200" dirty="0">
                <a:solidFill>
                  <a:srgbClr val="254776"/>
                </a:solidFill>
                <a:effectLst/>
                <a:latin typeface="Arial" panose="020B0604020202020204" pitchFamily="34" charset="0"/>
                <a:cs typeface="Arial" panose="020B0604020202020204" pitchFamily="34" charset="0"/>
              </a:rPr>
              <a:t>上述のグローバルな公共財を利用する。また、同様の公共財を利用するさまざまなタイプの意思決定者</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政府政策立案者、組織のリーダー、専門家、市民</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の考え方を提起することができる</a:t>
            </a:r>
            <a:r>
              <a:rPr lang="en-US" altLang="ja-JP" sz="1200" dirty="0">
                <a:solidFill>
                  <a:srgbClr val="254776"/>
                </a:solidFill>
                <a:effectLst/>
                <a:latin typeface="Arial" panose="020B0604020202020204" pitchFamily="34" charset="0"/>
                <a:cs typeface="Arial" panose="020B0604020202020204" pitchFamily="34" charset="0"/>
              </a:rPr>
              <a:t>.</a:t>
            </a:r>
            <a:endParaRPr kumimoji="0" lang="en-US" sz="1200" b="0" i="0" u="none" strike="noStrike" kern="1200" cap="none" normalizeH="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4C2C3246-C046-D7B6-AF29-A515FDDD9F27}"/>
              </a:ext>
            </a:extLst>
          </p:cNvPr>
          <p:cNvSpPr txBox="1"/>
          <p:nvPr/>
        </p:nvSpPr>
        <p:spPr>
          <a:xfrm>
            <a:off x="3918318" y="3806317"/>
            <a:ext cx="4466104" cy="2739211"/>
          </a:xfrm>
          <a:prstGeom prst="rect">
            <a:avLst/>
          </a:prstGeom>
          <a:noFill/>
        </p:spPr>
        <p:txBody>
          <a:bodyPr wrap="square">
            <a:spAutoFit/>
          </a:bodyPr>
          <a:lstStyle/>
          <a:p>
            <a:pPr marR="0" lvl="0" algn="just" defTabSz="609585" rtl="0" eaLnBrk="1" fontAlgn="auto" latinLnBrk="0" hangingPunct="1">
              <a:spcBef>
                <a:spcPts val="0"/>
              </a:spcBef>
              <a:spcAft>
                <a:spcPts val="0"/>
              </a:spcAft>
              <a:buClrTx/>
              <a:buSzTx/>
              <a:tabLst/>
              <a:defRPr/>
            </a:pPr>
            <a:r>
              <a:rPr lang="ja-JP" altLang="ja-JP" sz="1600" spc="-10" dirty="0">
                <a:solidFill>
                  <a:srgbClr val="88B55B"/>
                </a:solidFill>
                <a:effectLst/>
                <a:latin typeface="Arial" panose="020B0604020202020204" pitchFamily="34" charset="0"/>
                <a:cs typeface="Arial" panose="020B0604020202020204" pitchFamily="34" charset="0"/>
              </a:rPr>
              <a:t>国内のエビデンス支援ネットワーク</a:t>
            </a:r>
            <a:endParaRPr lang="en-US" altLang="ja-JP" sz="1600" spc="-10" dirty="0">
              <a:solidFill>
                <a:srgbClr val="88B55B"/>
              </a:solidFill>
              <a:effectLst/>
              <a:latin typeface="Arial" panose="020B0604020202020204" pitchFamily="34" charset="0"/>
              <a:cs typeface="Arial" panose="020B0604020202020204" pitchFamily="34" charset="0"/>
            </a:endParaRPr>
          </a:p>
          <a:p>
            <a:pPr marL="171450" marR="0" lvl="0" indent="-171450" algn="just" defTabSz="609585" rtl="0" eaLnBrk="1" fontAlgn="auto" latinLnBrk="0" hangingPunct="1">
              <a:spcBef>
                <a:spcPts val="0"/>
              </a:spcBef>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各ネットワークは、グローバルな公共財の実装を推進および実現する方法で</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例えば、</a:t>
            </a:r>
            <a:r>
              <a:rPr lang="ja-JP" altLang="ja-JP" sz="1200" b="1" dirty="0">
                <a:solidFill>
                  <a:srgbClr val="254776"/>
                </a:solidFill>
                <a:effectLst/>
                <a:latin typeface="Arial" panose="020B0604020202020204" pitchFamily="34" charset="0"/>
                <a:cs typeface="Arial" panose="020B0604020202020204" pitchFamily="34" charset="0"/>
              </a:rPr>
              <a:t>コンテクストに沿ったエビデンス統合および支援</a:t>
            </a:r>
            <a:r>
              <a:rPr lang="ja-JP" altLang="ja-JP" sz="1200" dirty="0">
                <a:solidFill>
                  <a:srgbClr val="254776"/>
                </a:solidFill>
                <a:effectLst/>
                <a:latin typeface="Arial" panose="020B0604020202020204" pitchFamily="34" charset="0"/>
                <a:cs typeface="Arial" panose="020B0604020202020204" pitchFamily="34" charset="0"/>
              </a:rPr>
              <a:t>を通じて</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国内の新たな優先事項に対応すること、およびグローバルな公共財の継続的な改善を</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各地域のチームまたは類似したトピックを対象にしている組織とのパートナーシップを通じて</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支援することにコミットする。</a:t>
            </a:r>
            <a:endParaRPr lang="en-US" altLang="ja-JP" sz="1200" dirty="0">
              <a:solidFill>
                <a:srgbClr val="254776"/>
              </a:solidFill>
              <a:effectLst/>
              <a:latin typeface="Arial" panose="020B0604020202020204" pitchFamily="34" charset="0"/>
              <a:cs typeface="Arial" panose="020B0604020202020204" pitchFamily="34" charset="0"/>
            </a:endParaRPr>
          </a:p>
          <a:p>
            <a:pPr marL="179388" marR="0" lvl="0" indent="-179388" algn="just" defTabSz="609585" rtl="0" eaLnBrk="1" fontAlgn="auto" latinLnBrk="0" hangingPunct="1">
              <a:spcBef>
                <a:spcPts val="0"/>
              </a:spcBef>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既存のネットワークやプラットフォームと連携して効率性および相乗効果を最大化することと、標準を強化および実装することにコミットする。</a:t>
            </a:r>
            <a:endParaRPr lang="en-US" altLang="ja-JP" sz="1200" dirty="0">
              <a:solidFill>
                <a:srgbClr val="254776"/>
              </a:solidFill>
              <a:effectLst/>
              <a:latin typeface="Arial" panose="020B0604020202020204" pitchFamily="34" charset="0"/>
              <a:cs typeface="Arial" panose="020B0604020202020204" pitchFamily="34" charset="0"/>
            </a:endParaRPr>
          </a:p>
          <a:p>
            <a:pPr marL="346075" indent="-171450" algn="just">
              <a:buFont typeface="Trebuchet MS" panose="020B0603020202020204" pitchFamily="34" charset="0"/>
              <a:buChar char="◦"/>
            </a:pPr>
            <a:r>
              <a:rPr lang="ja-JP" altLang="ja-JP" sz="1200" spc="65" dirty="0">
                <a:solidFill>
                  <a:srgbClr val="254776"/>
                </a:solidFill>
                <a:effectLst/>
                <a:latin typeface="Arial" panose="020B0604020202020204" pitchFamily="34" charset="0"/>
                <a:cs typeface="Arial" panose="020B0604020202020204" pitchFamily="34" charset="0"/>
              </a:rPr>
              <a:t>エビデンス支援ユニットのネットワーク</a:t>
            </a:r>
            <a:endParaRPr lang="ja-JP" altLang="ja-JP" sz="1200" dirty="0">
              <a:effectLst/>
              <a:latin typeface="Arial" panose="020B0604020202020204" pitchFamily="34" charset="0"/>
              <a:cs typeface="Arial" panose="020B0604020202020204" pitchFamily="34" charset="0"/>
            </a:endParaRPr>
          </a:p>
          <a:p>
            <a:pPr marL="449263" algn="just"/>
            <a:r>
              <a:rPr lang="en-US" altLang="ja-JP" sz="1200" spc="65" dirty="0">
                <a:solidFill>
                  <a:srgbClr val="254776"/>
                </a:solidFill>
                <a:effectLst/>
                <a:latin typeface="Arial" panose="020B0604020202020204" pitchFamily="34" charset="0"/>
                <a:cs typeface="Arial" panose="020B0604020202020204" pitchFamily="34" charset="0"/>
              </a:rPr>
              <a:t>(</a:t>
            </a:r>
            <a:r>
              <a:rPr lang="ja-JP" altLang="ja-JP" sz="1200" spc="65" dirty="0">
                <a:solidFill>
                  <a:srgbClr val="254776"/>
                </a:solidFill>
                <a:effectLst/>
                <a:latin typeface="Arial" panose="020B0604020202020204" pitchFamily="34" charset="0"/>
                <a:cs typeface="Arial" panose="020B0604020202020204" pitchFamily="34" charset="0"/>
              </a:rPr>
              <a:t>例えば、ブラジルエビデンス連合</a:t>
            </a:r>
            <a:r>
              <a:rPr lang="en-US" altLang="ja-JP" sz="1200" spc="65" dirty="0">
                <a:solidFill>
                  <a:srgbClr val="254776"/>
                </a:solidFill>
                <a:effectLst/>
                <a:latin typeface="Arial" panose="020B0604020202020204" pitchFamily="34" charset="0"/>
                <a:cs typeface="Arial" panose="020B0604020202020204" pitchFamily="34" charset="0"/>
              </a:rPr>
              <a:t>(Brazil Coalition for Evidence)、What Works Network</a:t>
            </a:r>
            <a:r>
              <a:rPr lang="ja-JP" altLang="ja-JP" sz="1200" spc="65" dirty="0">
                <a:solidFill>
                  <a:srgbClr val="254776"/>
                </a:solidFill>
                <a:effectLst/>
                <a:latin typeface="Arial" panose="020B0604020202020204" pitchFamily="34" charset="0"/>
                <a:cs typeface="Arial" panose="020B0604020202020204" pitchFamily="34" charset="0"/>
              </a:rPr>
              <a:t>、低・中所得国の</a:t>
            </a:r>
            <a:r>
              <a:rPr lang="en-US" altLang="ja-JP" sz="1200" spc="65" dirty="0">
                <a:solidFill>
                  <a:srgbClr val="254776"/>
                </a:solidFill>
                <a:effectLst/>
                <a:latin typeface="Arial" panose="020B0604020202020204" pitchFamily="34" charset="0"/>
                <a:cs typeface="Arial" panose="020B0604020202020204" pitchFamily="34" charset="0"/>
              </a:rPr>
              <a:t>EVIPNet)</a:t>
            </a:r>
            <a:endParaRPr kumimoji="0" lang="en-US" sz="12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46" name="Rounded Rectangular Callout 45">
            <a:extLst>
              <a:ext uri="{FF2B5EF4-FFF2-40B4-BE49-F238E27FC236}">
                <a16:creationId xmlns:a16="http://schemas.microsoft.com/office/drawing/2014/main" id="{013C1AE3-E748-5375-6F07-8FA1AF736108}"/>
              </a:ext>
            </a:extLst>
          </p:cNvPr>
          <p:cNvSpPr/>
          <p:nvPr/>
        </p:nvSpPr>
        <p:spPr>
          <a:xfrm>
            <a:off x="8569430" y="3716568"/>
            <a:ext cx="3250405"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200" i="1" dirty="0">
                <a:solidFill>
                  <a:srgbClr val="254776"/>
                </a:solidFill>
                <a:effectLst/>
                <a:latin typeface="Arial" panose="020B0604020202020204" pitchFamily="34" charset="0"/>
                <a:cs typeface="Arial" panose="020B0604020202020204" pitchFamily="34" charset="0"/>
              </a:rPr>
              <a:t>リビング・エビデンス・アライアンス</a:t>
            </a:r>
            <a:r>
              <a:rPr lang="en-US" altLang="ja-JP" sz="1200" i="1" dirty="0">
                <a:solidFill>
                  <a:srgbClr val="254776"/>
                </a:solidFill>
                <a:effectLst/>
                <a:latin typeface="Arial" panose="020B0604020202020204" pitchFamily="34" charset="0"/>
                <a:cs typeface="Arial" panose="020B0604020202020204" pitchFamily="34" charset="0"/>
              </a:rPr>
              <a:t>(Living Evidence Alliance)</a:t>
            </a:r>
            <a:r>
              <a:rPr lang="ja-JP" altLang="ja-JP" sz="1200" i="1" dirty="0">
                <a:solidFill>
                  <a:srgbClr val="254776"/>
                </a:solidFill>
                <a:effectLst/>
                <a:latin typeface="Arial" panose="020B0604020202020204" pitchFamily="34" charset="0"/>
                <a:cs typeface="Arial" panose="020B0604020202020204" pitchFamily="34" charset="0"/>
              </a:rPr>
              <a:t>は将来性のあるプロトタイプの</a:t>
            </a:r>
            <a:r>
              <a:rPr lang="en-US" altLang="ja-JP" sz="1200" i="1" dirty="0">
                <a:solidFill>
                  <a:srgbClr val="254776"/>
                </a:solidFill>
                <a:effectLst/>
                <a:latin typeface="Arial" panose="020B0604020202020204" pitchFamily="34" charset="0"/>
                <a:cs typeface="Arial" panose="020B0604020202020204" pitchFamily="34" charset="0"/>
              </a:rPr>
              <a:t>1</a:t>
            </a:r>
            <a:r>
              <a:rPr lang="ja-JP" altLang="ja-JP" sz="1200" i="1" dirty="0">
                <a:solidFill>
                  <a:srgbClr val="254776"/>
                </a:solidFill>
                <a:effectLst/>
                <a:latin typeface="Arial" panose="020B0604020202020204" pitchFamily="34" charset="0"/>
                <a:cs typeface="Arial" panose="020B0604020202020204" pitchFamily="34" charset="0"/>
              </a:rPr>
              <a:t>つではあるものの、些細な質問に対する低質のエビデンス統合が数百存在し、社会的に最重要である多くの質問については手付かずの状態で、まだ先は長い。</a:t>
            </a:r>
            <a:endParaRPr lang="en-CA" sz="1200" dirty="0">
              <a:solidFill>
                <a:srgbClr val="254776"/>
              </a:solidFill>
              <a:latin typeface="Arial" panose="020B0604020202020204" pitchFamily="34" charset="0"/>
              <a:cs typeface="Arial" panose="020B0604020202020204" pitchFamily="34" charset="0"/>
            </a:endParaRPr>
          </a:p>
        </p:txBody>
      </p:sp>
      <p:sp>
        <p:nvSpPr>
          <p:cNvPr id="47" name="Rounded Rectangular Callout 46">
            <a:extLst>
              <a:ext uri="{FF2B5EF4-FFF2-40B4-BE49-F238E27FC236}">
                <a16:creationId xmlns:a16="http://schemas.microsoft.com/office/drawing/2014/main" id="{CBA09A20-B62E-6CB5-C3EB-50F8099D1F3A}"/>
              </a:ext>
            </a:extLst>
          </p:cNvPr>
          <p:cNvSpPr/>
          <p:nvPr/>
        </p:nvSpPr>
        <p:spPr>
          <a:xfrm>
            <a:off x="8835805" y="5230205"/>
            <a:ext cx="3134683" cy="1230656"/>
          </a:xfrm>
          <a:prstGeom prst="wedgeRoundRectCallout">
            <a:avLst>
              <a:gd name="adj1" fmla="val -68306"/>
              <a:gd name="adj2" fmla="val -195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200" i="1" dirty="0">
                <a:solidFill>
                  <a:srgbClr val="254776"/>
                </a:solidFill>
                <a:effectLst/>
                <a:latin typeface="Arial" panose="020B0604020202020204" pitchFamily="34" charset="0"/>
                <a:cs typeface="Arial" panose="020B0604020202020204" pitchFamily="34" charset="0"/>
              </a:rPr>
              <a:t>逆説的ではあるが、コクランのようにこれまでで最も脆弱な資金提供者の位置にいるグローバルな公共財生産者もいれば、キャンベル</a:t>
            </a:r>
            <a:r>
              <a:rPr lang="en-US" altLang="ja-JP" sz="1200" i="1" dirty="0">
                <a:solidFill>
                  <a:srgbClr val="254776"/>
                </a:solidFill>
                <a:effectLst/>
                <a:latin typeface="Arial" panose="020B0604020202020204" pitchFamily="34" charset="0"/>
                <a:cs typeface="Arial" panose="020B0604020202020204" pitchFamily="34" charset="0"/>
              </a:rPr>
              <a:t>(Campbell)</a:t>
            </a:r>
            <a:r>
              <a:rPr lang="ja-JP" altLang="ja-JP" sz="1200" i="1" dirty="0">
                <a:solidFill>
                  <a:srgbClr val="254776"/>
                </a:solidFill>
                <a:effectLst/>
                <a:latin typeface="Arial" panose="020B0604020202020204" pitchFamily="34" charset="0"/>
                <a:cs typeface="Arial" panose="020B0604020202020204" pitchFamily="34" charset="0"/>
              </a:rPr>
              <a:t>のように持続可能な資金提供を受けたことがない組織もある。</a:t>
            </a:r>
            <a:endParaRPr lang="en-CA" sz="1200" dirty="0">
              <a:solidFill>
                <a:srgbClr val="254776"/>
              </a:solidFill>
              <a:latin typeface="Arial" panose="020B0604020202020204" pitchFamily="34" charset="0"/>
              <a:cs typeface="Arial" panose="020B0604020202020204" pitchFamily="34" charset="0"/>
            </a:endParaRPr>
          </a:p>
        </p:txBody>
      </p:sp>
      <p:sp>
        <p:nvSpPr>
          <p:cNvPr id="48" name="Rounded Rectangular Callout 47">
            <a:extLst>
              <a:ext uri="{FF2B5EF4-FFF2-40B4-BE49-F238E27FC236}">
                <a16:creationId xmlns:a16="http://schemas.microsoft.com/office/drawing/2014/main" id="{911F2BB1-DF14-72AD-8175-DF43C82968C2}"/>
              </a:ext>
            </a:extLst>
          </p:cNvPr>
          <p:cNvSpPr/>
          <p:nvPr/>
        </p:nvSpPr>
        <p:spPr>
          <a:xfrm flipH="1">
            <a:off x="332252" y="5224084"/>
            <a:ext cx="3134683" cy="1506110"/>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200" i="1" dirty="0">
                <a:solidFill>
                  <a:srgbClr val="254776"/>
                </a:solidFill>
                <a:effectLst/>
                <a:latin typeface="Arial" panose="020B0604020202020204" pitchFamily="34" charset="0"/>
                <a:cs typeface="Arial" panose="020B0604020202020204" pitchFamily="34" charset="0"/>
              </a:rPr>
              <a:t>国内の政策立案者からの質問に対して、気候変動適応策に関するコンテクストに沿ったエビデンス統合を用いて</a:t>
            </a:r>
            <a:r>
              <a:rPr lang="en-US" altLang="ja-JP" sz="1200" i="1" dirty="0">
                <a:solidFill>
                  <a:srgbClr val="254776"/>
                </a:solidFill>
                <a:effectLst/>
                <a:latin typeface="Arial" panose="020B0604020202020204" pitchFamily="34" charset="0"/>
                <a:cs typeface="Arial" panose="020B0604020202020204" pitchFamily="34" charset="0"/>
              </a:rPr>
              <a:t>3</a:t>
            </a:r>
            <a:r>
              <a:rPr lang="ja-JP" altLang="ja-JP" sz="1200" i="1" dirty="0">
                <a:solidFill>
                  <a:srgbClr val="254776"/>
                </a:solidFill>
                <a:effectLst/>
                <a:latin typeface="Arial" panose="020B0604020202020204" pitchFamily="34" charset="0"/>
                <a:cs typeface="Arial" panose="020B0604020202020204" pitchFamily="34" charset="0"/>
              </a:rPr>
              <a:t>日間で対応することができた。それは、特定および評価が完了した</a:t>
            </a:r>
            <a:r>
              <a:rPr lang="en-US" altLang="ja-JP" sz="1200" i="1" dirty="0">
                <a:solidFill>
                  <a:srgbClr val="254776"/>
                </a:solidFill>
                <a:effectLst/>
                <a:latin typeface="Arial" panose="020B0604020202020204" pitchFamily="34" charset="0"/>
                <a:cs typeface="Arial" panose="020B0604020202020204" pitchFamily="34" charset="0"/>
              </a:rPr>
              <a:t>17,000</a:t>
            </a:r>
            <a:r>
              <a:rPr lang="ja-JP" altLang="ja-JP" sz="1200" i="1" dirty="0">
                <a:solidFill>
                  <a:srgbClr val="254776"/>
                </a:solidFill>
                <a:effectLst/>
                <a:latin typeface="Arial" panose="020B0604020202020204" pitchFamily="34" charset="0"/>
                <a:cs typeface="Arial" panose="020B0604020202020204" pitchFamily="34" charset="0"/>
              </a:rPr>
              <a:t>件以上の研究と共に生きたエビデンス統合が「そこにあった」からである</a:t>
            </a:r>
            <a:endParaRPr lang="en-CA" sz="1200" dirty="0">
              <a:solidFill>
                <a:srgbClr val="254776"/>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AAF8FDC8-25B2-3BBC-3E8B-2BDC17B894C8}"/>
              </a:ext>
            </a:extLst>
          </p:cNvPr>
          <p:cNvSpPr txBox="1"/>
          <p:nvPr/>
        </p:nvSpPr>
        <p:spPr>
          <a:xfrm>
            <a:off x="846466" y="3079434"/>
            <a:ext cx="2124373" cy="548355"/>
          </a:xfrm>
          <a:prstGeom prst="rect">
            <a:avLst/>
          </a:prstGeom>
          <a:noFill/>
        </p:spPr>
        <p:txBody>
          <a:bodyPr wrap="square">
            <a:spAutoFit/>
          </a:bodyPr>
          <a:lstStyle/>
          <a:p>
            <a:pPr marR="11430" algn="ctr">
              <a:lnSpc>
                <a:spcPct val="90000"/>
              </a:lnSpc>
              <a:spcBef>
                <a:spcPts val="130"/>
              </a:spcBef>
              <a:spcAft>
                <a:spcPts val="0"/>
              </a:spcAft>
            </a:pPr>
            <a:r>
              <a:rPr lang="ja-JP" altLang="ja-JP" sz="1600" b="1" spc="-10" dirty="0">
                <a:solidFill>
                  <a:srgbClr val="254776"/>
                </a:solidFill>
                <a:effectLst/>
                <a:latin typeface="Arial" panose="020B0604020202020204" pitchFamily="34" charset="0"/>
                <a:cs typeface="Arial" panose="020B0604020202020204" pitchFamily="34" charset="0"/>
              </a:rPr>
              <a:t>グローバルと国内の</a:t>
            </a:r>
            <a:endParaRPr lang="ja-JP" altLang="ja-JP" sz="1600" b="1" dirty="0">
              <a:effectLst/>
              <a:latin typeface="Arial" panose="020B0604020202020204" pitchFamily="34" charset="0"/>
              <a:cs typeface="Arial" panose="020B0604020202020204" pitchFamily="34" charset="0"/>
            </a:endParaRPr>
          </a:p>
          <a:p>
            <a:pPr marR="11430" algn="ctr">
              <a:lnSpc>
                <a:spcPct val="90000"/>
              </a:lnSpc>
              <a:spcBef>
                <a:spcPts val="130"/>
              </a:spcBef>
              <a:spcAft>
                <a:spcPts val="0"/>
              </a:spcAft>
            </a:pPr>
            <a:r>
              <a:rPr lang="ja-JP" altLang="ja-JP" sz="1600" b="1" spc="-10" dirty="0">
                <a:solidFill>
                  <a:srgbClr val="254776"/>
                </a:solidFill>
                <a:effectLst/>
                <a:latin typeface="Arial" panose="020B0604020202020204" pitchFamily="34" charset="0"/>
                <a:cs typeface="Arial" panose="020B0604020202020204" pitchFamily="34" charset="0"/>
              </a:rPr>
              <a:t>つながり強化</a:t>
            </a:r>
            <a:endParaRPr lang="en-US" sz="1600" b="1" dirty="0">
              <a:latin typeface="Arial" panose="020B0604020202020204" pitchFamily="34" charset="0"/>
              <a:cs typeface="Arial" panose="020B0604020202020204" pitchFamily="34" charset="0"/>
            </a:endParaRPr>
          </a:p>
        </p:txBody>
      </p:sp>
      <p:sp>
        <p:nvSpPr>
          <p:cNvPr id="10" name="Rectangle 7">
            <a:extLst>
              <a:ext uri="{FF2B5EF4-FFF2-40B4-BE49-F238E27FC236}">
                <a16:creationId xmlns:a16="http://schemas.microsoft.com/office/drawing/2014/main" id="{BD9A4653-49F7-5D4C-C55F-76766772842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4" name="Textbox 236">
            <a:extLst>
              <a:ext uri="{FF2B5EF4-FFF2-40B4-BE49-F238E27FC236}">
                <a16:creationId xmlns:a16="http://schemas.microsoft.com/office/drawing/2014/main" id="{A3A632AE-28FF-3EC1-131A-6B254AF60EC8}"/>
              </a:ext>
            </a:extLst>
          </p:cNvPr>
          <p:cNvSpPr txBox="1">
            <a:spLocks noChangeArrowheads="1"/>
          </p:cNvSpPr>
          <p:nvPr/>
        </p:nvSpPr>
        <p:spPr bwMode="auto">
          <a:xfrm>
            <a:off x="2230438" y="1185308"/>
            <a:ext cx="34448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600" b="1" i="0" u="none" strike="noStrike" cap="none" normalizeH="0" baseline="0" dirty="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600" b="1" i="0" u="none" strike="noStrike" cap="none" normalizeH="0" baseline="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rPr>
              <a:t>最良の</a:t>
            </a:r>
            <a:endParaRPr kumimoji="0" lang="ja-JP" altLang="en-US" sz="9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600" b="1" i="0" u="none" strike="noStrike" cap="none" normalizeH="0" baseline="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rPr>
              <a:t>エビ</a:t>
            </a:r>
            <a:endParaRPr kumimoji="0" lang="ja-JP" altLang="en-US" sz="9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600" b="1" i="0" u="none" strike="noStrike" cap="none" normalizeH="0" baseline="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rPr>
              <a:t>デンス</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27" name="テキスト ボックス 26">
            <a:extLst>
              <a:ext uri="{FF2B5EF4-FFF2-40B4-BE49-F238E27FC236}">
                <a16:creationId xmlns:a16="http://schemas.microsoft.com/office/drawing/2014/main" id="{C3A25671-D162-30B8-89B7-800E16984EC3}"/>
              </a:ext>
            </a:extLst>
          </p:cNvPr>
          <p:cNvSpPr txBox="1"/>
          <p:nvPr/>
        </p:nvSpPr>
        <p:spPr>
          <a:xfrm rot="19791528">
            <a:off x="1764247" y="4293634"/>
            <a:ext cx="1648769"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国内のエビデンス</a:t>
            </a:r>
          </a:p>
          <a:p>
            <a:pPr algn="ctr"/>
            <a:r>
              <a:rPr lang="ja-JP" altLang="ja-JP" sz="1200" b="1" dirty="0">
                <a:solidFill>
                  <a:srgbClr val="254776"/>
                </a:solidFill>
                <a:effectLst/>
                <a:latin typeface="Arial" panose="020B0604020202020204" pitchFamily="34" charset="0"/>
                <a:cs typeface="Arial" panose="020B0604020202020204" pitchFamily="34" charset="0"/>
              </a:rPr>
              <a:t>支援ネットワーク</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28" name="テキスト ボックス 27">
            <a:extLst>
              <a:ext uri="{FF2B5EF4-FFF2-40B4-BE49-F238E27FC236}">
                <a16:creationId xmlns:a16="http://schemas.microsoft.com/office/drawing/2014/main" id="{8073D109-409E-BA5B-F5E1-1926BAAA47B3}"/>
              </a:ext>
            </a:extLst>
          </p:cNvPr>
          <p:cNvSpPr txBox="1"/>
          <p:nvPr/>
        </p:nvSpPr>
        <p:spPr>
          <a:xfrm rot="2186639">
            <a:off x="1601694" y="2194554"/>
            <a:ext cx="2415713"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グローバル</a:t>
            </a:r>
          </a:p>
          <a:p>
            <a:pPr algn="ctr"/>
            <a:r>
              <a:rPr lang="ja-JP" altLang="ja-JP" sz="1200" b="1" dirty="0">
                <a:solidFill>
                  <a:srgbClr val="254776"/>
                </a:solidFill>
                <a:effectLst/>
                <a:latin typeface="Arial" panose="020B0604020202020204" pitchFamily="34" charset="0"/>
                <a:cs typeface="Arial" panose="020B0604020202020204" pitchFamily="34" charset="0"/>
              </a:rPr>
              <a:t>公共財生産チーム</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3" name="テキスト ボックス 27">
            <a:extLst>
              <a:ext uri="{FF2B5EF4-FFF2-40B4-BE49-F238E27FC236}">
                <a16:creationId xmlns:a16="http://schemas.microsoft.com/office/drawing/2014/main" id="{0BBAC655-AE5C-5303-348D-2023E8E87388}"/>
              </a:ext>
            </a:extLst>
          </p:cNvPr>
          <p:cNvSpPr txBox="1"/>
          <p:nvPr/>
        </p:nvSpPr>
        <p:spPr>
          <a:xfrm rot="17698284">
            <a:off x="-244104" y="2069221"/>
            <a:ext cx="2415713" cy="461665"/>
          </a:xfrm>
          <a:prstGeom prst="rect">
            <a:avLst/>
          </a:prstGeom>
          <a:noFill/>
        </p:spPr>
        <p:txBody>
          <a:bodyPr wrap="square" rtlCol="0">
            <a:spAutoFit/>
          </a:bodyPr>
          <a:lstStyle/>
          <a:p>
            <a:r>
              <a:rPr lang="ja-JP" altLang="en-US" sz="1200">
                <a:solidFill>
                  <a:srgbClr val="254776"/>
                </a:solidFill>
                <a:effectLst/>
                <a:latin typeface="PingFang SC"/>
              </a:rPr>
              <a:t>資金提供者お</a:t>
            </a:r>
            <a:endParaRPr lang="en-CA" altLang="ja-JP" sz="1200" dirty="0">
              <a:solidFill>
                <a:srgbClr val="254776"/>
              </a:solidFill>
              <a:effectLst/>
              <a:latin typeface="PingFang SC"/>
            </a:endParaRPr>
          </a:p>
          <a:p>
            <a:r>
              <a:rPr lang="ja-JP" altLang="en-US" sz="1200">
                <a:solidFill>
                  <a:srgbClr val="254776"/>
                </a:solidFill>
                <a:effectLst/>
                <a:latin typeface="PingFang SC"/>
              </a:rPr>
              <a:t>よび寄付者</a:t>
            </a:r>
          </a:p>
        </p:txBody>
      </p:sp>
      <p:sp>
        <p:nvSpPr>
          <p:cNvPr id="6" name="Oval 5">
            <a:extLst>
              <a:ext uri="{FF2B5EF4-FFF2-40B4-BE49-F238E27FC236}">
                <a16:creationId xmlns:a16="http://schemas.microsoft.com/office/drawing/2014/main" id="{B60381FE-20A5-FA3D-6E76-120BA82AE68C}"/>
              </a:ext>
            </a:extLst>
          </p:cNvPr>
          <p:cNvSpPr/>
          <p:nvPr/>
        </p:nvSpPr>
        <p:spPr>
          <a:xfrm>
            <a:off x="809662" y="1729241"/>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7" name="TextBox 6">
            <a:extLst>
              <a:ext uri="{FF2B5EF4-FFF2-40B4-BE49-F238E27FC236}">
                <a16:creationId xmlns:a16="http://schemas.microsoft.com/office/drawing/2014/main" id="{DB042FB6-8460-41B2-2A91-C5BD5A91DE6B}"/>
              </a:ext>
            </a:extLst>
          </p:cNvPr>
          <p:cNvSpPr txBox="1"/>
          <p:nvPr/>
        </p:nvSpPr>
        <p:spPr>
          <a:xfrm>
            <a:off x="977872" y="1772324"/>
            <a:ext cx="470000" cy="707886"/>
          </a:xfrm>
          <a:prstGeom prst="rect">
            <a:avLst/>
          </a:prstGeom>
          <a:noFill/>
        </p:spPr>
        <p:txBody>
          <a:bodyPr wrap="none" rtlCol="0">
            <a:spAutoFit/>
          </a:bodyPr>
          <a:lstStyle/>
          <a:p>
            <a:pPr algn="ctr"/>
            <a:r>
              <a:rPr lang="en-US" sz="4000" b="1" dirty="0">
                <a:solidFill>
                  <a:schemeClr val="bg1"/>
                </a:solidFill>
              </a:rPr>
              <a:t>$</a:t>
            </a:r>
          </a:p>
        </p:txBody>
      </p:sp>
      <p:sp>
        <p:nvSpPr>
          <p:cNvPr id="4" name="Title 3">
            <a:extLst>
              <a:ext uri="{FF2B5EF4-FFF2-40B4-BE49-F238E27FC236}">
                <a16:creationId xmlns:a16="http://schemas.microsoft.com/office/drawing/2014/main" id="{BBE3E876-D560-41A3-089E-28D5521425B6}"/>
              </a:ext>
            </a:extLst>
          </p:cNvPr>
          <p:cNvSpPr>
            <a:spLocks noGrp="1"/>
          </p:cNvSpPr>
          <p:nvPr>
            <p:ph type="title"/>
          </p:nvPr>
        </p:nvSpPr>
        <p:spPr/>
        <p:txBody>
          <a:bodyPr/>
          <a:lstStyle/>
          <a:p>
            <a:r>
              <a:rPr lang="ja-JP" altLang="en-US" dirty="0"/>
              <a:t>協調を改善するために考え得る</a:t>
            </a:r>
            <a:r>
              <a:rPr lang="en-US" altLang="ja-JP" dirty="0"/>
              <a:t>1</a:t>
            </a:r>
            <a:r>
              <a:rPr lang="ja-JP" altLang="en-US" dirty="0"/>
              <a:t>つのモデル：</a:t>
            </a:r>
            <a:br>
              <a:rPr lang="en-US" altLang="ja-JP" dirty="0"/>
            </a:br>
            <a:r>
              <a:rPr lang="ja-JP" altLang="en-US" dirty="0"/>
              <a:t>グローバルと国内のつながりを強化することから始める</a:t>
            </a:r>
            <a:endParaRPr lang="en-US" dirty="0"/>
          </a:p>
        </p:txBody>
      </p:sp>
    </p:spTree>
    <p:extLst>
      <p:ext uri="{BB962C8B-B14F-4D97-AF65-F5344CB8AC3E}">
        <p14:creationId xmlns:p14="http://schemas.microsoft.com/office/powerpoint/2010/main" val="3084128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502CA0-C0CD-BA02-740A-47AF4300250A}"/>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nvGrpSpPr>
          <p:cNvPr id="5" name="Group 4">
            <a:extLst>
              <a:ext uri="{FF2B5EF4-FFF2-40B4-BE49-F238E27FC236}">
                <a16:creationId xmlns:a16="http://schemas.microsoft.com/office/drawing/2014/main" id="{0CAAD888-E111-F5C8-DC4F-A4B210760CBE}"/>
              </a:ext>
            </a:extLst>
          </p:cNvPr>
          <p:cNvGrpSpPr/>
          <p:nvPr/>
        </p:nvGrpSpPr>
        <p:grpSpPr>
          <a:xfrm>
            <a:off x="164954" y="1455646"/>
            <a:ext cx="3639791" cy="3639791"/>
            <a:chOff x="185974" y="1455646"/>
            <a:chExt cx="3639791" cy="3639791"/>
          </a:xfrm>
        </p:grpSpPr>
        <p:pic>
          <p:nvPicPr>
            <p:cNvPr id="7" name="Picture 6" descr="Icon&#10;&#10;Description automatically generated">
              <a:extLst>
                <a:ext uri="{FF2B5EF4-FFF2-40B4-BE49-F238E27FC236}">
                  <a16:creationId xmlns:a16="http://schemas.microsoft.com/office/drawing/2014/main" id="{DEFD2E9B-ED80-6143-B60C-5C56924D7B49}"/>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9" name="Group 8">
              <a:extLst>
                <a:ext uri="{FF2B5EF4-FFF2-40B4-BE49-F238E27FC236}">
                  <a16:creationId xmlns:a16="http://schemas.microsoft.com/office/drawing/2014/main" id="{0F0ECED4-AC0A-4B2D-03F2-D1A21F93FF47}"/>
                </a:ext>
              </a:extLst>
            </p:cNvPr>
            <p:cNvGrpSpPr/>
            <p:nvPr/>
          </p:nvGrpSpPr>
          <p:grpSpPr>
            <a:xfrm>
              <a:off x="2968190" y="2837858"/>
              <a:ext cx="806419" cy="806419"/>
              <a:chOff x="2968190" y="2837858"/>
              <a:chExt cx="806419" cy="806419"/>
            </a:xfrm>
          </p:grpSpPr>
          <p:sp>
            <p:nvSpPr>
              <p:cNvPr id="24" name="Oval 23">
                <a:extLst>
                  <a:ext uri="{FF2B5EF4-FFF2-40B4-BE49-F238E27FC236}">
                    <a16:creationId xmlns:a16="http://schemas.microsoft.com/office/drawing/2014/main" id="{64BB5DC9-1E37-B0B3-7A28-38BC8800C66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815100F0-DAAE-C9CC-A431-4D98F124D869}"/>
                  </a:ext>
                </a:extLst>
              </p:cNvPr>
              <p:cNvSpPr txBox="1"/>
              <p:nvPr/>
            </p:nvSpPr>
            <p:spPr>
              <a:xfrm>
                <a:off x="3279034" y="3022715"/>
                <a:ext cx="184730" cy="253916"/>
              </a:xfrm>
              <a:prstGeom prst="rect">
                <a:avLst/>
              </a:prstGeom>
              <a:noFill/>
            </p:spPr>
            <p:txBody>
              <a:bodyPr wrap="none" rtlCol="0">
                <a:spAutoFit/>
              </a:bodyPr>
              <a:lstStyle/>
              <a:p>
                <a:pPr algn="ctr"/>
                <a:endParaRPr lang="en-US" sz="1050" b="1" dirty="0">
                  <a:solidFill>
                    <a:schemeClr val="bg1"/>
                  </a:solidFill>
                  <a:latin typeface="Arial" panose="020B0604020202020204" pitchFamily="34" charset="0"/>
                  <a:cs typeface="Arial" panose="020B0604020202020204" pitchFamily="34" charset="0"/>
                </a:endParaRPr>
              </a:p>
            </p:txBody>
          </p:sp>
        </p:grpSp>
        <p:grpSp>
          <p:nvGrpSpPr>
            <p:cNvPr id="10" name="Group 9">
              <a:extLst>
                <a:ext uri="{FF2B5EF4-FFF2-40B4-BE49-F238E27FC236}">
                  <a16:creationId xmlns:a16="http://schemas.microsoft.com/office/drawing/2014/main" id="{70FF990C-81D0-7B99-3623-20D58D504778}"/>
                </a:ext>
              </a:extLst>
            </p:cNvPr>
            <p:cNvGrpSpPr/>
            <p:nvPr/>
          </p:nvGrpSpPr>
          <p:grpSpPr>
            <a:xfrm>
              <a:off x="911838" y="3535067"/>
              <a:ext cx="1337349" cy="1307692"/>
              <a:chOff x="2968190" y="2346524"/>
              <a:chExt cx="1337349" cy="1307692"/>
            </a:xfrm>
          </p:grpSpPr>
          <p:sp>
            <p:nvSpPr>
              <p:cNvPr id="22" name="Oval 21">
                <a:extLst>
                  <a:ext uri="{FF2B5EF4-FFF2-40B4-BE49-F238E27FC236}">
                    <a16:creationId xmlns:a16="http://schemas.microsoft.com/office/drawing/2014/main" id="{6E63FBA9-0B0A-A905-C0F3-F37F30E13A84}"/>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79633036-3857-022F-EA90-8269E159C558}"/>
                  </a:ext>
                </a:extLst>
              </p:cNvPr>
              <p:cNvSpPr txBox="1"/>
              <p:nvPr/>
            </p:nvSpPr>
            <p:spPr>
              <a:xfrm>
                <a:off x="3514938" y="2346524"/>
                <a:ext cx="790601" cy="253916"/>
              </a:xfrm>
              <a:prstGeom prst="rect">
                <a:avLst/>
              </a:prstGeom>
              <a:noFill/>
            </p:spPr>
            <p:txBody>
              <a:bodyPr wrap="none" rtlCol="0">
                <a:spAutoFit/>
              </a:bodyPr>
              <a:lstStyle/>
              <a:p>
                <a:pPr algn="ctr"/>
                <a:r>
                  <a:rPr lang="en-US" sz="1050" b="1" dirty="0">
                    <a:solidFill>
                      <a:schemeClr val="bg1"/>
                    </a:solidFill>
                    <a:latin typeface="Arial" panose="020B0604020202020204" pitchFamily="34" charset="0"/>
                    <a:cs typeface="Arial" panose="020B0604020202020204" pitchFamily="34" charset="0"/>
                  </a:rPr>
                  <a:t>IMPACTS</a:t>
                </a:r>
              </a:p>
            </p:txBody>
          </p:sp>
        </p:grpSp>
        <p:grpSp>
          <p:nvGrpSpPr>
            <p:cNvPr id="14" name="Group 13">
              <a:extLst>
                <a:ext uri="{FF2B5EF4-FFF2-40B4-BE49-F238E27FC236}">
                  <a16:creationId xmlns:a16="http://schemas.microsoft.com/office/drawing/2014/main" id="{22A1903C-E275-9551-6AFB-B6F2E39338DD}"/>
                </a:ext>
              </a:extLst>
            </p:cNvPr>
            <p:cNvGrpSpPr/>
            <p:nvPr/>
          </p:nvGrpSpPr>
          <p:grpSpPr>
            <a:xfrm>
              <a:off x="902718" y="1687000"/>
              <a:ext cx="806419" cy="806419"/>
              <a:chOff x="2968190" y="2847797"/>
              <a:chExt cx="806419" cy="806419"/>
            </a:xfrm>
          </p:grpSpPr>
          <p:sp>
            <p:nvSpPr>
              <p:cNvPr id="19" name="Oval 18">
                <a:extLst>
                  <a:ext uri="{FF2B5EF4-FFF2-40B4-BE49-F238E27FC236}">
                    <a16:creationId xmlns:a16="http://schemas.microsoft.com/office/drawing/2014/main" id="{64D41873-6943-DE0C-0744-E33113FD065A}"/>
                  </a:ext>
                </a:extLst>
              </p:cNvPr>
              <p:cNvSpPr/>
              <p:nvPr/>
            </p:nvSpPr>
            <p:spPr>
              <a:xfrm>
                <a:off x="2968190" y="2847797"/>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A9AEA530-F5F0-1FD8-7D3F-419E6DF888DD}"/>
                  </a:ext>
                </a:extLst>
              </p:cNvPr>
              <p:cNvSpPr txBox="1"/>
              <p:nvPr/>
            </p:nvSpPr>
            <p:spPr>
              <a:xfrm>
                <a:off x="3136400" y="2890880"/>
                <a:ext cx="470000" cy="707886"/>
              </a:xfrm>
              <a:prstGeom prst="rect">
                <a:avLst/>
              </a:prstGeom>
              <a:noFill/>
            </p:spPr>
            <p:txBody>
              <a:bodyPr wrap="none" rtlCol="0">
                <a:spAutoFit/>
              </a:bodyPr>
              <a:lstStyle/>
              <a:p>
                <a:pPr algn="ctr"/>
                <a:r>
                  <a:rPr lang="en-US" sz="4000" b="1" dirty="0">
                    <a:solidFill>
                      <a:schemeClr val="bg1"/>
                    </a:solidFill>
                    <a:latin typeface="Arial" panose="020B0604020202020204" pitchFamily="34" charset="0"/>
                    <a:cs typeface="Arial" panose="020B0604020202020204" pitchFamily="34" charset="0"/>
                  </a:rPr>
                  <a:t>$</a:t>
                </a:r>
              </a:p>
            </p:txBody>
          </p:sp>
        </p:grpSp>
      </p:grpSp>
      <p:sp>
        <p:nvSpPr>
          <p:cNvPr id="27" name="TextBox 26">
            <a:extLst>
              <a:ext uri="{FF2B5EF4-FFF2-40B4-BE49-F238E27FC236}">
                <a16:creationId xmlns:a16="http://schemas.microsoft.com/office/drawing/2014/main" id="{C5587590-4BA7-56BE-A81D-041808D7AC4F}"/>
              </a:ext>
            </a:extLst>
          </p:cNvPr>
          <p:cNvSpPr txBox="1"/>
          <p:nvPr/>
        </p:nvSpPr>
        <p:spPr>
          <a:xfrm>
            <a:off x="918967" y="2942597"/>
            <a:ext cx="2124374" cy="948978"/>
          </a:xfrm>
          <a:prstGeom prst="rect">
            <a:avLst/>
          </a:prstGeom>
          <a:noFill/>
        </p:spPr>
        <p:txBody>
          <a:bodyPr wrap="square">
            <a:spAutoFit/>
          </a:bodyPr>
          <a:lstStyle/>
          <a:p>
            <a:pPr marR="11430" indent="-635" algn="ctr">
              <a:spcBef>
                <a:spcPts val="130"/>
              </a:spcBef>
              <a:spcAft>
                <a:spcPts val="0"/>
              </a:spcAft>
            </a:pPr>
            <a:r>
              <a:rPr lang="ja-JP" altLang="ja-JP" sz="1800" dirty="0">
                <a:solidFill>
                  <a:srgbClr val="254776"/>
                </a:solidFill>
                <a:effectLst/>
                <a:latin typeface="Arial" panose="020B0604020202020204" pitchFamily="34" charset="0"/>
                <a:cs typeface="Arial" panose="020B0604020202020204" pitchFamily="34" charset="0"/>
              </a:rPr>
              <a:t>変化のための</a:t>
            </a:r>
            <a:endParaRPr lang="ja-JP" altLang="ja-JP" sz="1800" dirty="0">
              <a:effectLst/>
              <a:latin typeface="Arial" panose="020B0604020202020204" pitchFamily="34" charset="0"/>
              <a:cs typeface="Arial" panose="020B0604020202020204" pitchFamily="34" charset="0"/>
            </a:endParaRPr>
          </a:p>
          <a:p>
            <a:pPr marR="11430" indent="-635" algn="ctr">
              <a:spcBef>
                <a:spcPts val="130"/>
              </a:spcBef>
              <a:spcAft>
                <a:spcPts val="0"/>
              </a:spcAft>
            </a:pPr>
            <a:r>
              <a:rPr lang="ja-JP" altLang="ja-JP" sz="1800" dirty="0">
                <a:solidFill>
                  <a:srgbClr val="254776"/>
                </a:solidFill>
                <a:effectLst/>
                <a:latin typeface="Arial" panose="020B0604020202020204" pitchFamily="34" charset="0"/>
                <a:cs typeface="Arial" panose="020B0604020202020204" pitchFamily="34" charset="0"/>
              </a:rPr>
              <a:t>手段として</a:t>
            </a:r>
            <a:endParaRPr lang="ja-JP" altLang="ja-JP" sz="1800" dirty="0">
              <a:effectLst/>
              <a:latin typeface="Arial" panose="020B0604020202020204" pitchFamily="34" charset="0"/>
              <a:cs typeface="Arial" panose="020B0604020202020204" pitchFamily="34" charset="0"/>
            </a:endParaRPr>
          </a:p>
          <a:p>
            <a:pPr marR="11430" indent="-635" algn="ctr">
              <a:spcBef>
                <a:spcPts val="130"/>
              </a:spcBef>
              <a:spcAft>
                <a:spcPts val="0"/>
              </a:spcAft>
            </a:pPr>
            <a:r>
              <a:rPr lang="ja-JP" altLang="ja-JP" sz="1800" dirty="0">
                <a:solidFill>
                  <a:srgbClr val="254776"/>
                </a:solidFill>
                <a:effectLst/>
                <a:latin typeface="Arial" panose="020B0604020202020204" pitchFamily="34" charset="0"/>
                <a:cs typeface="Arial" panose="020B0604020202020204" pitchFamily="34" charset="0"/>
              </a:rPr>
              <a:t>資金を活用する</a:t>
            </a:r>
            <a:endParaRPr lang="en-US" sz="1700" dirty="0">
              <a:latin typeface="Arial" panose="020B0604020202020204" pitchFamily="34" charset="0"/>
              <a:cs typeface="Arial" panose="020B0604020202020204" pitchFamily="34" charset="0"/>
            </a:endParaRPr>
          </a:p>
        </p:txBody>
      </p:sp>
      <p:sp>
        <p:nvSpPr>
          <p:cNvPr id="29" name="Rounded Rectangular Callout 28">
            <a:extLst>
              <a:ext uri="{FF2B5EF4-FFF2-40B4-BE49-F238E27FC236}">
                <a16:creationId xmlns:a16="http://schemas.microsoft.com/office/drawing/2014/main" id="{F311ED22-1A60-B5E9-17DE-ADFC1DC530D5}"/>
              </a:ext>
            </a:extLst>
          </p:cNvPr>
          <p:cNvSpPr/>
          <p:nvPr/>
        </p:nvSpPr>
        <p:spPr>
          <a:xfrm flipH="1">
            <a:off x="403687" y="5085683"/>
            <a:ext cx="3085208" cy="1391965"/>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400" i="1" dirty="0">
                <a:solidFill>
                  <a:srgbClr val="254776"/>
                </a:solidFill>
                <a:effectLst/>
                <a:latin typeface="Arial" panose="020B0604020202020204" pitchFamily="34" charset="0"/>
                <a:cs typeface="Arial" panose="020B0604020202020204" pitchFamily="34" charset="0"/>
              </a:rPr>
              <a:t>資金提供者のグループの一員として、将来性のあるパイロットプロジェクトをいくつか立ち上げてきたものの、研究の無駄を削減し、他の資金提供者と協力してインパクト重視のエビデンス生産者を関与させる方法</a:t>
            </a:r>
            <a:endParaRPr lang="en-CA" sz="1400" dirty="0">
              <a:solidFill>
                <a:srgbClr val="254776"/>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260A925E-D47E-9AF0-8682-8470D3D02906}"/>
              </a:ext>
            </a:extLst>
          </p:cNvPr>
          <p:cNvSpPr txBox="1"/>
          <p:nvPr/>
        </p:nvSpPr>
        <p:spPr>
          <a:xfrm>
            <a:off x="3972955" y="1801259"/>
            <a:ext cx="7798479" cy="4154984"/>
          </a:xfrm>
          <a:prstGeom prst="rect">
            <a:avLst/>
          </a:prstGeom>
          <a:noFill/>
        </p:spPr>
        <p:txBody>
          <a:bodyPr wrap="square">
            <a:spAutoFit/>
          </a:bodyPr>
          <a:lstStyle/>
          <a:p>
            <a:pPr marR="0" lvl="0" algn="just" defTabSz="609585" rtl="0" eaLnBrk="1" fontAlgn="auto" latinLnBrk="0" hangingPunct="1">
              <a:spcBef>
                <a:spcPts val="0"/>
              </a:spcBef>
              <a:spcAft>
                <a:spcPts val="0"/>
              </a:spcAft>
              <a:buClrTx/>
              <a:buSzTx/>
              <a:tabLst/>
              <a:defRPr/>
            </a:pPr>
            <a:r>
              <a:rPr lang="ja-JP" altLang="ja-JP" sz="1800" b="1" dirty="0">
                <a:solidFill>
                  <a:srgbClr val="72A9B8"/>
                </a:solidFill>
                <a:effectLst/>
                <a:latin typeface="Arial" panose="020B0604020202020204" pitchFamily="34" charset="0"/>
                <a:cs typeface="Arial" panose="020B0604020202020204" pitchFamily="34" charset="0"/>
              </a:rPr>
              <a:t>資金提供者および寄付者</a:t>
            </a:r>
            <a:endParaRPr lang="en-US" altLang="ja-JP" sz="1800" b="1" dirty="0">
              <a:solidFill>
                <a:srgbClr val="72A9B8"/>
              </a:solidFill>
              <a:effectLst/>
              <a:latin typeface="Arial" panose="020B0604020202020204" pitchFamily="34" charset="0"/>
              <a:cs typeface="Arial" panose="020B0604020202020204" pitchFamily="34" charset="0"/>
            </a:endParaRPr>
          </a:p>
          <a:p>
            <a:pPr marL="174625" indent="-174625" algn="just">
              <a:lnSpc>
                <a:spcPts val="2000"/>
              </a:lnSpc>
              <a:buFont typeface="Arial" panose="020B0604020202020204" pitchFamily="34" charset="0"/>
              <a:buChar char="•"/>
              <a:defRPr/>
            </a:pPr>
            <a:r>
              <a:rPr lang="ja-JP" altLang="en-US" sz="1400" dirty="0">
                <a:solidFill>
                  <a:srgbClr val="254776"/>
                </a:solidFill>
                <a:effectLst/>
                <a:latin typeface="Arial" panose="020B0604020202020204" pitchFamily="34" charset="0"/>
                <a:cs typeface="Arial" panose="020B0604020202020204" pitchFamily="34" charset="0"/>
              </a:rPr>
              <a:t>グ</a:t>
            </a:r>
            <a:r>
              <a:rPr lang="ja-JP" altLang="ja-JP" sz="1400" dirty="0">
                <a:solidFill>
                  <a:srgbClr val="254776"/>
                </a:solidFill>
                <a:effectLst/>
                <a:latin typeface="Arial" panose="020B0604020202020204" pitchFamily="34" charset="0"/>
                <a:cs typeface="Arial" panose="020B0604020202020204" pitchFamily="34" charset="0"/>
              </a:rPr>
              <a:t>ローバルな資金提供者、国内の資金提供者および寄付者は、定期的かつ動的に優先順位付けされた質問に対処する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例えば、世界中に均一に分布する</a:t>
            </a:r>
            <a:r>
              <a:rPr lang="en-US" altLang="ja-JP" sz="1400" dirty="0">
                <a:solidFill>
                  <a:srgbClr val="254776"/>
                </a:solidFill>
                <a:effectLst/>
                <a:latin typeface="Arial" panose="020B0604020202020204" pitchFamily="34" charset="0"/>
                <a:cs typeface="Arial" panose="020B0604020202020204" pitchFamily="34" charset="0"/>
              </a:rPr>
              <a:t>X</a:t>
            </a:r>
            <a:r>
              <a:rPr lang="ja-JP" altLang="ja-JP" sz="1400" dirty="0">
                <a:solidFill>
                  <a:srgbClr val="254776"/>
                </a:solidFill>
                <a:effectLst/>
                <a:latin typeface="Arial" panose="020B0604020202020204" pitchFamily="34" charset="0"/>
                <a:cs typeface="Arial" panose="020B0604020202020204" pitchFamily="34" charset="0"/>
              </a:rPr>
              <a:t>個のチームが</a:t>
            </a:r>
            <a:r>
              <a:rPr lang="en-US" altLang="ja-JP" sz="1400" dirty="0">
                <a:solidFill>
                  <a:srgbClr val="254776"/>
                </a:solidFill>
                <a:effectLst/>
                <a:latin typeface="Arial" panose="020B0604020202020204" pitchFamily="34" charset="0"/>
                <a:cs typeface="Arial" panose="020B0604020202020204" pitchFamily="34" charset="0"/>
              </a:rPr>
              <a:t>Y</a:t>
            </a:r>
            <a:r>
              <a:rPr lang="ja-JP" altLang="ja-JP" sz="1400" dirty="0">
                <a:solidFill>
                  <a:srgbClr val="254776"/>
                </a:solidFill>
                <a:effectLst/>
                <a:latin typeface="Arial" panose="020B0604020202020204" pitchFamily="34" charset="0"/>
                <a:cs typeface="Arial" panose="020B0604020202020204" pitchFamily="34" charset="0"/>
              </a:rPr>
              <a:t>個の質問に対処する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、進化する一連の</a:t>
            </a:r>
            <a:r>
              <a:rPr lang="ja-JP" altLang="ja-JP" sz="1400" b="1" dirty="0">
                <a:solidFill>
                  <a:srgbClr val="254776"/>
                </a:solidFill>
                <a:effectLst/>
                <a:latin typeface="Arial" panose="020B0604020202020204" pitchFamily="34" charset="0"/>
                <a:cs typeface="Arial" panose="020B0604020202020204" pitchFamily="34" charset="0"/>
              </a:rPr>
              <a:t>生きたエビデンス統合</a:t>
            </a:r>
            <a:r>
              <a:rPr lang="ja-JP" altLang="ja-JP" sz="1400" dirty="0">
                <a:solidFill>
                  <a:srgbClr val="254776"/>
                </a:solidFill>
                <a:effectLst/>
                <a:latin typeface="Arial" panose="020B0604020202020204" pitchFamily="34" charset="0"/>
                <a:cs typeface="Arial" panose="020B0604020202020204" pitchFamily="34" charset="0"/>
              </a:rPr>
              <a:t>を支援することにコミットする。</a:t>
            </a:r>
            <a:endParaRPr lang="ja-JP" altLang="ja-JP" sz="1400" dirty="0">
              <a:effectLst/>
              <a:latin typeface="Arial" panose="020B0604020202020204" pitchFamily="34" charset="0"/>
              <a:cs typeface="Arial" panose="020B0604020202020204" pitchFamily="34" charset="0"/>
            </a:endParaRPr>
          </a:p>
          <a:p>
            <a:pPr marL="174625" marR="0" lvl="0" indent="-174625" algn="just" defTabSz="609585" rtl="0" eaLnBrk="1" fontAlgn="auto" latinLnBrk="0" hangingPunct="1">
              <a:spcBef>
                <a:spcPts val="0"/>
              </a:spcBef>
              <a:spcAft>
                <a:spcPts val="0"/>
              </a:spcAft>
              <a:buClrTx/>
              <a:buSzTx/>
              <a:buFont typeface="Arial" panose="020B0604020202020204" pitchFamily="34" charset="0"/>
              <a:buChar char="•"/>
              <a:tabLst/>
              <a:defRPr/>
            </a:pPr>
            <a:r>
              <a:rPr lang="ja-JP" altLang="ja-JP" sz="1400" dirty="0">
                <a:solidFill>
                  <a:srgbClr val="254776"/>
                </a:solidFill>
                <a:effectLst/>
                <a:latin typeface="Arial" panose="020B0604020202020204" pitchFamily="34" charset="0"/>
                <a:cs typeface="Arial" panose="020B0604020202020204" pitchFamily="34" charset="0"/>
              </a:rPr>
              <a:t>資金提供者と寄付者の協働は以下の通り発展する可能性がある。</a:t>
            </a:r>
            <a:endParaRPr lang="en-US" altLang="ja-JP" sz="1400" dirty="0">
              <a:solidFill>
                <a:srgbClr val="254776"/>
              </a:solidFill>
              <a:effectLst/>
              <a:latin typeface="Arial" panose="020B0604020202020204" pitchFamily="34" charset="0"/>
              <a:cs typeface="Arial" panose="020B0604020202020204" pitchFamily="34" charset="0"/>
            </a:endParaRPr>
          </a:p>
          <a:p>
            <a:pPr marL="414338" indent="-76200" algn="just">
              <a:buFont typeface="Arial" panose="020B0604020202020204" pitchFamily="34" charset="0"/>
              <a:buChar char="◦"/>
              <a:defRPr/>
            </a:pPr>
            <a:r>
              <a:rPr lang="ja-JP" altLang="ja-JP" sz="1400" dirty="0">
                <a:solidFill>
                  <a:srgbClr val="254776"/>
                </a:solidFill>
                <a:latin typeface="Arial" panose="020B0604020202020204" pitchFamily="34" charset="0"/>
                <a:cs typeface="Arial" panose="020B0604020202020204" pitchFamily="34" charset="0"/>
              </a:rPr>
              <a:t>情報を共有</a:t>
            </a:r>
            <a:r>
              <a:rPr lang="en-US" altLang="ja-JP" sz="1400" dirty="0">
                <a:solidFill>
                  <a:srgbClr val="254776"/>
                </a:solidFill>
                <a:latin typeface="Arial" panose="020B0604020202020204" pitchFamily="34" charset="0"/>
                <a:cs typeface="Arial" panose="020B0604020202020204" pitchFamily="34" charset="0"/>
              </a:rPr>
              <a:t>→</a:t>
            </a:r>
            <a:r>
              <a:rPr lang="ja-JP" altLang="ja-JP" sz="1400" dirty="0">
                <a:solidFill>
                  <a:srgbClr val="254776"/>
                </a:solidFill>
                <a:latin typeface="Arial" panose="020B0604020202020204" pitchFamily="34" charset="0"/>
                <a:cs typeface="Arial" panose="020B0604020202020204" pitchFamily="34" charset="0"/>
              </a:rPr>
              <a:t>協調</a:t>
            </a:r>
            <a:r>
              <a:rPr lang="en-US" altLang="ja-JP" sz="1400" dirty="0">
                <a:solidFill>
                  <a:srgbClr val="254776"/>
                </a:solidFill>
                <a:latin typeface="Arial" panose="020B0604020202020204" pitchFamily="34" charset="0"/>
                <a:cs typeface="Arial" panose="020B0604020202020204" pitchFamily="34" charset="0"/>
              </a:rPr>
              <a:t>→</a:t>
            </a:r>
            <a:r>
              <a:rPr lang="ja-JP" altLang="ja-JP" sz="1400" dirty="0">
                <a:solidFill>
                  <a:srgbClr val="254776"/>
                </a:solidFill>
                <a:latin typeface="Arial" panose="020B0604020202020204" pitchFamily="34" charset="0"/>
                <a:cs typeface="Arial" panose="020B0604020202020204" pitchFamily="34" charset="0"/>
              </a:rPr>
              <a:t>資金を共同出資</a:t>
            </a:r>
            <a:endParaRPr lang="en-US" altLang="ja-JP" sz="1400" dirty="0">
              <a:solidFill>
                <a:srgbClr val="254776"/>
              </a:solidFill>
              <a:latin typeface="Arial" panose="020B0604020202020204" pitchFamily="34" charset="0"/>
              <a:cs typeface="Arial" panose="020B0604020202020204" pitchFamily="34" charset="0"/>
            </a:endParaRPr>
          </a:p>
          <a:p>
            <a:pPr marL="174625" indent="-174625" algn="just">
              <a:buFont typeface="Arial" panose="020B0604020202020204" pitchFamily="34" charset="0"/>
              <a:buChar char="•"/>
              <a:defRPr/>
            </a:pPr>
            <a:r>
              <a:rPr lang="ja-JP" altLang="ja-JP" sz="1400" dirty="0">
                <a:solidFill>
                  <a:srgbClr val="254776"/>
                </a:solidFill>
                <a:latin typeface="Arial" panose="020B0604020202020204" pitchFamily="34" charset="0"/>
                <a:cs typeface="Arial" panose="020B0604020202020204" pitchFamily="34" charset="0"/>
              </a:rPr>
              <a:t>以下の点について、チームに共通の標準を用いて要求することができる。</a:t>
            </a:r>
            <a:endParaRPr lang="en-US" altLang="ja-JP" sz="1400" dirty="0">
              <a:solidFill>
                <a:srgbClr val="254776"/>
              </a:solidFill>
              <a:latin typeface="Arial" panose="020B0604020202020204" pitchFamily="34" charset="0"/>
              <a:cs typeface="Arial" panose="020B0604020202020204" pitchFamily="34" charset="0"/>
            </a:endParaRPr>
          </a:p>
          <a:p>
            <a:pPr marL="442913" lvl="1" indent="-93663" algn="just">
              <a:buFont typeface="Arial" panose="020B0604020202020204" pitchFamily="34" charset="0"/>
              <a:buChar char="◦"/>
              <a:defRPr/>
            </a:pPr>
            <a:r>
              <a:rPr lang="ja-JP" altLang="en-US" sz="1400" dirty="0">
                <a:solidFill>
                  <a:srgbClr val="254776"/>
                </a:solidFill>
                <a:effectLst/>
                <a:latin typeface="+mn-ea"/>
                <a:cs typeface="Arial" panose="020B0604020202020204" pitchFamily="34" charset="0"/>
              </a:rPr>
              <a:t>プロセス</a:t>
            </a:r>
            <a:r>
              <a:rPr lang="en-US" altLang="ja-JP" sz="1400" dirty="0">
                <a:solidFill>
                  <a:srgbClr val="254776"/>
                </a:solidFill>
                <a:effectLst/>
                <a:latin typeface="+mn-ea"/>
                <a:cs typeface="Arial" panose="020B0604020202020204" pitchFamily="34" charset="0"/>
              </a:rPr>
              <a:t>(</a:t>
            </a:r>
            <a:r>
              <a:rPr lang="ja-JP" altLang="ja-JP" sz="1400" dirty="0">
                <a:solidFill>
                  <a:srgbClr val="254776"/>
                </a:solidFill>
                <a:effectLst/>
                <a:latin typeface="+mn-ea"/>
                <a:cs typeface="Arial" panose="020B0604020202020204" pitchFamily="34" charset="0"/>
              </a:rPr>
              <a:t>例えば、機械学習、意思決定者、エビデンス</a:t>
            </a:r>
            <a:r>
              <a:rPr lang="ja-JP" altLang="en-US" sz="1400" dirty="0">
                <a:solidFill>
                  <a:srgbClr val="254776"/>
                </a:solidFill>
                <a:effectLst/>
                <a:latin typeface="+mn-ea"/>
                <a:cs typeface="Arial" panose="020B0604020202020204" pitchFamily="34" charset="0"/>
              </a:rPr>
              <a:t>仲介者</a:t>
            </a:r>
            <a:r>
              <a:rPr lang="ja-JP" altLang="ja-JP" sz="1400" dirty="0">
                <a:solidFill>
                  <a:srgbClr val="254776"/>
                </a:solidFill>
                <a:effectLst/>
                <a:latin typeface="+mn-ea"/>
                <a:cs typeface="Arial" panose="020B0604020202020204" pitchFamily="34" charset="0"/>
              </a:rPr>
              <a:t>、エビデンス生産者によるメリットのレビュー、更新の即時的なオンライン投</a:t>
            </a:r>
            <a:r>
              <a:rPr lang="ja-JP" altLang="ja-JP" sz="1400">
                <a:solidFill>
                  <a:srgbClr val="254776"/>
                </a:solidFill>
                <a:effectLst/>
                <a:latin typeface="+mn-ea"/>
                <a:cs typeface="Arial" panose="020B0604020202020204" pitchFamily="34" charset="0"/>
              </a:rPr>
              <a:t>稿</a:t>
            </a:r>
            <a:r>
              <a:rPr lang="en-US" altLang="ja-JP" sz="1400" dirty="0">
                <a:solidFill>
                  <a:srgbClr val="254776"/>
                </a:solidFill>
                <a:effectLst/>
                <a:latin typeface="+mn-ea"/>
                <a:cs typeface="Arial" panose="020B0604020202020204" pitchFamily="34" charset="0"/>
              </a:rPr>
              <a:t>)</a:t>
            </a:r>
            <a:endParaRPr kumimoji="0" lang="en-US" altLang="ja-JP" sz="1400" b="0" i="0" u="none" strike="noStrike" kern="1200" cap="none" normalizeH="0" baseline="0" noProof="0" dirty="0">
              <a:ln>
                <a:noFill/>
              </a:ln>
              <a:solidFill>
                <a:srgbClr val="254776"/>
              </a:solidFill>
              <a:effectLst/>
              <a:uLnTx/>
              <a:uFillTx/>
              <a:latin typeface="+mn-ea"/>
              <a:cs typeface="Arial" panose="020B0604020202020204" pitchFamily="34" charset="0"/>
            </a:endParaRPr>
          </a:p>
          <a:p>
            <a:pPr marL="442913" lvl="1" indent="-93663" algn="just">
              <a:buFont typeface="Arial" panose="020B0604020202020204" pitchFamily="34" charset="0"/>
              <a:buChar char="◦"/>
              <a:defRPr/>
            </a:pPr>
            <a:r>
              <a:rPr lang="ja-JP" altLang="ja-JP" sz="1400" dirty="0">
                <a:solidFill>
                  <a:srgbClr val="254776"/>
                </a:solidFill>
                <a:effectLst/>
                <a:latin typeface="+mn-ea"/>
                <a:cs typeface="Arial" panose="020B0604020202020204" pitchFamily="34" charset="0"/>
              </a:rPr>
              <a:t>成果物</a:t>
            </a:r>
            <a:r>
              <a:rPr lang="en-US" altLang="ja-JP" sz="1400" dirty="0">
                <a:solidFill>
                  <a:srgbClr val="254776"/>
                </a:solidFill>
                <a:effectLst/>
                <a:latin typeface="+mn-ea"/>
                <a:cs typeface="Arial" panose="020B0604020202020204" pitchFamily="34" charset="0"/>
              </a:rPr>
              <a:t>(</a:t>
            </a:r>
            <a:r>
              <a:rPr lang="ja-JP" altLang="ja-JP" sz="1400" dirty="0">
                <a:solidFill>
                  <a:srgbClr val="254776"/>
                </a:solidFill>
                <a:effectLst/>
                <a:latin typeface="+mn-ea"/>
                <a:cs typeface="Arial" panose="020B0604020202020204" pitchFamily="34" charset="0"/>
              </a:rPr>
              <a:t>例えば、表面的な公平性およびコンテクストの考慮、インフォグラフィック、ダウンロード可能なデータ、自由にアクセスできる出版物</a:t>
            </a:r>
            <a:r>
              <a:rPr lang="en-US" altLang="ja-JP" sz="1400" dirty="0">
                <a:solidFill>
                  <a:srgbClr val="254776"/>
                </a:solidFill>
                <a:effectLst/>
                <a:latin typeface="+mn-ea"/>
                <a:cs typeface="Arial" panose="020B0604020202020204" pitchFamily="34" charset="0"/>
              </a:rPr>
              <a:t>)</a:t>
            </a:r>
          </a:p>
          <a:p>
            <a:pPr marL="442913" lvl="1" indent="-93663" algn="just">
              <a:buFont typeface="Arial" panose="020B0604020202020204" pitchFamily="34" charset="0"/>
              <a:buChar char="◦"/>
              <a:defRPr/>
            </a:pPr>
            <a:r>
              <a:rPr lang="ja-JP" altLang="ja-JP" sz="1400" dirty="0">
                <a:solidFill>
                  <a:srgbClr val="254776"/>
                </a:solidFill>
                <a:effectLst/>
                <a:latin typeface="+mn-ea"/>
                <a:cs typeface="Arial" panose="020B0604020202020204" pitchFamily="34" charset="0"/>
              </a:rPr>
              <a:t>パートナーシップ</a:t>
            </a:r>
            <a:r>
              <a:rPr lang="en-US" altLang="ja-JP" sz="1400" dirty="0">
                <a:solidFill>
                  <a:srgbClr val="254776"/>
                </a:solidFill>
                <a:effectLst/>
                <a:latin typeface="+mn-ea"/>
                <a:cs typeface="Arial" panose="020B0604020202020204" pitchFamily="34" charset="0"/>
              </a:rPr>
              <a:t>(</a:t>
            </a:r>
            <a:r>
              <a:rPr lang="ja-JP" altLang="ja-JP" sz="1400" dirty="0">
                <a:solidFill>
                  <a:srgbClr val="254776"/>
                </a:solidFill>
                <a:effectLst/>
                <a:latin typeface="+mn-ea"/>
                <a:cs typeface="Arial" panose="020B0604020202020204" pitchFamily="34" charset="0"/>
              </a:rPr>
              <a:t>例えば、国内のエビデンス支援ネットワークや国内の市民パートナー組合との共同</a:t>
            </a:r>
            <a:r>
              <a:rPr lang="ja-JP" altLang="ja-JP" sz="1400" dirty="0">
                <a:solidFill>
                  <a:srgbClr val="254776"/>
                </a:solidFill>
                <a:effectLst/>
                <a:latin typeface="Arial" panose="020B0604020202020204" pitchFamily="34" charset="0"/>
                <a:cs typeface="Arial" panose="020B0604020202020204" pitchFamily="34" charset="0"/>
              </a:rPr>
              <a:t>生産</a:t>
            </a:r>
            <a:r>
              <a:rPr lang="en-US" altLang="ja-JP" sz="1400" dirty="0">
                <a:solidFill>
                  <a:srgbClr val="254776"/>
                </a:solidFill>
                <a:effectLst/>
                <a:latin typeface="Arial" panose="020B0604020202020204" pitchFamily="34" charset="0"/>
                <a:cs typeface="Arial" panose="020B0604020202020204" pitchFamily="34" charset="0"/>
              </a:rPr>
              <a:t>)</a:t>
            </a:r>
          </a:p>
          <a:p>
            <a:pPr marL="174625" lvl="1" indent="-174625" algn="just">
              <a:buFont typeface="Arial" panose="020B0604020202020204" pitchFamily="34" charset="0"/>
              <a:buChar char="•"/>
              <a:defRPr/>
            </a:pPr>
            <a:r>
              <a:rPr lang="ja-JP" altLang="ja-JP" sz="1400" dirty="0">
                <a:solidFill>
                  <a:srgbClr val="254776"/>
                </a:solidFill>
                <a:effectLst/>
                <a:latin typeface="Arial" panose="020B0604020202020204" pitchFamily="34" charset="0"/>
                <a:cs typeface="Arial" panose="020B0604020202020204" pitchFamily="34" charset="0"/>
              </a:rPr>
              <a:t>チームのパフォーマンスを測定および管理できる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例えば、ニーズへの対応力、機敏に付加価値を見い出せること、質およびタイムラインにおける信頼性、インパクト重視の国内のエビデンス支援ネットワークとの連携</a:t>
            </a:r>
            <a:r>
              <a:rPr lang="en-US" altLang="ja-JP" sz="1400" dirty="0">
                <a:solidFill>
                  <a:srgbClr val="254776"/>
                </a:solidFill>
                <a:effectLst/>
                <a:latin typeface="Arial" panose="020B0604020202020204" pitchFamily="34" charset="0"/>
                <a:cs typeface="Arial" panose="020B0604020202020204" pitchFamily="34" charset="0"/>
              </a:rPr>
              <a:t>)</a:t>
            </a:r>
          </a:p>
          <a:p>
            <a:pPr marL="174625" lvl="1" indent="-174625" algn="just">
              <a:buFont typeface="Arial" panose="020B0604020202020204" pitchFamily="34" charset="0"/>
              <a:buChar char="•"/>
              <a:defRPr/>
            </a:pPr>
            <a:r>
              <a:rPr lang="ja-JP" altLang="ja-JP" sz="1400" b="1" dirty="0">
                <a:solidFill>
                  <a:srgbClr val="254776"/>
                </a:solidFill>
                <a:effectLst/>
                <a:latin typeface="Arial" panose="020B0604020202020204" pitchFamily="34" charset="0"/>
                <a:cs typeface="Arial" panose="020B0604020202020204" pitchFamily="34" charset="0"/>
              </a:rPr>
              <a:t>国内のエビデンス支援ネットワーク</a:t>
            </a:r>
            <a:r>
              <a:rPr lang="ja-JP" altLang="ja-JP" sz="1400" dirty="0">
                <a:solidFill>
                  <a:srgbClr val="254776"/>
                </a:solidFill>
                <a:effectLst/>
                <a:latin typeface="Arial" panose="020B0604020202020204" pitchFamily="34" charset="0"/>
                <a:cs typeface="Arial" panose="020B0604020202020204" pitchFamily="34" charset="0"/>
              </a:rPr>
              <a:t>に資金提供する国家機関</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および低・中所得国に拠点を置くネットワークへの資金提供を支援するグローバルな資金提供者および寄付者</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により補完される。</a:t>
            </a:r>
            <a:endParaRPr kumimoji="0" lang="en-US" sz="1400" b="0" i="0" u="none" strike="noStrike" kern="1200" cap="none"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3" name="TextBox 42">
            <a:extLst>
              <a:ext uri="{FF2B5EF4-FFF2-40B4-BE49-F238E27FC236}">
                <a16:creationId xmlns:a16="http://schemas.microsoft.com/office/drawing/2014/main" id="{C97D0081-778E-D67E-897E-7B7024A4F017}"/>
              </a:ext>
            </a:extLst>
          </p:cNvPr>
          <p:cNvSpPr txBox="1"/>
          <p:nvPr/>
        </p:nvSpPr>
        <p:spPr>
          <a:xfrm>
            <a:off x="2947170" y="3005700"/>
            <a:ext cx="877430" cy="646331"/>
          </a:xfrm>
          <a:prstGeom prst="rect">
            <a:avLst/>
          </a:prstGeom>
          <a:noFill/>
        </p:spPr>
        <p:txBody>
          <a:bodyPr wrap="square" rtlCol="0">
            <a:spAutoFit/>
          </a:bodyPr>
          <a:lstStyle/>
          <a:p>
            <a:pPr marR="10160" algn="ctr">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最良の</a:t>
            </a:r>
            <a:endParaRPr lang="ja-JP" altLang="ja-JP" sz="1200" dirty="0">
              <a:effectLst/>
              <a:latin typeface="Arial" panose="020B0604020202020204" pitchFamily="34" charset="0"/>
              <a:cs typeface="Arial" panose="020B0604020202020204" pitchFamily="34" charset="0"/>
            </a:endParaRPr>
          </a:p>
          <a:p>
            <a:pPr marR="10160" algn="ctr">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エビデンス</a:t>
            </a:r>
            <a:endParaRPr lang="ja-JP" altLang="ja-JP" sz="1200" dirty="0">
              <a:effectLst/>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p:txBody>
      </p:sp>
      <p:sp>
        <p:nvSpPr>
          <p:cNvPr id="34" name="テキスト ボックス 33">
            <a:extLst>
              <a:ext uri="{FF2B5EF4-FFF2-40B4-BE49-F238E27FC236}">
                <a16:creationId xmlns:a16="http://schemas.microsoft.com/office/drawing/2014/main" id="{FA36BF32-0747-31FD-F487-2B16EC10BC9A}"/>
              </a:ext>
            </a:extLst>
          </p:cNvPr>
          <p:cNvSpPr txBox="1"/>
          <p:nvPr/>
        </p:nvSpPr>
        <p:spPr>
          <a:xfrm rot="2186639">
            <a:off x="1673129" y="2065907"/>
            <a:ext cx="2415713"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グローバル</a:t>
            </a:r>
          </a:p>
          <a:p>
            <a:pPr algn="ctr"/>
            <a:r>
              <a:rPr lang="ja-JP" altLang="ja-JP" sz="1200" b="1" dirty="0">
                <a:solidFill>
                  <a:srgbClr val="254776"/>
                </a:solidFill>
                <a:effectLst/>
                <a:latin typeface="Arial" panose="020B0604020202020204" pitchFamily="34" charset="0"/>
                <a:cs typeface="Arial" panose="020B0604020202020204" pitchFamily="34" charset="0"/>
              </a:rPr>
              <a:t>公共財生産チーム</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35" name="テキスト ボックス 2">
            <a:extLst>
              <a:ext uri="{FF2B5EF4-FFF2-40B4-BE49-F238E27FC236}">
                <a16:creationId xmlns:a16="http://schemas.microsoft.com/office/drawing/2014/main" id="{7E8FA509-8528-10A8-F2BC-579A5150FB1D}"/>
              </a:ext>
            </a:extLst>
          </p:cNvPr>
          <p:cNvSpPr txBox="1">
            <a:spLocks noChangeArrowheads="1"/>
          </p:cNvSpPr>
          <p:nvPr/>
        </p:nvSpPr>
        <p:spPr bwMode="auto">
          <a:xfrm rot="16894335">
            <a:off x="97006" y="2812771"/>
            <a:ext cx="1129329" cy="461665"/>
          </a:xfrm>
          <a:prstGeom prst="rect">
            <a:avLst/>
          </a:prstGeom>
          <a:noFill/>
          <a:ln w="9525">
            <a:noFill/>
            <a:miter lim="800000"/>
            <a:headEnd/>
            <a:tailEnd/>
          </a:ln>
        </p:spPr>
        <p:txBody>
          <a:bodyPr rot="0" vert="horz" wrap="square" lIns="91440" tIns="45720" rIns="91440" bIns="45720" anchor="t" anchorCtr="0">
            <a:spAutoFit/>
          </a:bodyPr>
          <a:lstStyle/>
          <a:p>
            <a:pPr algn="ctr"/>
            <a:r>
              <a:rPr lang="ja-JP" sz="1200" b="1" dirty="0">
                <a:solidFill>
                  <a:srgbClr val="254776"/>
                </a:solidFill>
                <a:effectLst/>
                <a:latin typeface="Arial" panose="020B0604020202020204" pitchFamily="34" charset="0"/>
                <a:cs typeface="Arial" panose="020B0604020202020204" pitchFamily="34" charset="0"/>
              </a:rPr>
              <a:t>資金提供者</a:t>
            </a:r>
          </a:p>
          <a:p>
            <a:pPr algn="ctr"/>
            <a:r>
              <a:rPr lang="ja-JP" sz="1200" b="1" dirty="0">
                <a:solidFill>
                  <a:srgbClr val="254776"/>
                </a:solidFill>
                <a:effectLst/>
                <a:latin typeface="Arial" panose="020B0604020202020204" pitchFamily="34" charset="0"/>
                <a:cs typeface="Arial" panose="020B0604020202020204" pitchFamily="34" charset="0"/>
              </a:rPr>
              <a:t>および寄付者</a:t>
            </a:r>
          </a:p>
        </p:txBody>
      </p:sp>
      <p:sp>
        <p:nvSpPr>
          <p:cNvPr id="36" name="TextBox 40">
            <a:extLst>
              <a:ext uri="{FF2B5EF4-FFF2-40B4-BE49-F238E27FC236}">
                <a16:creationId xmlns:a16="http://schemas.microsoft.com/office/drawing/2014/main" id="{5EBAE034-39C6-0ECC-F2A1-F568CDD4B7B5}"/>
              </a:ext>
            </a:extLst>
          </p:cNvPr>
          <p:cNvSpPr txBox="1"/>
          <p:nvPr/>
        </p:nvSpPr>
        <p:spPr>
          <a:xfrm>
            <a:off x="881097" y="4320587"/>
            <a:ext cx="825867" cy="276999"/>
          </a:xfrm>
          <a:prstGeom prst="rect">
            <a:avLst/>
          </a:prstGeom>
          <a:noFill/>
        </p:spPr>
        <p:txBody>
          <a:bodyPr wrap="none" rtlCol="0">
            <a:spAutoFit/>
          </a:bodyPr>
          <a:lstStyle/>
          <a:p>
            <a:pPr algn="ctr"/>
            <a:r>
              <a:rPr lang="ja-JP" altLang="en-US" sz="1200" b="1" dirty="0">
                <a:solidFill>
                  <a:schemeClr val="bg1"/>
                </a:solidFill>
                <a:latin typeface="Arial" panose="020B0604020202020204" pitchFamily="34" charset="0"/>
                <a:cs typeface="Arial" panose="020B0604020202020204" pitchFamily="34" charset="0"/>
              </a:rPr>
              <a:t>インパクト</a:t>
            </a:r>
            <a:endParaRPr lang="en-US" sz="1200" b="1" dirty="0">
              <a:solidFill>
                <a:schemeClr val="bg1"/>
              </a:solidFill>
              <a:latin typeface="Arial" panose="020B0604020202020204" pitchFamily="34" charset="0"/>
              <a:cs typeface="Arial" panose="020B0604020202020204" pitchFamily="34" charset="0"/>
            </a:endParaRPr>
          </a:p>
        </p:txBody>
      </p:sp>
      <p:sp>
        <p:nvSpPr>
          <p:cNvPr id="37" name="テキスト ボックス 36">
            <a:extLst>
              <a:ext uri="{FF2B5EF4-FFF2-40B4-BE49-F238E27FC236}">
                <a16:creationId xmlns:a16="http://schemas.microsoft.com/office/drawing/2014/main" id="{8F3CF4C4-66C5-462D-93F9-E898B5A81436}"/>
              </a:ext>
            </a:extLst>
          </p:cNvPr>
          <p:cNvSpPr txBox="1"/>
          <p:nvPr/>
        </p:nvSpPr>
        <p:spPr>
          <a:xfrm rot="19791528">
            <a:off x="1835682" y="4164987"/>
            <a:ext cx="1648769"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国内のエビデンス</a:t>
            </a:r>
          </a:p>
          <a:p>
            <a:pPr algn="ctr"/>
            <a:r>
              <a:rPr lang="ja-JP" altLang="ja-JP" sz="1200" b="1" dirty="0">
                <a:solidFill>
                  <a:srgbClr val="254776"/>
                </a:solidFill>
                <a:effectLst/>
                <a:latin typeface="Arial" panose="020B0604020202020204" pitchFamily="34" charset="0"/>
                <a:cs typeface="Arial" panose="020B0604020202020204" pitchFamily="34" charset="0"/>
              </a:rPr>
              <a:t>支援ネットワーク</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28E26F9-F2E8-231F-B677-391CE7C85C9E}"/>
              </a:ext>
            </a:extLst>
          </p:cNvPr>
          <p:cNvSpPr>
            <a:spLocks noGrp="1"/>
          </p:cNvSpPr>
          <p:nvPr>
            <p:ph type="title"/>
          </p:nvPr>
        </p:nvSpPr>
        <p:spPr/>
        <p:txBody>
          <a:bodyPr>
            <a:normAutofit fontScale="90000"/>
          </a:bodyPr>
          <a:lstStyle/>
          <a:p>
            <a:r>
              <a:rPr lang="ja-JP" altLang="en-US" dirty="0"/>
              <a:t>協調を改善するために考え得る</a:t>
            </a:r>
            <a:r>
              <a:rPr lang="en-US" altLang="ja-JP" dirty="0"/>
              <a:t>1</a:t>
            </a:r>
            <a:r>
              <a:rPr lang="ja-JP" altLang="en-US" dirty="0"/>
              <a:t>つのモデル：</a:t>
            </a:r>
            <a:br>
              <a:rPr lang="en-US" altLang="ja-JP" dirty="0"/>
            </a:br>
            <a:r>
              <a:rPr lang="ja-JP" altLang="en-US" dirty="0"/>
              <a:t>変化のための手段として資金を用いる</a:t>
            </a:r>
            <a:br>
              <a:rPr lang="en-US" altLang="ja-JP" dirty="0"/>
            </a:br>
            <a:r>
              <a:rPr lang="ja-JP" altLang="en-US" sz="1800" dirty="0"/>
              <a:t>（研究の無駄削減によって節約された資金を用いて国内のエビデンスニーズにより良く対処する）</a:t>
            </a:r>
            <a:endParaRPr lang="en-US" sz="1800" dirty="0"/>
          </a:p>
        </p:txBody>
      </p:sp>
    </p:spTree>
    <p:extLst>
      <p:ext uri="{BB962C8B-B14F-4D97-AF65-F5344CB8AC3E}">
        <p14:creationId xmlns:p14="http://schemas.microsoft.com/office/powerpoint/2010/main" val="3949092682"/>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33160</TotalTime>
  <Words>2392</Words>
  <Application>Microsoft Macintosh PowerPoint</Application>
  <PresentationFormat>Widescreen</PresentationFormat>
  <Paragraphs>90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PingFang SC</vt:lpstr>
      <vt:lpstr>Arial</vt:lpstr>
      <vt:lpstr>Courier New</vt:lpstr>
      <vt:lpstr>Trebuchet MS</vt:lpstr>
      <vt:lpstr>McMaster Brighter World Theme</vt:lpstr>
      <vt:lpstr>エビデンス生産者（国内およびグローバル）間の協調の改善は、 重要な出発点になる</vt:lpstr>
      <vt:lpstr>協調を改善するために考え得る1つのモデル： グローバルと国内のつながりを強化することから始める</vt:lpstr>
      <vt:lpstr>協調を改善するために考え得る1つのモデル： 変化のための手段として資金を用いる （研究の無駄削減によって節約された資金を用いて国内のエビデンスニーズにより良く対処する）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2024-10-03T15:50:39Z</dcterms:modified>
</cp:coreProperties>
</file>