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7"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D5F3BA-9EB6-8660-864E-1FB72D3FB691}"/>
              </a:ext>
            </a:extLst>
          </p:cNvPr>
          <p:cNvSpPr/>
          <p:nvPr/>
        </p:nvSpPr>
        <p:spPr>
          <a:xfrm>
            <a:off x="0" y="6003258"/>
            <a:ext cx="12192000" cy="8547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pic>
        <p:nvPicPr>
          <p:cNvPr id="31" name="Picture 30" descr="Icon&#10;&#10;Description automatically generated">
            <a:extLst>
              <a:ext uri="{FF2B5EF4-FFF2-40B4-BE49-F238E27FC236}">
                <a16:creationId xmlns:a16="http://schemas.microsoft.com/office/drawing/2014/main" id="{5B41298F-9ED5-0AA0-84A4-EDBB70E4176A}"/>
              </a:ext>
            </a:extLst>
          </p:cNvPr>
          <p:cNvPicPr>
            <a:picLocks noChangeAspect="1"/>
          </p:cNvPicPr>
          <p:nvPr/>
        </p:nvPicPr>
        <p:blipFill rotWithShape="1">
          <a:blip r:embed="rId2"/>
          <a:srcRect t="54262"/>
          <a:stretch/>
        </p:blipFill>
        <p:spPr>
          <a:xfrm>
            <a:off x="3380601" y="1536563"/>
            <a:ext cx="4659083" cy="2873553"/>
          </a:xfrm>
          <a:prstGeom prst="rect">
            <a:avLst/>
          </a:prstGeom>
        </p:spPr>
      </p:pic>
      <p:sp>
        <p:nvSpPr>
          <p:cNvPr id="18" name="Rectangle 17">
            <a:extLst>
              <a:ext uri="{FF2B5EF4-FFF2-40B4-BE49-F238E27FC236}">
                <a16:creationId xmlns:a16="http://schemas.microsoft.com/office/drawing/2014/main" id="{B79B6067-6230-8321-9A25-8FCE07E824BA}"/>
              </a:ext>
            </a:extLst>
          </p:cNvPr>
          <p:cNvSpPr/>
          <p:nvPr/>
        </p:nvSpPr>
        <p:spPr>
          <a:xfrm>
            <a:off x="5847117" y="3043939"/>
            <a:ext cx="6162063" cy="1590711"/>
          </a:xfrm>
          <a:prstGeom prst="rect">
            <a:avLst/>
          </a:prstGeom>
          <a:solidFill>
            <a:srgbClr val="FFC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8798756A-1683-015B-DD45-01C7F2321522}"/>
              </a:ext>
            </a:extLst>
          </p:cNvPr>
          <p:cNvSpPr>
            <a:spLocks noGrp="1"/>
          </p:cNvSpPr>
          <p:nvPr>
            <p:ph type="title"/>
          </p:nvPr>
        </p:nvSpPr>
        <p:spPr/>
        <p:txBody>
          <a:bodyPr/>
          <a:lstStyle/>
          <a:p>
            <a:r>
              <a:rPr lang="ja-JP" altLang="en-US" dirty="0"/>
              <a:t>日常生活の中心にエビデンスを位置付けることのコンテクストと課題</a:t>
            </a:r>
            <a:endParaRPr lang="en-US" dirty="0"/>
          </a:p>
        </p:txBody>
      </p:sp>
      <p:sp>
        <p:nvSpPr>
          <p:cNvPr id="12" name="Content Placeholder 1">
            <a:extLst>
              <a:ext uri="{FF2B5EF4-FFF2-40B4-BE49-F238E27FC236}">
                <a16:creationId xmlns:a16="http://schemas.microsoft.com/office/drawing/2014/main" id="{258A8E2F-E81D-911D-964A-3066260B1655}"/>
              </a:ext>
            </a:extLst>
          </p:cNvPr>
          <p:cNvSpPr>
            <a:spLocks noGrp="1"/>
          </p:cNvSpPr>
          <p:nvPr>
            <p:ph sz="half" idx="4294967295"/>
          </p:nvPr>
        </p:nvSpPr>
        <p:spPr>
          <a:xfrm>
            <a:off x="185352" y="1492250"/>
            <a:ext cx="3140075" cy="4525963"/>
          </a:xfrm>
        </p:spPr>
        <p:txBody>
          <a:bodyPr>
            <a:normAutofit/>
          </a:bodyPr>
          <a:lstStyle/>
          <a:p>
            <a:pPr marL="0" marR="0" lvl="0" indent="0" algn="just" defTabSz="609585" rtl="0" eaLnBrk="1" fontAlgn="auto" latinLnBrk="0" hangingPunct="1">
              <a:spcBef>
                <a:spcPts val="0"/>
              </a:spcBef>
              <a:spcAft>
                <a:spcPts val="0"/>
              </a:spcAft>
              <a:buClrTx/>
              <a:buSzTx/>
              <a:buNone/>
              <a:tabLst/>
              <a:defRPr/>
            </a:pPr>
            <a:endParaRPr lang="en-US" altLang="ja-JP" sz="1400" dirty="0">
              <a:solidFill>
                <a:srgbClr val="34547F"/>
              </a:solidFill>
              <a:effectLst/>
              <a:latin typeface="Arial" panose="020B0604020202020204" pitchFamily="34" charset="0"/>
              <a:cs typeface="Arial" panose="020B0604020202020204" pitchFamily="34" charset="0"/>
            </a:endParaRPr>
          </a:p>
          <a:p>
            <a:pPr marL="0" marR="0" lvl="0" indent="0" algn="just" defTabSz="609585" rtl="0" eaLnBrk="1" fontAlgn="auto" latinLnBrk="0" hangingPunct="1">
              <a:spcBef>
                <a:spcPts val="0"/>
              </a:spcBef>
              <a:spcAft>
                <a:spcPts val="0"/>
              </a:spcAft>
              <a:buClrTx/>
              <a:buSzTx/>
              <a:buNone/>
              <a:tabLst/>
              <a:defRPr/>
            </a:pPr>
            <a:endParaRPr lang="en-US" altLang="ja-JP" sz="1400" dirty="0">
              <a:solidFill>
                <a:srgbClr val="34547F"/>
              </a:solidFill>
              <a:latin typeface="Arial" panose="020B0604020202020204" pitchFamily="34" charset="0"/>
              <a:cs typeface="Arial" panose="020B0604020202020204" pitchFamily="34" charset="0"/>
            </a:endParaRPr>
          </a:p>
          <a:p>
            <a:pPr marL="0" marR="0" lvl="0" indent="0" algn="just" defTabSz="609585" rtl="0" eaLnBrk="1" fontAlgn="auto" latinLnBrk="0" hangingPunct="1">
              <a:spcBef>
                <a:spcPts val="0"/>
              </a:spcBef>
              <a:spcAft>
                <a:spcPts val="0"/>
              </a:spcAft>
              <a:buClrTx/>
              <a:buSzTx/>
              <a:buNone/>
              <a:tabLst/>
              <a:defRPr/>
            </a:pPr>
            <a:r>
              <a:rPr lang="ja-JP" altLang="ja-JP" sz="1400" dirty="0">
                <a:solidFill>
                  <a:srgbClr val="34547F"/>
                </a:solidFill>
                <a:effectLst/>
                <a:latin typeface="Arial" panose="020B0604020202020204" pitchFamily="34" charset="0"/>
                <a:cs typeface="Arial" panose="020B0604020202020204" pitchFamily="34" charset="0"/>
              </a:rPr>
              <a:t>市民は、以下のようにエビデンスが</a:t>
            </a:r>
            <a:endParaRPr lang="en-US" altLang="ja-JP" sz="1400" dirty="0">
              <a:solidFill>
                <a:srgbClr val="34547F"/>
              </a:solidFill>
              <a:effectLst/>
              <a:latin typeface="Arial" panose="020B0604020202020204" pitchFamily="34" charset="0"/>
              <a:cs typeface="Arial" panose="020B0604020202020204" pitchFamily="34" charset="0"/>
            </a:endParaRPr>
          </a:p>
          <a:p>
            <a:pPr marL="0" marR="0" lvl="0" indent="0" algn="just" defTabSz="609585" rtl="0" eaLnBrk="1" fontAlgn="auto" latinLnBrk="0" hangingPunct="1">
              <a:spcBef>
                <a:spcPts val="0"/>
              </a:spcBef>
              <a:spcAft>
                <a:spcPts val="0"/>
              </a:spcAft>
              <a:buClrTx/>
              <a:buSzTx/>
              <a:buNone/>
              <a:tabLst/>
              <a:defRPr/>
            </a:pPr>
            <a:r>
              <a:rPr lang="ja-JP" altLang="ja-JP" sz="1400" dirty="0">
                <a:solidFill>
                  <a:srgbClr val="34547F"/>
                </a:solidFill>
                <a:effectLst/>
                <a:latin typeface="Arial" panose="020B0604020202020204" pitchFamily="34" charset="0"/>
                <a:cs typeface="Arial" panose="020B0604020202020204" pitchFamily="34" charset="0"/>
              </a:rPr>
              <a:t>有益になり得る多くの決定を下す。</a:t>
            </a:r>
            <a:r>
              <a:rPr lang="en-CA" sz="1400" dirty="0">
                <a:solidFill>
                  <a:srgbClr val="254776"/>
                </a:solidFill>
                <a:latin typeface="Arial" panose="020B0604020202020204" pitchFamily="34" charset="0"/>
                <a:cs typeface="Arial" panose="020B0604020202020204" pitchFamily="34" charset="0"/>
              </a:rPr>
              <a:t> </a:t>
            </a:r>
          </a:p>
          <a:p>
            <a:pPr marL="0" marR="0" lvl="0" indent="0" algn="just" defTabSz="609585" rtl="0" eaLnBrk="1" fontAlgn="auto" latinLnBrk="0" hangingPunct="1">
              <a:spcBef>
                <a:spcPts val="0"/>
              </a:spcBef>
              <a:spcAft>
                <a:spcPts val="0"/>
              </a:spcAft>
              <a:buClrTx/>
              <a:buSzTx/>
              <a:buNone/>
              <a:tabLst/>
              <a:defRPr/>
            </a:pPr>
            <a:endParaRPr lang="en-CA" sz="1400" dirty="0">
              <a:solidFill>
                <a:srgbClr val="254776"/>
              </a:solidFill>
              <a:latin typeface="Arial" panose="020B0604020202020204" pitchFamily="34" charset="0"/>
              <a:cs typeface="Arial" panose="020B0604020202020204" pitchFamily="34" charset="0"/>
            </a:endParaRPr>
          </a:p>
          <a:p>
            <a:pPr marL="0" marR="0" lvl="0" indent="0" algn="just" defTabSz="609585" rtl="0" eaLnBrk="1" fontAlgn="auto" latinLnBrk="0" hangingPunct="1">
              <a:spcBef>
                <a:spcPts val="0"/>
              </a:spcBef>
              <a:spcAft>
                <a:spcPts val="0"/>
              </a:spcAft>
              <a:buClrTx/>
              <a:buSzTx/>
              <a:buNone/>
              <a:tabLst/>
              <a:defRPr/>
            </a:pPr>
            <a:endParaRPr kumimoji="0" lang="en-CA" sz="14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0" marR="0" lvl="0" indent="0" algn="just" defTabSz="609585" rtl="0" eaLnBrk="1" fontAlgn="auto" latinLnBrk="0" hangingPunct="1">
              <a:spcBef>
                <a:spcPts val="0"/>
              </a:spcBef>
              <a:spcAft>
                <a:spcPts val="0"/>
              </a:spcAft>
              <a:buClrTx/>
              <a:buSzTx/>
              <a:buNone/>
              <a:tabLst/>
              <a:defRPr/>
            </a:pPr>
            <a:endParaRPr lang="en-CA" sz="1400" dirty="0">
              <a:solidFill>
                <a:srgbClr val="254776"/>
              </a:solidFill>
              <a:latin typeface="Arial" panose="020B0604020202020204" pitchFamily="34" charset="0"/>
              <a:cs typeface="Arial" panose="020B0604020202020204" pitchFamily="34" charset="0"/>
            </a:endParaRPr>
          </a:p>
          <a:p>
            <a:pPr marL="717550" lvl="1" indent="-266700" algn="just">
              <a:spcBef>
                <a:spcPts val="600"/>
              </a:spcBef>
              <a:defRPr/>
            </a:pPr>
            <a:r>
              <a:rPr lang="ja-JP" altLang="ja-JP" sz="1400" dirty="0">
                <a:solidFill>
                  <a:srgbClr val="34547F"/>
                </a:solidFill>
                <a:effectLst/>
                <a:latin typeface="Arial" panose="020B0604020202020204" pitchFamily="34" charset="0"/>
                <a:cs typeface="Arial" panose="020B0604020202020204" pitchFamily="34" charset="0"/>
              </a:rPr>
              <a:t>自分自身</a:t>
            </a:r>
            <a:r>
              <a:rPr lang="en-US" altLang="ja-JP" sz="1400" dirty="0">
                <a:solidFill>
                  <a:srgbClr val="34547F"/>
                </a:solidFill>
                <a:effectLst/>
                <a:latin typeface="Arial" panose="020B0604020202020204" pitchFamily="34" charset="0"/>
                <a:cs typeface="Arial" panose="020B0604020202020204" pitchFamily="34" charset="0"/>
              </a:rPr>
              <a:t>(</a:t>
            </a:r>
            <a:r>
              <a:rPr lang="ja-JP" altLang="ja-JP" sz="1400" dirty="0">
                <a:solidFill>
                  <a:srgbClr val="34547F"/>
                </a:solidFill>
                <a:effectLst/>
                <a:latin typeface="Arial" panose="020B0604020202020204" pitchFamily="34" charset="0"/>
                <a:cs typeface="Arial" panose="020B0604020202020204" pitchFamily="34" charset="0"/>
              </a:rPr>
              <a:t>およびその家族</a:t>
            </a:r>
            <a:r>
              <a:rPr lang="en-US" altLang="ja-JP" sz="1400" dirty="0">
                <a:solidFill>
                  <a:srgbClr val="34547F"/>
                </a:solidFill>
                <a:effectLst/>
                <a:latin typeface="Arial" panose="020B0604020202020204" pitchFamily="34" charset="0"/>
                <a:cs typeface="Arial" panose="020B0604020202020204" pitchFamily="34" charset="0"/>
              </a:rPr>
              <a:t>)</a:t>
            </a:r>
            <a:r>
              <a:rPr lang="ja-JP" altLang="ja-JP" sz="1400" dirty="0">
                <a:solidFill>
                  <a:srgbClr val="34547F"/>
                </a:solidFill>
                <a:effectLst/>
                <a:latin typeface="Arial" panose="020B0604020202020204" pitchFamily="34" charset="0"/>
                <a:cs typeface="Arial" panose="020B0604020202020204" pitchFamily="34" charset="0"/>
              </a:rPr>
              <a:t>の健康、安全、幸福を管理する</a:t>
            </a: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712788" marR="36830" indent="0" algn="just">
              <a:spcAft>
                <a:spcPts val="0"/>
              </a:spcAft>
              <a:buNone/>
            </a:pPr>
            <a:endParaRPr lang="en-US" altLang="ja-JP" sz="1400" spc="-10" dirty="0">
              <a:solidFill>
                <a:srgbClr val="34547F"/>
              </a:solidFill>
              <a:effectLst/>
              <a:latin typeface="Arial" panose="020B0604020202020204" pitchFamily="34" charset="0"/>
              <a:cs typeface="Arial" panose="020B0604020202020204" pitchFamily="34" charset="0"/>
            </a:endParaRPr>
          </a:p>
          <a:p>
            <a:pPr marL="712788" marR="36830" indent="0" algn="just">
              <a:spcBef>
                <a:spcPts val="1200"/>
              </a:spcBef>
              <a:spcAft>
                <a:spcPts val="0"/>
              </a:spcAft>
              <a:buNone/>
            </a:pPr>
            <a:r>
              <a:rPr lang="ja-JP" altLang="ja-JP" sz="1400" spc="-10" dirty="0">
                <a:solidFill>
                  <a:srgbClr val="34547F"/>
                </a:solidFill>
                <a:effectLst/>
                <a:latin typeface="Arial" panose="020B0604020202020204" pitchFamily="34" charset="0"/>
                <a:cs typeface="Arial" panose="020B0604020202020204" pitchFamily="34" charset="0"/>
              </a:rPr>
              <a:t>製品およびサービスにお金を使う</a:t>
            </a:r>
            <a:endParaRPr lang="ja-JP" altLang="ja-JP" sz="1400" dirty="0">
              <a:effectLst/>
              <a:latin typeface="Arial" panose="020B0604020202020204" pitchFamily="34" charset="0"/>
              <a:cs typeface="Arial" panose="020B0604020202020204" pitchFamily="34" charset="0"/>
            </a:endParaRPr>
          </a:p>
          <a:p>
            <a:pPr marL="450850" lvl="1" indent="0" algn="just">
              <a:buNone/>
              <a:defRPr/>
            </a:pPr>
            <a:endParaRPr kumimoji="0" lang="en-US" sz="14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717550" lvl="1" indent="-266700" algn="just">
              <a:defRPr/>
            </a:pPr>
            <a:endParaRPr lang="en-US" altLang="ja-JP" sz="1000" spc="-30" dirty="0">
              <a:solidFill>
                <a:srgbClr val="34547F"/>
              </a:solidFill>
              <a:effectLst/>
              <a:latin typeface="Arial" panose="020B0604020202020204" pitchFamily="34" charset="0"/>
              <a:cs typeface="Arial" panose="020B0604020202020204" pitchFamily="34" charset="0"/>
            </a:endParaRPr>
          </a:p>
          <a:p>
            <a:pPr marL="717550" lvl="1" indent="-266700" algn="just">
              <a:defRPr/>
            </a:pPr>
            <a:r>
              <a:rPr lang="ja-JP" altLang="ja-JP" sz="1400" spc="-30" dirty="0">
                <a:solidFill>
                  <a:srgbClr val="34547F"/>
                </a:solidFill>
                <a:effectLst/>
                <a:latin typeface="Arial" panose="020B0604020202020204" pitchFamily="34" charset="0"/>
                <a:cs typeface="Arial" panose="020B0604020202020204" pitchFamily="34" charset="0"/>
              </a:rPr>
              <a:t>自発的に自らの時間を提供し、お金を寄付する</a:t>
            </a:r>
            <a:endParaRPr lang="en-US" sz="14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F39EEA86-FC99-7F84-9FE0-58CBA27634AD}"/>
              </a:ext>
            </a:extLst>
          </p:cNvPr>
          <p:cNvSpPr txBox="1"/>
          <p:nvPr/>
        </p:nvSpPr>
        <p:spPr>
          <a:xfrm>
            <a:off x="7645107" y="1081542"/>
            <a:ext cx="3890772" cy="800219"/>
          </a:xfrm>
          <a:prstGeom prst="rect">
            <a:avLst/>
          </a:prstGeom>
          <a:noFill/>
        </p:spPr>
        <p:txBody>
          <a:bodyPr wrap="square">
            <a:spAutoFit/>
          </a:bodyPr>
          <a:lstStyle/>
          <a:p>
            <a:pPr marL="177800" marR="0" lvl="0" algn="ctr" defTabSz="609585" rtl="0" eaLnBrk="1" fontAlgn="auto" latinLnBrk="0" hangingPunct="1">
              <a:lnSpc>
                <a:spcPct val="100000"/>
              </a:lnSpc>
              <a:spcBef>
                <a:spcPts val="0"/>
              </a:spcBef>
              <a:spcAft>
                <a:spcPts val="0"/>
              </a:spcAft>
              <a:buClrTx/>
              <a:buSzTx/>
              <a:tabLst/>
              <a:defRPr/>
            </a:pPr>
            <a:endParaRPr kumimoji="0" lang="en-CA" sz="1400" b="1"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177800" marR="0" lvl="0" algn="ctr" defTabSz="609585" rtl="0" eaLnBrk="1" fontAlgn="auto" latinLnBrk="0" hangingPunct="1">
              <a:lnSpc>
                <a:spcPct val="100000"/>
              </a:lnSpc>
              <a:spcBef>
                <a:spcPts val="0"/>
              </a:spcBef>
              <a:spcAft>
                <a:spcPts val="0"/>
              </a:spcAft>
              <a:buClrTx/>
              <a:buSzTx/>
              <a:tabLst/>
              <a:defRPr/>
            </a:pPr>
            <a:r>
              <a:rPr lang="en-US" altLang="ja-JP" sz="1800" dirty="0">
                <a:solidFill>
                  <a:srgbClr val="34547F"/>
                </a:solidFill>
                <a:effectLst/>
                <a:latin typeface="Arial" panose="020B0604020202020204" pitchFamily="34" charset="0"/>
                <a:cs typeface="Arial" panose="020B0604020202020204" pitchFamily="34" charset="0"/>
              </a:rPr>
              <a:t>3</a:t>
            </a:r>
            <a:r>
              <a:rPr lang="ja-JP" altLang="ja-JP" sz="1800" dirty="0">
                <a:solidFill>
                  <a:srgbClr val="34547F"/>
                </a:solidFill>
                <a:effectLst/>
                <a:latin typeface="Arial" panose="020B0604020202020204" pitchFamily="34" charset="0"/>
                <a:cs typeface="Arial" panose="020B0604020202020204" pitchFamily="34" charset="0"/>
              </a:rPr>
              <a:t>つの課題</a:t>
            </a:r>
            <a:endParaRPr kumimoji="0" lang="en-CA" sz="1800" b="1" i="0" u="none" strike="noStrike" kern="1200" cap="none"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717550" lvl="2">
              <a:defRPr/>
            </a:pPr>
            <a:endParaRPr lang="en-US" sz="1400" dirty="0">
              <a:solidFill>
                <a:srgbClr val="254776"/>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F207394A-447E-E67A-B266-09EACA15D361}"/>
              </a:ext>
            </a:extLst>
          </p:cNvPr>
          <p:cNvSpPr txBox="1"/>
          <p:nvPr/>
        </p:nvSpPr>
        <p:spPr>
          <a:xfrm>
            <a:off x="5775256" y="3053842"/>
            <a:ext cx="6208558" cy="1595309"/>
          </a:xfrm>
          <a:prstGeom prst="rect">
            <a:avLst/>
          </a:prstGeom>
          <a:noFill/>
          <a:ln>
            <a:noFill/>
          </a:ln>
        </p:spPr>
        <p:txBody>
          <a:bodyPr wrap="square">
            <a:spAutoFit/>
          </a:bodyPr>
          <a:lstStyle/>
          <a:p>
            <a:pPr marL="48895" algn="just">
              <a:spcBef>
                <a:spcPts val="550"/>
              </a:spcBef>
              <a:spcAft>
                <a:spcPts val="0"/>
              </a:spcAft>
            </a:pPr>
            <a:r>
              <a:rPr lang="ja-JP" altLang="ja-JP" sz="1200" dirty="0">
                <a:solidFill>
                  <a:srgbClr val="254776"/>
                </a:solidFill>
                <a:effectLst/>
                <a:latin typeface="Arial" panose="020B0604020202020204" pitchFamily="34" charset="0"/>
                <a:cs typeface="Arial" panose="020B0604020202020204" pitchFamily="34" charset="0"/>
              </a:rPr>
              <a:t>自らエビデンスを見つけ、理解し、利用しなければならないのが一般的である。</a:t>
            </a:r>
            <a:endParaRPr lang="ja-JP" altLang="ja-JP" sz="1200" dirty="0">
              <a:effectLst/>
              <a:latin typeface="Arial" panose="020B0604020202020204" pitchFamily="34" charset="0"/>
              <a:cs typeface="Arial" panose="020B0604020202020204" pitchFamily="34" charset="0"/>
            </a:endParaRPr>
          </a:p>
          <a:p>
            <a:pPr marL="180975" lvl="0" indent="-133350" algn="just">
              <a:spcBef>
                <a:spcPts val="100"/>
              </a:spcBef>
              <a:spcAft>
                <a:spcPts val="0"/>
              </a:spcAft>
              <a:buClr>
                <a:srgbClr val="254776"/>
              </a:buClr>
              <a:buSzPts val="750"/>
              <a:buFont typeface="Arial" panose="020B0604020202020204" pitchFamily="34" charset="0"/>
              <a:buChar char="•"/>
              <a:tabLst>
                <a:tab pos="168275" algn="l"/>
              </a:tabLst>
            </a:pPr>
            <a:r>
              <a:rPr lang="ja-JP" altLang="ja-JP" sz="1200" spc="0" dirty="0">
                <a:solidFill>
                  <a:srgbClr val="254776"/>
                </a:solidFill>
                <a:effectLst/>
                <a:latin typeface="Arial" panose="020B0604020202020204" pitchFamily="34" charset="0"/>
                <a:cs typeface="Arial" panose="020B0604020202020204" pitchFamily="34" charset="0"/>
              </a:rPr>
              <a:t>エビデンスを探す機会</a:t>
            </a:r>
            <a:r>
              <a:rPr lang="en-US" altLang="ja-JP" sz="1200" spc="0" dirty="0">
                <a:solidFill>
                  <a:srgbClr val="254776"/>
                </a:solidFill>
                <a:effectLst/>
                <a:latin typeface="Arial" panose="020B0604020202020204" pitchFamily="34" charset="0"/>
                <a:cs typeface="Arial" panose="020B0604020202020204" pitchFamily="34" charset="0"/>
              </a:rPr>
              <a:t>(</a:t>
            </a:r>
            <a:r>
              <a:rPr lang="ja-JP" altLang="ja-JP" sz="1200" spc="0" dirty="0">
                <a:solidFill>
                  <a:srgbClr val="254776"/>
                </a:solidFill>
                <a:effectLst/>
                <a:latin typeface="Arial" panose="020B0604020202020204" pitchFamily="34" charset="0"/>
                <a:cs typeface="Arial" panose="020B0604020202020204" pitchFamily="34" charset="0"/>
              </a:rPr>
              <a:t>時間、インターネットアクセスなど</a:t>
            </a:r>
            <a:r>
              <a:rPr lang="en-US" altLang="ja-JP" sz="1200" spc="0" dirty="0">
                <a:solidFill>
                  <a:srgbClr val="254776"/>
                </a:solidFill>
                <a:effectLst/>
                <a:latin typeface="Arial" panose="020B0604020202020204" pitchFamily="34" charset="0"/>
                <a:cs typeface="Arial" panose="020B0604020202020204" pitchFamily="34" charset="0"/>
              </a:rPr>
              <a:t>)</a:t>
            </a:r>
            <a:endParaRPr lang="ja-JP" altLang="ja-JP" sz="1200" spc="0" dirty="0">
              <a:effectLst/>
              <a:latin typeface="Arial" panose="020B0604020202020204" pitchFamily="34" charset="0"/>
              <a:cs typeface="Arial" panose="020B0604020202020204" pitchFamily="34" charset="0"/>
            </a:endParaRPr>
          </a:p>
          <a:p>
            <a:pPr marL="180975" lvl="0" indent="-133350" algn="just">
              <a:spcBef>
                <a:spcPts val="115"/>
              </a:spcBef>
              <a:spcAft>
                <a:spcPts val="0"/>
              </a:spcAft>
              <a:buClr>
                <a:srgbClr val="254776"/>
              </a:buClr>
              <a:buSzPts val="750"/>
              <a:buFont typeface="Arial" panose="020B0604020202020204" pitchFamily="34" charset="0"/>
              <a:buChar char="•"/>
              <a:tabLst>
                <a:tab pos="168275" algn="l"/>
              </a:tabLst>
            </a:pPr>
            <a:r>
              <a:rPr lang="ja-JP" altLang="ja-JP" sz="1200" spc="0" dirty="0">
                <a:solidFill>
                  <a:srgbClr val="254776"/>
                </a:solidFill>
                <a:effectLst/>
                <a:latin typeface="Arial" panose="020B0604020202020204" pitchFamily="34" charset="0"/>
                <a:cs typeface="Arial" panose="020B0604020202020204" pitchFamily="34" charset="0"/>
              </a:rPr>
              <a:t>エビデンスを探し出し理解するモチベーション</a:t>
            </a:r>
            <a:endParaRPr lang="ja-JP" altLang="ja-JP" sz="1200" spc="0" dirty="0">
              <a:effectLst/>
              <a:latin typeface="Arial" panose="020B0604020202020204" pitchFamily="34" charset="0"/>
              <a:cs typeface="Arial" panose="020B0604020202020204" pitchFamily="34" charset="0"/>
            </a:endParaRPr>
          </a:p>
          <a:p>
            <a:pPr marL="180975" indent="-133350" algn="just">
              <a:buFont typeface="Arial" panose="020B0604020202020204" pitchFamily="34" charset="0"/>
              <a:buChar char="•"/>
              <a:tabLst>
                <a:tab pos="168275" algn="l"/>
              </a:tabLst>
            </a:pPr>
            <a:r>
              <a:rPr lang="ja-JP" altLang="ja-JP" sz="1200" spc="-10" dirty="0">
                <a:solidFill>
                  <a:srgbClr val="254776"/>
                </a:solidFill>
                <a:effectLst/>
                <a:latin typeface="Arial" panose="020B0604020202020204" pitchFamily="34" charset="0"/>
                <a:cs typeface="Arial" panose="020B0604020202020204" pitchFamily="34" charset="0"/>
              </a:rPr>
              <a:t>ウェブサイトやソーシャルメディアなどのデジタルプラットフォームを利用する能力</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デジタルリテラシー</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、それらに適した情報源を選択する能力</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メディアリテラシー</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、既知のことをより大きなコンテクストに置く能力</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例えば、教育、健康、気候リテラシー</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、最良のエビデンスと他のものを区別し、両者にとってのその意味を理解する能力</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エビデンスリテラシー</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、または読解力</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ja-JP" sz="1200" spc="-10" dirty="0">
                <a:solidFill>
                  <a:srgbClr val="254776"/>
                </a:solidFill>
                <a:effectLst/>
                <a:latin typeface="Arial" panose="020B0604020202020204" pitchFamily="34" charset="0"/>
                <a:cs typeface="Arial" panose="020B0604020202020204" pitchFamily="34" charset="0"/>
              </a:rPr>
              <a:t>一般的なリテラシー</a:t>
            </a:r>
            <a:r>
              <a:rPr lang="en-US" altLang="ja-JP" sz="1200" spc="-10" dirty="0">
                <a:solidFill>
                  <a:srgbClr val="254776"/>
                </a:solidFill>
                <a:effectLst/>
                <a:latin typeface="Arial" panose="020B0604020202020204" pitchFamily="34" charset="0"/>
                <a:cs typeface="Arial" panose="020B0604020202020204" pitchFamily="34" charset="0"/>
              </a:rPr>
              <a:t>)</a:t>
            </a:r>
            <a:endParaRPr kumimoji="0" lang="en-US" sz="12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1C3A6ED-98DE-4C3A-7021-2FC99FB0BBDC}"/>
              </a:ext>
            </a:extLst>
          </p:cNvPr>
          <p:cNvSpPr txBox="1"/>
          <p:nvPr/>
        </p:nvSpPr>
        <p:spPr>
          <a:xfrm>
            <a:off x="3936368" y="4403333"/>
            <a:ext cx="8022080" cy="1950342"/>
          </a:xfrm>
          <a:prstGeom prst="rect">
            <a:avLst/>
          </a:prstGeom>
          <a:solidFill>
            <a:srgbClr val="FFC000">
              <a:alpha val="10000"/>
            </a:srgbClr>
          </a:solidFill>
        </p:spPr>
        <p:txBody>
          <a:bodyPr wrap="square">
            <a:spAutoFit/>
          </a:bodyPr>
          <a:lstStyle/>
          <a:p>
            <a:pPr marL="107965" lvl="1" algn="just">
              <a:defRPr/>
            </a:pPr>
            <a:endParaRPr kumimoji="0" lang="en-US" sz="12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48895" algn="just">
              <a:spcBef>
                <a:spcPts val="550"/>
              </a:spcBef>
              <a:spcAft>
                <a:spcPts val="0"/>
              </a:spcAft>
            </a:pPr>
            <a:r>
              <a:rPr lang="ja-JP" altLang="ja-JP" sz="1200" dirty="0">
                <a:solidFill>
                  <a:srgbClr val="254776"/>
                </a:solidFill>
                <a:effectLst/>
                <a:latin typeface="Arial" panose="020B0604020202020204" pitchFamily="34" charset="0"/>
                <a:cs typeface="Arial" panose="020B0604020202020204" pitchFamily="34" charset="0"/>
              </a:rPr>
              <a:t>政府、企業、</a:t>
            </a:r>
            <a:r>
              <a:rPr lang="en-US" altLang="ja-JP" sz="1200" dirty="0">
                <a:solidFill>
                  <a:srgbClr val="254776"/>
                </a:solidFill>
                <a:effectLst/>
                <a:latin typeface="Arial" panose="020B0604020202020204" pitchFamily="34" charset="0"/>
                <a:cs typeface="Arial" panose="020B0604020202020204" pitchFamily="34" charset="0"/>
              </a:rPr>
              <a:t>NGO</a:t>
            </a:r>
            <a:r>
              <a:rPr lang="ja-JP" altLang="ja-JP" sz="1200" dirty="0">
                <a:solidFill>
                  <a:srgbClr val="254776"/>
                </a:solidFill>
                <a:effectLst/>
                <a:latin typeface="Arial" panose="020B0604020202020204" pitchFamily="34" charset="0"/>
                <a:cs typeface="Arial" panose="020B0604020202020204" pitchFamily="34" charset="0"/>
              </a:rPr>
              <a:t>は、市民が楽をできるように物事を設定していない。</a:t>
            </a:r>
            <a:endParaRPr lang="ja-JP" altLang="ja-JP" sz="1200" dirty="0">
              <a:effectLst/>
              <a:latin typeface="Arial" panose="020B0604020202020204" pitchFamily="34" charset="0"/>
              <a:cs typeface="Arial" panose="020B0604020202020204" pitchFamily="34" charset="0"/>
            </a:endParaRPr>
          </a:p>
          <a:p>
            <a:pPr marL="180975" lvl="0" indent="-96838" algn="just">
              <a:spcBef>
                <a:spcPts val="100"/>
              </a:spcBef>
              <a:spcAft>
                <a:spcPts val="0"/>
              </a:spcAft>
              <a:buClr>
                <a:srgbClr val="254776"/>
              </a:buClr>
              <a:buSzPts val="750"/>
              <a:buFont typeface="Trebuchet MS" panose="020B0603020202020204" pitchFamily="34" charset="0"/>
              <a:buChar char="•"/>
              <a:tabLst>
                <a:tab pos="180975" algn="l"/>
              </a:tabLst>
            </a:pPr>
            <a:r>
              <a:rPr lang="ja-JP" altLang="ja-JP" sz="1200" spc="0" dirty="0">
                <a:solidFill>
                  <a:srgbClr val="254776"/>
                </a:solidFill>
                <a:effectLst/>
                <a:latin typeface="Arial" panose="020B0604020202020204" pitchFamily="34" charset="0"/>
                <a:cs typeface="Arial" panose="020B0604020202020204" pitchFamily="34" charset="0"/>
              </a:rPr>
              <a:t>サービスは、それらの区別を容易にするエビデンスが付随しない状態で提供されるのが一般的である。</a:t>
            </a:r>
            <a:endParaRPr lang="ja-JP" altLang="ja-JP" sz="1200" spc="0" dirty="0">
              <a:effectLst/>
              <a:latin typeface="Arial" panose="020B0604020202020204" pitchFamily="34" charset="0"/>
              <a:cs typeface="Arial" panose="020B0604020202020204" pitchFamily="34" charset="0"/>
            </a:endParaRPr>
          </a:p>
          <a:p>
            <a:pPr marL="180975" marR="102235" lvl="0" indent="-96838" algn="just">
              <a:lnSpc>
                <a:spcPct val="110000"/>
              </a:lnSpc>
              <a:spcBef>
                <a:spcPts val="115"/>
              </a:spcBef>
              <a:spcAft>
                <a:spcPts val="0"/>
              </a:spcAft>
              <a:buClr>
                <a:srgbClr val="254776"/>
              </a:buClr>
              <a:buSzPts val="750"/>
              <a:buFont typeface="Trebuchet MS" panose="020B0603020202020204" pitchFamily="34" charset="0"/>
              <a:buChar char="•"/>
              <a:tabLst>
                <a:tab pos="180975" algn="l"/>
              </a:tabLst>
            </a:pPr>
            <a:r>
              <a:rPr lang="ja-JP" altLang="ja-JP" sz="1200" spc="0" dirty="0">
                <a:solidFill>
                  <a:srgbClr val="254776"/>
                </a:solidFill>
                <a:effectLst/>
                <a:latin typeface="Arial" panose="020B0604020202020204" pitchFamily="34" charset="0"/>
                <a:cs typeface="Arial" panose="020B0604020202020204" pitchFamily="34" charset="0"/>
              </a:rPr>
              <a:t>製品は、その主張を裏付けるエビデンスが付随しない状態で店頭およびオンラインで販売されるのが一般的である</a:t>
            </a:r>
            <a:r>
              <a:rPr lang="en-US" altLang="ja-JP" sz="1200" spc="0" dirty="0">
                <a:solidFill>
                  <a:srgbClr val="254776"/>
                </a:solidFill>
                <a:effectLst/>
                <a:latin typeface="Arial" panose="020B0604020202020204" pitchFamily="34" charset="0"/>
                <a:cs typeface="Arial" panose="020B0604020202020204" pitchFamily="34" charset="0"/>
              </a:rPr>
              <a:t>(</a:t>
            </a:r>
            <a:r>
              <a:rPr lang="ja-JP" altLang="ja-JP" sz="1200" spc="0" dirty="0">
                <a:solidFill>
                  <a:srgbClr val="254776"/>
                </a:solidFill>
                <a:effectLst/>
                <a:latin typeface="Arial" panose="020B0604020202020204" pitchFamily="34" charset="0"/>
                <a:cs typeface="Arial" panose="020B0604020202020204" pitchFamily="34" charset="0"/>
              </a:rPr>
              <a:t>試験済みの製品と一緒に販売される場合もある</a:t>
            </a:r>
            <a:r>
              <a:rPr lang="en-US" altLang="ja-JP" sz="1200" spc="0" dirty="0">
                <a:solidFill>
                  <a:srgbClr val="254776"/>
                </a:solidFill>
                <a:effectLst/>
                <a:latin typeface="Arial" panose="020B0604020202020204" pitchFamily="34" charset="0"/>
                <a:cs typeface="Arial" panose="020B0604020202020204" pitchFamily="34" charset="0"/>
              </a:rPr>
              <a:t>)</a:t>
            </a:r>
            <a:r>
              <a:rPr lang="ja-JP" altLang="ja-JP" sz="1200" spc="0" dirty="0">
                <a:solidFill>
                  <a:srgbClr val="254776"/>
                </a:solidFill>
                <a:effectLst/>
                <a:latin typeface="Arial" panose="020B0604020202020204" pitchFamily="34" charset="0"/>
                <a:cs typeface="Arial" panose="020B0604020202020204" pitchFamily="34" charset="0"/>
              </a:rPr>
              <a:t>。</a:t>
            </a:r>
            <a:endParaRPr lang="ja-JP" altLang="ja-JP" sz="1200" spc="0" dirty="0">
              <a:effectLst/>
              <a:latin typeface="Arial" panose="020B0604020202020204" pitchFamily="34" charset="0"/>
              <a:cs typeface="Arial" panose="020B0604020202020204" pitchFamily="34" charset="0"/>
            </a:endParaRPr>
          </a:p>
          <a:p>
            <a:pPr marL="180975" marR="36830" lvl="0" indent="-96838" algn="just">
              <a:lnSpc>
                <a:spcPct val="110000"/>
              </a:lnSpc>
              <a:spcBef>
                <a:spcPts val="5"/>
              </a:spcBef>
              <a:spcAft>
                <a:spcPts val="0"/>
              </a:spcAft>
              <a:buClr>
                <a:srgbClr val="254776"/>
              </a:buClr>
              <a:buSzPts val="750"/>
              <a:buFont typeface="Trebuchet MS" panose="020B0603020202020204" pitchFamily="34" charset="0"/>
              <a:buChar char="•"/>
              <a:tabLst>
                <a:tab pos="180975" algn="l"/>
              </a:tabLst>
            </a:pPr>
            <a:r>
              <a:rPr lang="ja-JP" altLang="ja-JP" sz="1200" spc="0" dirty="0">
                <a:solidFill>
                  <a:srgbClr val="254776"/>
                </a:solidFill>
                <a:effectLst/>
                <a:latin typeface="Arial" panose="020B0604020202020204" pitchFamily="34" charset="0"/>
                <a:cs typeface="Arial" panose="020B0604020202020204" pitchFamily="34" charset="0"/>
              </a:rPr>
              <a:t>情報は、エビデンスではなく、プロフィールや検索履歴に基づきオンライン上で提供されるのが一般的である</a:t>
            </a:r>
            <a:r>
              <a:rPr lang="en-US" altLang="ja-JP" sz="1200" spc="0" dirty="0">
                <a:solidFill>
                  <a:srgbClr val="254776"/>
                </a:solidFill>
                <a:effectLst/>
                <a:latin typeface="Arial" panose="020B0604020202020204" pitchFamily="34" charset="0"/>
                <a:cs typeface="Arial" panose="020B0604020202020204" pitchFamily="34" charset="0"/>
              </a:rPr>
              <a:t>(</a:t>
            </a:r>
            <a:r>
              <a:rPr lang="ja-JP" altLang="ja-JP" sz="1200" spc="0" dirty="0">
                <a:solidFill>
                  <a:srgbClr val="254776"/>
                </a:solidFill>
                <a:effectLst/>
                <a:latin typeface="Arial" panose="020B0604020202020204" pitchFamily="34" charset="0"/>
                <a:cs typeface="Arial" panose="020B0604020202020204" pitchFamily="34" charset="0"/>
              </a:rPr>
              <a:t>また、有害または危険である可能性のある製品の広告や販売、または虚偽の主張から保護するための法律は、今現在情報には適用されていない</a:t>
            </a:r>
            <a:r>
              <a:rPr lang="en-US" altLang="ja-JP" sz="1200" spc="0" dirty="0">
                <a:solidFill>
                  <a:srgbClr val="254776"/>
                </a:solidFill>
                <a:effectLst/>
                <a:latin typeface="Arial" panose="020B0604020202020204" pitchFamily="34" charset="0"/>
                <a:cs typeface="Arial" panose="020B0604020202020204" pitchFamily="34" charset="0"/>
              </a:rPr>
              <a:t>)</a:t>
            </a:r>
            <a:r>
              <a:rPr lang="ja-JP" altLang="ja-JP" sz="1200" spc="0" dirty="0">
                <a:solidFill>
                  <a:srgbClr val="254776"/>
                </a:solidFill>
                <a:effectLst/>
                <a:latin typeface="Arial" panose="020B0604020202020204" pitchFamily="34" charset="0"/>
                <a:cs typeface="Arial" panose="020B0604020202020204" pitchFamily="34" charset="0"/>
              </a:rPr>
              <a:t>。</a:t>
            </a:r>
            <a:endParaRPr lang="en-US" altLang="ja-JP" sz="1200" spc="0" dirty="0">
              <a:solidFill>
                <a:srgbClr val="254776"/>
              </a:solidFill>
              <a:effectLst/>
              <a:latin typeface="Arial" panose="020B0604020202020204" pitchFamily="34" charset="0"/>
              <a:cs typeface="Arial" panose="020B0604020202020204" pitchFamily="34" charset="0"/>
            </a:endParaRPr>
          </a:p>
          <a:p>
            <a:pPr marL="180975" marR="36830" lvl="0" indent="-96838" algn="just">
              <a:lnSpc>
                <a:spcPct val="110000"/>
              </a:lnSpc>
              <a:spcBef>
                <a:spcPts val="5"/>
              </a:spcBef>
              <a:spcAft>
                <a:spcPts val="0"/>
              </a:spcAft>
              <a:buClr>
                <a:srgbClr val="254776"/>
              </a:buClr>
              <a:buSzPts val="750"/>
              <a:buFont typeface="Trebuchet MS" panose="020B0603020202020204" pitchFamily="34" charset="0"/>
              <a:buChar char="•"/>
              <a:tabLst>
                <a:tab pos="180975" algn="l"/>
              </a:tabLst>
            </a:pPr>
            <a:r>
              <a:rPr lang="ja-JP" altLang="ja-JP" sz="1200" dirty="0">
                <a:solidFill>
                  <a:srgbClr val="254776"/>
                </a:solidFill>
                <a:latin typeface="Arial" panose="020B0604020202020204" pitchFamily="34" charset="0"/>
                <a:cs typeface="Arial" panose="020B0604020202020204" pitchFamily="34" charset="0"/>
              </a:rPr>
              <a:t>説得力のあるストーリーやビジュアルは、エビデンスリテラシーが限られた人々によって作成されるのが一般的である</a:t>
            </a:r>
            <a:r>
              <a:rPr lang="ja-JP" altLang="ja-JP" sz="1200" dirty="0">
                <a:solidFill>
                  <a:srgbClr val="254776"/>
                </a:solidFill>
                <a:effectLst/>
                <a:latin typeface="Arial" panose="020B0604020202020204" pitchFamily="34" charset="0"/>
                <a:cs typeface="Arial" panose="020B0604020202020204" pitchFamily="34" charset="0"/>
              </a:rPr>
              <a:t>。</a:t>
            </a:r>
            <a:endParaRPr lang="en-US" sz="1200" dirty="0">
              <a:solidFill>
                <a:srgbClr val="254776"/>
              </a:solidFill>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F1166FF4-E644-1D55-E843-10D1A19806CA}"/>
              </a:ext>
            </a:extLst>
          </p:cNvPr>
          <p:cNvCxnSpPr>
            <a:cxnSpLocks/>
          </p:cNvCxnSpPr>
          <p:nvPr/>
        </p:nvCxnSpPr>
        <p:spPr>
          <a:xfrm>
            <a:off x="3566796" y="1605099"/>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sp>
        <p:nvSpPr>
          <p:cNvPr id="16" name="Rectangle 15">
            <a:extLst>
              <a:ext uri="{FF2B5EF4-FFF2-40B4-BE49-F238E27FC236}">
                <a16:creationId xmlns:a16="http://schemas.microsoft.com/office/drawing/2014/main" id="{7A1B5F93-5182-6215-BDEB-C85271D79A7A}"/>
              </a:ext>
            </a:extLst>
          </p:cNvPr>
          <p:cNvSpPr/>
          <p:nvPr/>
        </p:nvSpPr>
        <p:spPr>
          <a:xfrm>
            <a:off x="7754020" y="1754660"/>
            <a:ext cx="4221852" cy="1287423"/>
          </a:xfrm>
          <a:prstGeom prst="rect">
            <a:avLst/>
          </a:prstGeom>
          <a:solidFill>
            <a:srgbClr val="FFC000">
              <a:alpha val="5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175DD648-6D70-C9DC-927B-6736462E37BD}"/>
              </a:ext>
            </a:extLst>
          </p:cNvPr>
          <p:cNvSpPr txBox="1"/>
          <p:nvPr/>
        </p:nvSpPr>
        <p:spPr>
          <a:xfrm>
            <a:off x="7792578" y="1979194"/>
            <a:ext cx="3890772" cy="830997"/>
          </a:xfrm>
          <a:prstGeom prst="rect">
            <a:avLst/>
          </a:prstGeom>
          <a:noFill/>
        </p:spPr>
        <p:txBody>
          <a:bodyPr wrap="square">
            <a:spAutoFit/>
          </a:bodyPr>
          <a:lstStyle/>
          <a:p>
            <a:pPr marL="177800" marR="0" lvl="0" algn="just" defTabSz="609585" rtl="0" eaLnBrk="1" fontAlgn="auto" latinLnBrk="0" hangingPunct="1">
              <a:lnSpc>
                <a:spcPct val="100000"/>
              </a:lnSpc>
              <a:spcBef>
                <a:spcPts val="0"/>
              </a:spcBef>
              <a:spcAft>
                <a:spcPts val="0"/>
              </a:spcAft>
              <a:buClrTx/>
              <a:buSzTx/>
              <a:tabLst/>
              <a:defRPr/>
            </a:pPr>
            <a:r>
              <a:rPr lang="ja-JP" altLang="ja-JP" sz="1600" dirty="0">
                <a:solidFill>
                  <a:srgbClr val="254776"/>
                </a:solidFill>
                <a:effectLst/>
                <a:latin typeface="Arial" panose="020B0604020202020204" pitchFamily="34" charset="0"/>
                <a:cs typeface="Arial" panose="020B0604020202020204" pitchFamily="34" charset="0"/>
              </a:rPr>
              <a:t>情報過多で誤情報</a:t>
            </a:r>
            <a:r>
              <a:rPr lang="en-US" altLang="ja-JP" sz="1600" dirty="0">
                <a:solidFill>
                  <a:srgbClr val="254776"/>
                </a:solidFill>
                <a:effectLst/>
                <a:latin typeface="Arial" panose="020B0604020202020204" pitchFamily="34" charset="0"/>
                <a:cs typeface="Arial" panose="020B0604020202020204" pitchFamily="34" charset="0"/>
              </a:rPr>
              <a:t>(</a:t>
            </a:r>
            <a:r>
              <a:rPr lang="ja-JP" altLang="ja-JP" sz="1600" dirty="0">
                <a:solidFill>
                  <a:srgbClr val="254776"/>
                </a:solidFill>
                <a:effectLst/>
                <a:latin typeface="Arial" panose="020B0604020202020204" pitchFamily="34" charset="0"/>
                <a:cs typeface="Arial" panose="020B0604020202020204" pitchFamily="34" charset="0"/>
              </a:rPr>
              <a:t>欺く意図の有無とは関係なく拡散される誤った情報</a:t>
            </a:r>
            <a:r>
              <a:rPr lang="en-US" altLang="ja-JP" sz="1600" dirty="0">
                <a:solidFill>
                  <a:srgbClr val="254776"/>
                </a:solidFill>
                <a:effectLst/>
                <a:latin typeface="Arial" panose="020B0604020202020204" pitchFamily="34" charset="0"/>
                <a:cs typeface="Arial" panose="020B0604020202020204" pitchFamily="34" charset="0"/>
              </a:rPr>
              <a:t>)</a:t>
            </a:r>
            <a:r>
              <a:rPr lang="ja-JP" altLang="ja-JP" sz="1600" dirty="0">
                <a:solidFill>
                  <a:srgbClr val="254776"/>
                </a:solidFill>
                <a:effectLst/>
                <a:latin typeface="Arial" panose="020B0604020202020204" pitchFamily="34" charset="0"/>
                <a:cs typeface="Arial" panose="020B0604020202020204" pitchFamily="34" charset="0"/>
              </a:rPr>
              <a:t>が多い</a:t>
            </a:r>
            <a:r>
              <a:rPr lang="en-US" altLang="ja-JP" sz="1600" dirty="0">
                <a:solidFill>
                  <a:srgbClr val="254776"/>
                </a:solidFill>
                <a:effectLst/>
                <a:latin typeface="Arial" panose="020B0604020202020204" pitchFamily="34" charset="0"/>
                <a:cs typeface="Arial" panose="020B0604020202020204" pitchFamily="34" charset="0"/>
              </a:rPr>
              <a:t> </a:t>
            </a:r>
            <a:r>
              <a:rPr lang="ja-JP" altLang="ja-JP" sz="1600" dirty="0">
                <a:solidFill>
                  <a:srgbClr val="254776"/>
                </a:solidFill>
                <a:effectLst/>
                <a:latin typeface="Arial" panose="020B0604020202020204" pitchFamily="34" charset="0"/>
                <a:cs typeface="Arial" panose="020B0604020202020204" pitchFamily="34" charset="0"/>
              </a:rPr>
              <a:t>時代である。</a:t>
            </a:r>
            <a:endParaRPr kumimoji="0" lang="en-US" sz="16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pic>
        <p:nvPicPr>
          <p:cNvPr id="13" name="Picture 12" descr="Icon&#10;&#10;Description automatically generated">
            <a:extLst>
              <a:ext uri="{FF2B5EF4-FFF2-40B4-BE49-F238E27FC236}">
                <a16:creationId xmlns:a16="http://schemas.microsoft.com/office/drawing/2014/main" id="{63E31D4C-FA4D-75C0-01BB-90F7A7A4BD44}"/>
              </a:ext>
            </a:extLst>
          </p:cNvPr>
          <p:cNvPicPr>
            <a:picLocks noChangeAspect="1"/>
          </p:cNvPicPr>
          <p:nvPr/>
        </p:nvPicPr>
        <p:blipFill>
          <a:blip r:embed="rId3"/>
          <a:stretch>
            <a:fillRect/>
          </a:stretch>
        </p:blipFill>
        <p:spPr>
          <a:xfrm>
            <a:off x="28710" y="4754064"/>
            <a:ext cx="864000" cy="864000"/>
          </a:xfrm>
          <a:prstGeom prst="rect">
            <a:avLst/>
          </a:prstGeom>
        </p:spPr>
      </p:pic>
      <p:pic>
        <p:nvPicPr>
          <p:cNvPr id="19" name="Picture 18" descr="Icon&#10;&#10;Description automatically generated">
            <a:extLst>
              <a:ext uri="{FF2B5EF4-FFF2-40B4-BE49-F238E27FC236}">
                <a16:creationId xmlns:a16="http://schemas.microsoft.com/office/drawing/2014/main" id="{0483562A-37D7-726D-1999-81153F83C67E}"/>
              </a:ext>
            </a:extLst>
          </p:cNvPr>
          <p:cNvPicPr>
            <a:picLocks noChangeAspect="1"/>
          </p:cNvPicPr>
          <p:nvPr/>
        </p:nvPicPr>
        <p:blipFill>
          <a:blip r:embed="rId4"/>
          <a:stretch>
            <a:fillRect/>
          </a:stretch>
        </p:blipFill>
        <p:spPr>
          <a:xfrm>
            <a:off x="28710" y="3830161"/>
            <a:ext cx="864000" cy="864000"/>
          </a:xfrm>
          <a:prstGeom prst="rect">
            <a:avLst/>
          </a:prstGeom>
        </p:spPr>
      </p:pic>
      <p:pic>
        <p:nvPicPr>
          <p:cNvPr id="25" name="Picture 24" descr="Icon&#10;&#10;Description automatically generated">
            <a:extLst>
              <a:ext uri="{FF2B5EF4-FFF2-40B4-BE49-F238E27FC236}">
                <a16:creationId xmlns:a16="http://schemas.microsoft.com/office/drawing/2014/main" id="{83E45715-4760-AFCE-49CA-3B9DB44239DE}"/>
              </a:ext>
            </a:extLst>
          </p:cNvPr>
          <p:cNvPicPr>
            <a:picLocks noChangeAspect="1"/>
          </p:cNvPicPr>
          <p:nvPr/>
        </p:nvPicPr>
        <p:blipFill>
          <a:blip r:embed="rId5"/>
          <a:stretch>
            <a:fillRect/>
          </a:stretch>
        </p:blipFill>
        <p:spPr>
          <a:xfrm>
            <a:off x="28710" y="2885204"/>
            <a:ext cx="864000" cy="864000"/>
          </a:xfrm>
          <a:prstGeom prst="rect">
            <a:avLst/>
          </a:prstGeom>
        </p:spPr>
      </p:pic>
      <p:cxnSp>
        <p:nvCxnSpPr>
          <p:cNvPr id="41" name="Elbow Connector 40">
            <a:extLst>
              <a:ext uri="{FF2B5EF4-FFF2-40B4-BE49-F238E27FC236}">
                <a16:creationId xmlns:a16="http://schemas.microsoft.com/office/drawing/2014/main" id="{DB34BDBA-CFB5-4FAD-00C5-965056FE98A6}"/>
              </a:ext>
            </a:extLst>
          </p:cNvPr>
          <p:cNvCxnSpPr>
            <a:cxnSpLocks/>
          </p:cNvCxnSpPr>
          <p:nvPr/>
        </p:nvCxnSpPr>
        <p:spPr>
          <a:xfrm rot="10800000" flipV="1">
            <a:off x="5778656" y="1725474"/>
            <a:ext cx="6179793" cy="1318464"/>
          </a:xfrm>
          <a:prstGeom prst="bentConnector3">
            <a:avLst>
              <a:gd name="adj1" fmla="val 67879"/>
            </a:avLst>
          </a:prstGeom>
          <a:ln w="50800">
            <a:solidFill>
              <a:srgbClr val="FEB714"/>
            </a:solidFill>
          </a:ln>
          <a:effectLst/>
        </p:spPr>
        <p:style>
          <a:lnRef idx="2">
            <a:schemeClr val="accent1"/>
          </a:lnRef>
          <a:fillRef idx="0">
            <a:schemeClr val="accent1"/>
          </a:fillRef>
          <a:effectRef idx="1">
            <a:schemeClr val="accent1"/>
          </a:effectRef>
          <a:fontRef idx="minor">
            <a:schemeClr val="tx1"/>
          </a:fontRef>
        </p:style>
      </p:cxnSp>
      <p:cxnSp>
        <p:nvCxnSpPr>
          <p:cNvPr id="49" name="Elbow Connector 48">
            <a:extLst>
              <a:ext uri="{FF2B5EF4-FFF2-40B4-BE49-F238E27FC236}">
                <a16:creationId xmlns:a16="http://schemas.microsoft.com/office/drawing/2014/main" id="{A7372D05-0257-1BC6-080B-FF3A0ADAC7BF}"/>
              </a:ext>
            </a:extLst>
          </p:cNvPr>
          <p:cNvCxnSpPr>
            <a:cxnSpLocks/>
          </p:cNvCxnSpPr>
          <p:nvPr/>
        </p:nvCxnSpPr>
        <p:spPr>
          <a:xfrm rot="5400000">
            <a:off x="3276217" y="3686369"/>
            <a:ext cx="3156180" cy="1871320"/>
          </a:xfrm>
          <a:prstGeom prst="bentConnector3">
            <a:avLst>
              <a:gd name="adj1" fmla="val 50000"/>
            </a:avLst>
          </a:prstGeom>
          <a:ln w="50800">
            <a:solidFill>
              <a:srgbClr val="FEB714"/>
            </a:solidFill>
            <a:headEnd type="none"/>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3421001"/>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A06128-3A00-4687-A178-3FFE6118DB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33160</TotalTime>
  <Words>767</Words>
  <Application>Microsoft Macintosh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Trebuchet MS</vt:lpstr>
      <vt:lpstr>McMaster Brighter World Theme</vt:lpstr>
      <vt:lpstr>日常生活の中心にエビデンスを位置付けることのコンテクストと課題</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2024-10-03T15:52:26Z</dcterms:modified>
</cp:coreProperties>
</file>