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3"/>
  </p:sldMasterIdLst>
  <p:notesMasterIdLst>
    <p:notesMasterId r:id="rId6"/>
  </p:notesMasterIdLst>
  <p:sldIdLst>
    <p:sldId id="1109" r:id="rId4"/>
    <p:sldId id="1110" r:id="rId5"/>
  </p:sldIdLst>
  <p:sldSz cx="12192000" cy="6858000"/>
  <p:notesSz cx="6805613" cy="9939338"/>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8DD2E5"/>
    <a:srgbClr val="99CC66"/>
    <a:srgbClr val="CC76A6"/>
    <a:srgbClr val="FEB714"/>
    <a:srgbClr val="FFC057"/>
    <a:srgbClr val="6AA855"/>
    <a:srgbClr val="6FC0D3"/>
    <a:srgbClr val="8DC758"/>
    <a:srgbClr val="99CC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9" autoAdjust="0"/>
    <p:restoredTop sz="95822" autoAdjust="0"/>
  </p:normalViewPr>
  <p:slideViewPr>
    <p:cSldViewPr snapToGrid="0" snapToObjects="1">
      <p:cViewPr varScale="1">
        <p:scale>
          <a:sx n="122" d="100"/>
          <a:sy n="122" d="100"/>
        </p:scale>
        <p:origin x="744" y="192"/>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10/3/24</a:t>
            </a:fld>
            <a:endParaRPr lang="en-US" dirty="0"/>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26544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458980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a:alphaModFix amt="10000"/>
          </a:blip>
          <a:srcRect l="9741" t="6894" r="7309" b="29427"/>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670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9"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3" r:id="rId4"/>
    <p:sldLayoutId id="2147483672" r:id="rId5"/>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4E0EEC3-CA7E-7EF7-A173-B16DE7AB221C}"/>
              </a:ext>
            </a:extLst>
          </p:cNvPr>
          <p:cNvSpPr/>
          <p:nvPr/>
        </p:nvSpPr>
        <p:spPr>
          <a:xfrm>
            <a:off x="0" y="6232422"/>
            <a:ext cx="12192000" cy="6255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pic>
        <p:nvPicPr>
          <p:cNvPr id="8" name="Picture 7">
            <a:extLst>
              <a:ext uri="{FF2B5EF4-FFF2-40B4-BE49-F238E27FC236}">
                <a16:creationId xmlns:a16="http://schemas.microsoft.com/office/drawing/2014/main" id="{5165A485-638C-FCBD-C3F2-3349EFB4D8F0}"/>
              </a:ext>
            </a:extLst>
          </p:cNvPr>
          <p:cNvPicPr>
            <a:picLocks noChangeAspect="1"/>
          </p:cNvPicPr>
          <p:nvPr/>
        </p:nvPicPr>
        <p:blipFill>
          <a:blip r:embed="rId3"/>
          <a:srcRect/>
          <a:stretch/>
        </p:blipFill>
        <p:spPr>
          <a:xfrm>
            <a:off x="318654" y="1896710"/>
            <a:ext cx="9292485" cy="1932625"/>
          </a:xfrm>
          <a:prstGeom prst="rect">
            <a:avLst/>
          </a:prstGeom>
        </p:spPr>
      </p:pic>
      <p:pic>
        <p:nvPicPr>
          <p:cNvPr id="9" name="Picture 8">
            <a:extLst>
              <a:ext uri="{FF2B5EF4-FFF2-40B4-BE49-F238E27FC236}">
                <a16:creationId xmlns:a16="http://schemas.microsoft.com/office/drawing/2014/main" id="{2144524B-F99E-C979-7127-BBBD61153614}"/>
              </a:ext>
            </a:extLst>
          </p:cNvPr>
          <p:cNvPicPr>
            <a:picLocks noChangeAspect="1"/>
          </p:cNvPicPr>
          <p:nvPr/>
        </p:nvPicPr>
        <p:blipFill>
          <a:blip r:embed="rId4"/>
          <a:srcRect/>
          <a:stretch/>
        </p:blipFill>
        <p:spPr>
          <a:xfrm>
            <a:off x="318654" y="3862208"/>
            <a:ext cx="9129130" cy="2256248"/>
          </a:xfrm>
          <a:prstGeom prst="rect">
            <a:avLst/>
          </a:prstGeom>
        </p:spPr>
      </p:pic>
      <p:sp>
        <p:nvSpPr>
          <p:cNvPr id="2" name="Rectangle 1">
            <a:extLst>
              <a:ext uri="{FF2B5EF4-FFF2-40B4-BE49-F238E27FC236}">
                <a16:creationId xmlns:a16="http://schemas.microsoft.com/office/drawing/2014/main" id="{27E83533-C984-888C-E6F3-25E2A4A2A242}"/>
              </a:ext>
            </a:extLst>
          </p:cNvPr>
          <p:cNvSpPr/>
          <p:nvPr/>
        </p:nvSpPr>
        <p:spPr>
          <a:xfrm rot="16200000">
            <a:off x="4968215" y="1630298"/>
            <a:ext cx="4862945" cy="5316121"/>
          </a:xfrm>
          <a:prstGeom prst="rect">
            <a:avLst/>
          </a:prstGeom>
          <a:gradFill>
            <a:gsLst>
              <a:gs pos="0">
                <a:schemeClr val="accent1">
                  <a:tint val="100000"/>
                  <a:shade val="100000"/>
                  <a:satMod val="130000"/>
                </a:schemeClr>
              </a:gs>
              <a:gs pos="100000">
                <a:schemeClr val="bg1">
                  <a:alpha val="0"/>
                </a:schemeClr>
              </a:gs>
              <a:gs pos="0">
                <a:schemeClr val="bg1"/>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CC7CB5D3-6B0E-397C-7ED4-062B0FDB7E7B}"/>
              </a:ext>
            </a:extLst>
          </p:cNvPr>
          <p:cNvSpPr txBox="1"/>
          <p:nvPr/>
        </p:nvSpPr>
        <p:spPr>
          <a:xfrm>
            <a:off x="116856" y="1284311"/>
            <a:ext cx="11955695" cy="338554"/>
          </a:xfrm>
          <a:prstGeom prst="rect">
            <a:avLst/>
          </a:prstGeom>
          <a:noFill/>
        </p:spPr>
        <p:txBody>
          <a:bodyPr wrap="square">
            <a:spAutoFit/>
          </a:bodyPr>
          <a:lstStyle/>
          <a:p>
            <a:pPr marL="177800" lvl="0" algn="ctr">
              <a:defRPr/>
            </a:pPr>
            <a:r>
              <a:rPr lang="ja-JP" altLang="en-US" sz="1600" dirty="0">
                <a:solidFill>
                  <a:srgbClr val="254776"/>
                </a:solidFill>
                <a:latin typeface="Arial" panose="020B0604020202020204" pitchFamily="34" charset="0"/>
                <a:cs typeface="Arial" panose="020B0604020202020204" pitchFamily="34" charset="0"/>
              </a:rPr>
              <a:t>エビデンス委員会の推奨</a:t>
            </a:r>
            <a:r>
              <a:rPr lang="en-US" altLang="ja-JP" sz="1600" dirty="0">
                <a:solidFill>
                  <a:srgbClr val="254776"/>
                </a:solidFill>
                <a:latin typeface="Arial" panose="020B0604020202020204" pitchFamily="34" charset="0"/>
                <a:cs typeface="Arial" panose="020B0604020202020204" pitchFamily="34" charset="0"/>
              </a:rPr>
              <a:t>24</a:t>
            </a:r>
            <a:r>
              <a:rPr lang="ja-JP" altLang="en-US" sz="1600" dirty="0">
                <a:solidFill>
                  <a:srgbClr val="254776"/>
                </a:solidFill>
                <a:latin typeface="Arial" panose="020B0604020202020204" pitchFamily="34" charset="0"/>
                <a:cs typeface="Arial" panose="020B0604020202020204" pitchFamily="34" charset="0"/>
              </a:rPr>
              <a:t>項目のうち</a:t>
            </a:r>
            <a:r>
              <a:rPr lang="en-US" altLang="ja-JP" sz="1600" dirty="0">
                <a:solidFill>
                  <a:srgbClr val="254776"/>
                </a:solidFill>
                <a:latin typeface="Arial" panose="020B0604020202020204" pitchFamily="34" charset="0"/>
                <a:cs typeface="Arial" panose="020B0604020202020204" pitchFamily="34" charset="0"/>
              </a:rPr>
              <a:t>20</a:t>
            </a:r>
            <a:r>
              <a:rPr lang="ja-JP" altLang="en-US" sz="1600" dirty="0">
                <a:solidFill>
                  <a:srgbClr val="254776"/>
                </a:solidFill>
                <a:latin typeface="Arial" panose="020B0604020202020204" pitchFamily="34" charset="0"/>
                <a:cs typeface="Arial" panose="020B0604020202020204" pitchFamily="34" charset="0"/>
              </a:rPr>
              <a:t>項目は実装の優先事項</a:t>
            </a:r>
            <a:r>
              <a:rPr lang="en-US" altLang="ja-JP" sz="1600" dirty="0">
                <a:solidFill>
                  <a:srgbClr val="254776"/>
                </a:solidFill>
                <a:latin typeface="Arial" panose="020B0604020202020204" pitchFamily="34" charset="0"/>
                <a:cs typeface="Arial" panose="020B0604020202020204" pitchFamily="34" charset="0"/>
              </a:rPr>
              <a:t>3</a:t>
            </a:r>
            <a:r>
              <a:rPr lang="ja-JP" altLang="en-US" sz="1600" dirty="0">
                <a:solidFill>
                  <a:srgbClr val="254776"/>
                </a:solidFill>
                <a:latin typeface="Arial" panose="020B0604020202020204" pitchFamily="34" charset="0"/>
                <a:cs typeface="Arial" panose="020B0604020202020204" pitchFamily="34" charset="0"/>
              </a:rPr>
              <a:t>項目にグループ分けすることができる</a:t>
            </a:r>
            <a:endParaRPr lang="en-CA" sz="1600" dirty="0">
              <a:solidFill>
                <a:srgbClr val="254776"/>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01EF1915-2FBE-772D-C0CE-982677E20346}"/>
              </a:ext>
            </a:extLst>
          </p:cNvPr>
          <p:cNvSpPr txBox="1"/>
          <p:nvPr/>
        </p:nvSpPr>
        <p:spPr>
          <a:xfrm>
            <a:off x="2233773" y="2055095"/>
            <a:ext cx="9324055" cy="3785652"/>
          </a:xfrm>
          <a:prstGeom prst="rect">
            <a:avLst/>
          </a:prstGeom>
          <a:noFill/>
        </p:spPr>
        <p:txBody>
          <a:bodyPr wrap="square">
            <a:spAutoFit/>
          </a:bodyPr>
          <a:lstStyle/>
          <a:p>
            <a:pPr marL="177800">
              <a:defRPr/>
            </a:pPr>
            <a:r>
              <a:rPr lang="ja-JP" altLang="en-US" sz="1200" b="1" dirty="0">
                <a:solidFill>
                  <a:srgbClr val="254776"/>
                </a:solidFill>
                <a:latin typeface="Arial" panose="020B0604020202020204" pitchFamily="34" charset="0"/>
                <a:cs typeface="Arial" panose="020B0604020202020204" pitchFamily="34" charset="0"/>
              </a:rPr>
              <a:t>政府の政策立案者</a:t>
            </a:r>
            <a:r>
              <a:rPr lang="en-CA" sz="1200" dirty="0">
                <a:solidFill>
                  <a:srgbClr val="254776"/>
                </a:solidFill>
                <a:latin typeface="Arial" panose="020B0604020202020204" pitchFamily="34" charset="0"/>
                <a:cs typeface="Arial" panose="020B0604020202020204" pitchFamily="34" charset="0"/>
              </a:rPr>
              <a:t>– 4</a:t>
            </a:r>
            <a:r>
              <a:rPr lang="ja-JP" altLang="en-US" sz="1200" dirty="0">
                <a:solidFill>
                  <a:srgbClr val="254776"/>
                </a:solidFill>
                <a:latin typeface="Arial" panose="020B0604020202020204" pitchFamily="34" charset="0"/>
                <a:cs typeface="Arial" panose="020B0604020202020204" pitchFamily="34" charset="0"/>
              </a:rPr>
              <a:t>件の推奨：目的にかなう国内のエビデンス支援システム</a:t>
            </a:r>
            <a:r>
              <a:rPr lang="en-CA" sz="1200" dirty="0">
                <a:solidFill>
                  <a:srgbClr val="254776"/>
                </a:solidFill>
                <a:latin typeface="Arial" panose="020B0604020202020204" pitchFamily="34" charset="0"/>
                <a:cs typeface="Arial" panose="020B0604020202020204" pitchFamily="34" charset="0"/>
              </a:rPr>
              <a:t>[5],</a:t>
            </a:r>
            <a:r>
              <a:rPr lang="ja-JP" altLang="en-US" sz="1200" dirty="0">
                <a:solidFill>
                  <a:srgbClr val="254776"/>
                </a:solidFill>
                <a:latin typeface="Arial" panose="020B0604020202020204" pitchFamily="34" charset="0"/>
                <a:cs typeface="Arial" panose="020B0604020202020204" pitchFamily="34" charset="0"/>
              </a:rPr>
              <a:t>エビデンス支援職員とパートナーシップ</a:t>
            </a:r>
            <a:r>
              <a:rPr lang="en-US" altLang="ja-JP" sz="1200" dirty="0">
                <a:solidFill>
                  <a:srgbClr val="254776"/>
                </a:solidFill>
                <a:latin typeface="Arial" panose="020B0604020202020204" pitchFamily="34" charset="0"/>
                <a:cs typeface="Arial" panose="020B0604020202020204" pitchFamily="34" charset="0"/>
              </a:rPr>
              <a:t>[6]</a:t>
            </a:r>
            <a:r>
              <a:rPr lang="ja-JP" altLang="en-US" sz="1200" dirty="0" err="1">
                <a:solidFill>
                  <a:srgbClr val="254776"/>
                </a:solidFill>
                <a:latin typeface="Arial" panose="020B0604020202020204" pitchFamily="34" charset="0"/>
                <a:cs typeface="Arial" panose="020B0604020202020204" pitchFamily="34" charset="0"/>
              </a:rPr>
              <a:t>、</a:t>
            </a:r>
            <a:r>
              <a:rPr lang="ja-JP" altLang="en-US" sz="1200" dirty="0">
                <a:solidFill>
                  <a:srgbClr val="254776"/>
                </a:solidFill>
                <a:latin typeface="Arial" panose="020B0604020202020204" pitchFamily="34" charset="0"/>
                <a:cs typeface="Arial" panose="020B0604020202020204" pitchFamily="34" charset="0"/>
              </a:rPr>
              <a:t>科学顧問</a:t>
            </a:r>
            <a:r>
              <a:rPr lang="en-US" altLang="ja-JP" sz="1200" dirty="0">
                <a:solidFill>
                  <a:srgbClr val="254776"/>
                </a:solidFill>
                <a:latin typeface="Arial" panose="020B0604020202020204" pitchFamily="34" charset="0"/>
                <a:cs typeface="Arial" panose="020B0604020202020204" pitchFamily="34" charset="0"/>
              </a:rPr>
              <a:t>[7]</a:t>
            </a:r>
            <a:r>
              <a:rPr lang="ja-JP" altLang="en-US" sz="1200" dirty="0" err="1">
                <a:solidFill>
                  <a:srgbClr val="254776"/>
                </a:solidFill>
                <a:latin typeface="Arial" panose="020B0604020202020204" pitchFamily="34" charset="0"/>
                <a:cs typeface="Arial" panose="020B0604020202020204" pitchFamily="34" charset="0"/>
              </a:rPr>
              <a:t>、</a:t>
            </a:r>
            <a:r>
              <a:rPr lang="ja-JP" altLang="en-US" sz="1200" dirty="0">
                <a:solidFill>
                  <a:srgbClr val="254776"/>
                </a:solidFill>
                <a:latin typeface="Arial" panose="020B0604020202020204" pitchFamily="34" charset="0"/>
                <a:cs typeface="Arial" panose="020B0604020202020204" pitchFamily="34" charset="0"/>
              </a:rPr>
              <a:t>および諮問機関</a:t>
            </a:r>
            <a:r>
              <a:rPr lang="en-CA" sz="1200" dirty="0">
                <a:solidFill>
                  <a:srgbClr val="254776"/>
                </a:solidFill>
                <a:latin typeface="Arial" panose="020B0604020202020204" pitchFamily="34" charset="0"/>
                <a:cs typeface="Arial" panose="020B0604020202020204" pitchFamily="34" charset="0"/>
              </a:rPr>
              <a:t> [8]</a:t>
            </a:r>
          </a:p>
          <a:p>
            <a:pPr marL="177800">
              <a:defRPr/>
            </a:pPr>
            <a:endParaRPr lang="en-CA" sz="800" dirty="0">
              <a:solidFill>
                <a:srgbClr val="254776"/>
              </a:solidFill>
              <a:latin typeface="Arial" panose="020B0604020202020204" pitchFamily="34" charset="0"/>
              <a:cs typeface="Arial" panose="020B0604020202020204" pitchFamily="34" charset="0"/>
            </a:endParaRPr>
          </a:p>
          <a:p>
            <a:pPr marL="177800">
              <a:defRPr/>
            </a:pPr>
            <a:r>
              <a:rPr lang="ja-JP" altLang="en-US" sz="1200" b="1" dirty="0">
                <a:solidFill>
                  <a:srgbClr val="254776"/>
                </a:solidFill>
                <a:latin typeface="Arial" panose="020B0604020202020204" pitchFamily="34" charset="0"/>
                <a:cs typeface="Arial" panose="020B0604020202020204" pitchFamily="34" charset="0"/>
              </a:rPr>
              <a:t>組織のリーダー、専門家、市民</a:t>
            </a:r>
            <a:r>
              <a:rPr lang="en-CA" sz="1200" dirty="0">
                <a:solidFill>
                  <a:srgbClr val="254776"/>
                </a:solidFill>
                <a:latin typeface="Arial" panose="020B0604020202020204" pitchFamily="34" charset="0"/>
                <a:cs typeface="Arial" panose="020B0604020202020204" pitchFamily="34" charset="0"/>
              </a:rPr>
              <a:t>– </a:t>
            </a:r>
            <a:r>
              <a:rPr lang="en-US" altLang="ja-JP" sz="1200" dirty="0">
                <a:solidFill>
                  <a:srgbClr val="254776"/>
                </a:solidFill>
                <a:latin typeface="Arial" panose="020B0604020202020204" pitchFamily="34" charset="0"/>
                <a:cs typeface="Arial" panose="020B0604020202020204" pitchFamily="34" charset="0"/>
              </a:rPr>
              <a:t>1</a:t>
            </a:r>
            <a:r>
              <a:rPr lang="ja-JP" altLang="en-US" sz="1200" dirty="0">
                <a:solidFill>
                  <a:srgbClr val="254776"/>
                </a:solidFill>
                <a:latin typeface="Arial" panose="020B0604020202020204" pitchFamily="34" charset="0"/>
                <a:cs typeface="Arial" panose="020B0604020202020204" pitchFamily="34" charset="0"/>
              </a:rPr>
              <a:t>件の推奨項目：組織的協会、専門家団体およびインパクト志向の市民社会団体が、国内のエビデンス支援システムに有意義に貢献すること</a:t>
            </a:r>
            <a:r>
              <a:rPr lang="en-CA" sz="1200" dirty="0">
                <a:solidFill>
                  <a:srgbClr val="254776"/>
                </a:solidFill>
                <a:latin typeface="Arial" panose="020B0604020202020204" pitchFamily="34" charset="0"/>
                <a:cs typeface="Arial" panose="020B0604020202020204" pitchFamily="34" charset="0"/>
              </a:rPr>
              <a:t>[12]</a:t>
            </a:r>
          </a:p>
          <a:p>
            <a:pPr marL="177800">
              <a:defRPr/>
            </a:pPr>
            <a:endParaRPr lang="en-CA" sz="800" dirty="0">
              <a:solidFill>
                <a:srgbClr val="254776"/>
              </a:solidFill>
              <a:latin typeface="Arial" panose="020B0604020202020204" pitchFamily="34" charset="0"/>
              <a:cs typeface="Arial" panose="020B0604020202020204" pitchFamily="34" charset="0"/>
            </a:endParaRPr>
          </a:p>
          <a:p>
            <a:pPr marL="177800">
              <a:defRPr/>
            </a:pPr>
            <a:r>
              <a:rPr lang="ja-JP" altLang="en-US" sz="1200" b="1" dirty="0">
                <a:solidFill>
                  <a:srgbClr val="254776"/>
                </a:solidFill>
                <a:latin typeface="Arial" panose="020B0604020202020204" pitchFamily="34" charset="0"/>
                <a:cs typeface="Arial" panose="020B0604020202020204" pitchFamily="34" charset="0"/>
              </a:rPr>
              <a:t>エビデンス仲介者</a:t>
            </a:r>
            <a:r>
              <a:rPr lang="en-CA" sz="1200" dirty="0">
                <a:solidFill>
                  <a:srgbClr val="254776"/>
                </a:solidFill>
                <a:latin typeface="Arial" panose="020B0604020202020204" pitchFamily="34" charset="0"/>
                <a:cs typeface="Arial" panose="020B0604020202020204" pitchFamily="34" charset="0"/>
              </a:rPr>
              <a:t>– </a:t>
            </a:r>
            <a:r>
              <a:rPr lang="en-US" sz="1200" dirty="0">
                <a:solidFill>
                  <a:srgbClr val="254776"/>
                </a:solidFill>
                <a:latin typeface="Arial" panose="020B0604020202020204" pitchFamily="34" charset="0"/>
                <a:cs typeface="Arial" panose="020B0604020202020204" pitchFamily="34" charset="0"/>
              </a:rPr>
              <a:t>2</a:t>
            </a:r>
            <a:r>
              <a:rPr lang="ja-JP" altLang="en-US" sz="1200" dirty="0">
                <a:solidFill>
                  <a:srgbClr val="254776"/>
                </a:solidFill>
                <a:latin typeface="Arial" panose="020B0604020202020204" pitchFamily="34" charset="0"/>
                <a:cs typeface="Arial" panose="020B0604020202020204" pitchFamily="34" charset="0"/>
              </a:rPr>
              <a:t>件の推奨項目：エビデンス仲介者は意思決定者を最良のエビデンスで支援すると共に、エビデンス生産者に対してはエビデンスでインパクトを与えるための洞察と機会を提供すること</a:t>
            </a:r>
            <a:r>
              <a:rPr lang="en-CA" sz="1200" dirty="0">
                <a:solidFill>
                  <a:srgbClr val="254776"/>
                </a:solidFill>
                <a:latin typeface="Arial" panose="020B0604020202020204" pitchFamily="34" charset="0"/>
                <a:cs typeface="Arial" panose="020B0604020202020204" pitchFamily="34" charset="0"/>
              </a:rPr>
              <a:t> [14], </a:t>
            </a:r>
            <a:r>
              <a:rPr lang="ja-JP" altLang="en-US" sz="1200" dirty="0">
                <a:solidFill>
                  <a:srgbClr val="254776"/>
                </a:solidFill>
                <a:latin typeface="Arial" panose="020B0604020202020204" pitchFamily="34" charset="0"/>
                <a:cs typeface="Arial" panose="020B0604020202020204" pitchFamily="34" charset="0"/>
              </a:rPr>
              <a:t>尋ねられた質問に対し、最良のエビデンスのタイムリーかつ反応の良いマッチングを行うこと</a:t>
            </a:r>
            <a:r>
              <a:rPr lang="en-CA" sz="1200" dirty="0">
                <a:solidFill>
                  <a:srgbClr val="254776"/>
                </a:solidFill>
                <a:latin typeface="Arial" panose="020B0604020202020204" pitchFamily="34" charset="0"/>
                <a:cs typeface="Arial" panose="020B0604020202020204" pitchFamily="34" charset="0"/>
              </a:rPr>
              <a:t>[16]</a:t>
            </a:r>
          </a:p>
          <a:p>
            <a:pPr marL="177800">
              <a:defRPr/>
            </a:pPr>
            <a:endParaRPr lang="en-CA" sz="1200" dirty="0">
              <a:solidFill>
                <a:srgbClr val="254776"/>
              </a:solidFill>
              <a:latin typeface="Arial" panose="020B0604020202020204" pitchFamily="34" charset="0"/>
              <a:cs typeface="Arial" panose="020B0604020202020204" pitchFamily="34" charset="0"/>
            </a:endParaRPr>
          </a:p>
          <a:p>
            <a:pPr marL="177800">
              <a:defRPr/>
            </a:pPr>
            <a:endParaRPr lang="en-CA" sz="1600" dirty="0">
              <a:solidFill>
                <a:srgbClr val="254776"/>
              </a:solidFill>
              <a:latin typeface="Arial" panose="020B0604020202020204" pitchFamily="34" charset="0"/>
              <a:cs typeface="Arial" panose="020B0604020202020204" pitchFamily="34" charset="0"/>
            </a:endParaRPr>
          </a:p>
          <a:p>
            <a:pPr marL="177800">
              <a:defRPr/>
            </a:pPr>
            <a:br>
              <a:rPr lang="en-CA" sz="800" dirty="0">
                <a:solidFill>
                  <a:srgbClr val="254776"/>
                </a:solidFill>
                <a:latin typeface="Arial" panose="020B0604020202020204" pitchFamily="34" charset="0"/>
                <a:cs typeface="Arial" panose="020B0604020202020204" pitchFamily="34" charset="0"/>
              </a:rPr>
            </a:br>
            <a:r>
              <a:rPr lang="ja-JP" altLang="en-US" sz="1200" b="1" dirty="0">
                <a:solidFill>
                  <a:srgbClr val="254776"/>
                </a:solidFill>
                <a:latin typeface="Arial" panose="020B0604020202020204" pitchFamily="34" charset="0"/>
                <a:cs typeface="Arial" panose="020B0604020202020204" pitchFamily="34" charset="0"/>
              </a:rPr>
              <a:t>政府の政策立案者</a:t>
            </a:r>
            <a:r>
              <a:rPr lang="en-CA" sz="1200" dirty="0">
                <a:solidFill>
                  <a:srgbClr val="254776"/>
                </a:solidFill>
                <a:latin typeface="Arial" panose="020B0604020202020204" pitchFamily="34" charset="0"/>
                <a:cs typeface="Arial" panose="020B0604020202020204" pitchFamily="34" charset="0"/>
              </a:rPr>
              <a:t>– </a:t>
            </a:r>
            <a:r>
              <a:rPr lang="en-US" altLang="ja-JP" sz="1200" dirty="0">
                <a:solidFill>
                  <a:srgbClr val="254776"/>
                </a:solidFill>
                <a:latin typeface="Arial" panose="020B0604020202020204" pitchFamily="34" charset="0"/>
                <a:cs typeface="Arial" panose="020B0604020202020204" pitchFamily="34" charset="0"/>
              </a:rPr>
              <a:t>1</a:t>
            </a:r>
            <a:r>
              <a:rPr lang="ja-JP" altLang="en-US" sz="1200" dirty="0">
                <a:solidFill>
                  <a:srgbClr val="254776"/>
                </a:solidFill>
                <a:latin typeface="Arial" panose="020B0604020202020204" pitchFamily="34" charset="0"/>
                <a:cs typeface="Arial" panose="020B0604020202020204" pitchFamily="34" charset="0"/>
              </a:rPr>
              <a:t>件の推奨項目：より多様化されたエビデンス基盤の構築</a:t>
            </a:r>
            <a:r>
              <a:rPr lang="en-CA" sz="1200" dirty="0">
                <a:solidFill>
                  <a:srgbClr val="254776"/>
                </a:solidFill>
                <a:latin typeface="Arial" panose="020B0604020202020204" pitchFamily="34" charset="0"/>
                <a:cs typeface="Arial" panose="020B0604020202020204" pitchFamily="34" charset="0"/>
              </a:rPr>
              <a:t>[9]</a:t>
            </a:r>
          </a:p>
          <a:p>
            <a:pPr marL="177800">
              <a:defRPr/>
            </a:pPr>
            <a:endParaRPr lang="en-CA" sz="800" dirty="0">
              <a:solidFill>
                <a:srgbClr val="254776"/>
              </a:solidFill>
              <a:latin typeface="Arial" panose="020B0604020202020204" pitchFamily="34" charset="0"/>
              <a:cs typeface="Arial" panose="020B0604020202020204" pitchFamily="34" charset="0"/>
            </a:endParaRPr>
          </a:p>
          <a:p>
            <a:pPr marL="177800">
              <a:defRPr/>
            </a:pPr>
            <a:r>
              <a:rPr lang="ja-JP" altLang="en-US" sz="1200" b="1" dirty="0">
                <a:solidFill>
                  <a:srgbClr val="254776"/>
                </a:solidFill>
                <a:latin typeface="Arial" panose="020B0604020202020204" pitchFamily="34" charset="0"/>
                <a:cs typeface="Arial" panose="020B0604020202020204" pitchFamily="34" charset="0"/>
              </a:rPr>
              <a:t>インパクト指向のエビデンス生産者</a:t>
            </a:r>
            <a:r>
              <a:rPr lang="en-CA" sz="1200" dirty="0">
                <a:solidFill>
                  <a:srgbClr val="254776"/>
                </a:solidFill>
                <a:latin typeface="Arial" panose="020B0604020202020204" pitchFamily="34" charset="0"/>
                <a:cs typeface="Arial" panose="020B0604020202020204" pitchFamily="34" charset="0"/>
              </a:rPr>
              <a:t>– 6</a:t>
            </a:r>
            <a:r>
              <a:rPr lang="ja-JP" altLang="en-US" sz="1200" dirty="0">
                <a:solidFill>
                  <a:srgbClr val="254776"/>
                </a:solidFill>
                <a:latin typeface="Arial" panose="020B0604020202020204" pitchFamily="34" charset="0"/>
                <a:cs typeface="Arial" panose="020B0604020202020204" pitchFamily="34" charset="0"/>
              </a:rPr>
              <a:t>件の推奨項目：</a:t>
            </a:r>
            <a:r>
              <a:rPr lang="en-CA" sz="1200" dirty="0">
                <a:solidFill>
                  <a:srgbClr val="254776"/>
                </a:solidFill>
                <a:latin typeface="Arial" panose="020B0604020202020204" pitchFamily="34" charset="0"/>
                <a:cs typeface="Arial" panose="020B0604020202020204" pitchFamily="34" charset="0"/>
              </a:rPr>
              <a:t>1)</a:t>
            </a:r>
            <a:r>
              <a:rPr lang="ja-JP" altLang="en-US" sz="1200" dirty="0">
                <a:solidFill>
                  <a:srgbClr val="254776"/>
                </a:solidFill>
                <a:latin typeface="Arial" panose="020B0604020202020204" pitchFamily="34" charset="0"/>
                <a:cs typeface="Arial" panose="020B0604020202020204" pitchFamily="34" charset="0"/>
              </a:rPr>
              <a:t>ギャップの解消および標準を遵守すること </a:t>
            </a:r>
            <a:r>
              <a:rPr lang="en-CA" sz="1200" dirty="0">
                <a:solidFill>
                  <a:srgbClr val="254776"/>
                </a:solidFill>
                <a:latin typeface="Arial" panose="020B0604020202020204" pitchFamily="34" charset="0"/>
                <a:cs typeface="Arial" panose="020B0604020202020204" pitchFamily="34" charset="0"/>
              </a:rPr>
              <a:t>[17]; 2)</a:t>
            </a:r>
            <a:r>
              <a:rPr lang="ja-JP" altLang="en-US" sz="1200" dirty="0">
                <a:solidFill>
                  <a:srgbClr val="254776"/>
                </a:solidFill>
                <a:latin typeface="Arial" panose="020B0604020202020204" pitchFamily="34" charset="0"/>
                <a:cs typeface="Arial" panose="020B0604020202020204" pitchFamily="34" charset="0"/>
              </a:rPr>
              <a:t>他者への対応、照会、または他者との協働</a:t>
            </a:r>
            <a:r>
              <a:rPr lang="en-CA" sz="1200" dirty="0">
                <a:solidFill>
                  <a:srgbClr val="254776"/>
                </a:solidFill>
                <a:latin typeface="Arial" panose="020B0604020202020204" pitchFamily="34" charset="0"/>
                <a:cs typeface="Arial" panose="020B0604020202020204" pitchFamily="34" charset="0"/>
              </a:rPr>
              <a:t>[18]; 3)</a:t>
            </a:r>
            <a:r>
              <a:rPr lang="ja-JP" altLang="en-US" sz="1200" dirty="0">
                <a:solidFill>
                  <a:srgbClr val="254776"/>
                </a:solidFill>
                <a:latin typeface="Arial" panose="020B0604020202020204" pitchFamily="34" charset="0"/>
                <a:cs typeface="Arial" panose="020B0604020202020204" pitchFamily="34" charset="0"/>
              </a:rPr>
              <a:t>他のセクターに属するエビデンスグループから学ぶこと</a:t>
            </a:r>
            <a:r>
              <a:rPr lang="en-CA" sz="1200" dirty="0">
                <a:solidFill>
                  <a:srgbClr val="254776"/>
                </a:solidFill>
                <a:latin typeface="Arial" panose="020B0604020202020204" pitchFamily="34" charset="0"/>
                <a:cs typeface="Arial" panose="020B0604020202020204" pitchFamily="34" charset="0"/>
              </a:rPr>
              <a:t>[19]; 4)</a:t>
            </a:r>
            <a:r>
              <a:rPr lang="ja-JP" altLang="en-US" sz="1200" dirty="0">
                <a:solidFill>
                  <a:srgbClr val="254776"/>
                </a:solidFill>
                <a:latin typeface="Arial" panose="020B0604020202020204" pitchFamily="34" charset="0"/>
                <a:cs typeface="Arial" panose="020B0604020202020204" pitchFamily="34" charset="0"/>
              </a:rPr>
              <a:t>グローバルな緊急事態の際に基軸的役割を果たす準備を整える</a:t>
            </a:r>
            <a:r>
              <a:rPr lang="en-CA" sz="1200" dirty="0">
                <a:solidFill>
                  <a:srgbClr val="254776"/>
                </a:solidFill>
                <a:latin typeface="Arial" panose="020B0604020202020204" pitchFamily="34" charset="0"/>
                <a:cs typeface="Arial" panose="020B0604020202020204" pitchFamily="34" charset="0"/>
              </a:rPr>
              <a:t>[20]; 5)</a:t>
            </a:r>
            <a:r>
              <a:rPr lang="ja-JP" altLang="en-US" sz="1200" dirty="0">
                <a:solidFill>
                  <a:srgbClr val="254776"/>
                </a:solidFill>
                <a:latin typeface="Arial" panose="020B0604020202020204" pitchFamily="34" charset="0"/>
                <a:cs typeface="Arial" panose="020B0604020202020204" pitchFamily="34" charset="0"/>
              </a:rPr>
              <a:t>エビデンスを理解しやすくすること</a:t>
            </a:r>
            <a:r>
              <a:rPr lang="en-CA" sz="1200" dirty="0">
                <a:solidFill>
                  <a:srgbClr val="254776"/>
                </a:solidFill>
                <a:latin typeface="Arial" panose="020B0604020202020204" pitchFamily="34" charset="0"/>
                <a:cs typeface="Arial" panose="020B0604020202020204" pitchFamily="34" charset="0"/>
              </a:rPr>
              <a:t>[21];</a:t>
            </a:r>
            <a:r>
              <a:rPr lang="ja-JP" altLang="en-US" sz="1200" dirty="0">
                <a:solidFill>
                  <a:srgbClr val="254776"/>
                </a:solidFill>
                <a:latin typeface="Arial" panose="020B0604020202020204" pitchFamily="34" charset="0"/>
                <a:cs typeface="Arial" panose="020B0604020202020204" pitchFamily="34" charset="0"/>
              </a:rPr>
              <a:t>学術機関はメンバーに対し、国内のエビデンス支援システムおよびエビデンス関連のグローバル公共財に貢献する外因的動機を与えること</a:t>
            </a:r>
            <a:r>
              <a:rPr lang="en-CA" sz="1200" dirty="0">
                <a:solidFill>
                  <a:srgbClr val="254776"/>
                </a:solidFill>
                <a:latin typeface="Arial" panose="020B0604020202020204" pitchFamily="34" charset="0"/>
                <a:cs typeface="Arial" panose="020B0604020202020204" pitchFamily="34" charset="0"/>
              </a:rPr>
              <a:t>[22]</a:t>
            </a:r>
          </a:p>
          <a:p>
            <a:pPr marL="463550" indent="-285750">
              <a:buFont typeface="Arial" panose="020B0604020202020204" pitchFamily="34" charset="0"/>
              <a:buChar char="•"/>
              <a:defRPr/>
            </a:pPr>
            <a:endParaRPr lang="en-CA" sz="1200" dirty="0">
              <a:solidFill>
                <a:srgbClr val="254776"/>
              </a:solidFill>
              <a:latin typeface="Arial" panose="020B0604020202020204" pitchFamily="34" charset="0"/>
              <a:cs typeface="Arial" panose="020B0604020202020204" pitchFamily="34" charset="0"/>
            </a:endParaRPr>
          </a:p>
          <a:p>
            <a:pPr marL="177800">
              <a:defRPr/>
            </a:pPr>
            <a:r>
              <a:rPr lang="ja-JP" altLang="en-US" sz="1200" b="1" dirty="0">
                <a:solidFill>
                  <a:srgbClr val="254776"/>
                </a:solidFill>
                <a:latin typeface="Arial" panose="020B0604020202020204" pitchFamily="34" charset="0"/>
                <a:cs typeface="Arial" panose="020B0604020202020204" pitchFamily="34" charset="0"/>
              </a:rPr>
              <a:t>資金提供者</a:t>
            </a:r>
            <a:r>
              <a:rPr lang="en-CA" sz="1200" b="1" dirty="0">
                <a:solidFill>
                  <a:srgbClr val="254776"/>
                </a:solidFill>
                <a:latin typeface="Arial" panose="020B0604020202020204" pitchFamily="34" charset="0"/>
                <a:cs typeface="Arial" panose="020B0604020202020204" pitchFamily="34" charset="0"/>
              </a:rPr>
              <a:t> </a:t>
            </a:r>
            <a:r>
              <a:rPr lang="en-CA" sz="1200" dirty="0">
                <a:solidFill>
                  <a:srgbClr val="254776"/>
                </a:solidFill>
                <a:latin typeface="Arial" panose="020B0604020202020204" pitchFamily="34" charset="0"/>
                <a:cs typeface="Arial" panose="020B0604020202020204" pitchFamily="34" charset="0"/>
              </a:rPr>
              <a:t>– </a:t>
            </a:r>
            <a:r>
              <a:rPr lang="en-US" altLang="ja-JP" sz="1200" dirty="0">
                <a:solidFill>
                  <a:srgbClr val="254776"/>
                </a:solidFill>
                <a:latin typeface="Arial" panose="020B0604020202020204" pitchFamily="34" charset="0"/>
                <a:cs typeface="Arial" panose="020B0604020202020204" pitchFamily="34" charset="0"/>
              </a:rPr>
              <a:t>1</a:t>
            </a:r>
            <a:r>
              <a:rPr lang="ja-JP" altLang="en-US" sz="1200" dirty="0">
                <a:solidFill>
                  <a:srgbClr val="254776"/>
                </a:solidFill>
                <a:latin typeface="Arial" panose="020B0604020202020204" pitchFamily="34" charset="0"/>
                <a:cs typeface="Arial" panose="020B0604020202020204" pitchFamily="34" charset="0"/>
              </a:rPr>
              <a:t>件の推奨項目：政府、財団および他の資金提供者は、国内のエビデンス支援システムや、エビデンスに関連するグローバルな公共財に対し、「よりスマートに」、理想的にはより多く支出すること</a:t>
            </a:r>
            <a:r>
              <a:rPr lang="en-CA" sz="1200" dirty="0">
                <a:solidFill>
                  <a:srgbClr val="254776"/>
                </a:solidFill>
                <a:latin typeface="Arial" panose="020B0604020202020204" pitchFamily="34" charset="0"/>
                <a:cs typeface="Arial" panose="020B0604020202020204" pitchFamily="34" charset="0"/>
              </a:rPr>
              <a:t> [24]</a:t>
            </a:r>
          </a:p>
        </p:txBody>
      </p:sp>
      <p:sp>
        <p:nvSpPr>
          <p:cNvPr id="7" name="TextBox 6">
            <a:extLst>
              <a:ext uri="{FF2B5EF4-FFF2-40B4-BE49-F238E27FC236}">
                <a16:creationId xmlns:a16="http://schemas.microsoft.com/office/drawing/2014/main" id="{058C07AB-497F-1D55-0534-2FF39E01F443}"/>
              </a:ext>
            </a:extLst>
          </p:cNvPr>
          <p:cNvSpPr txBox="1"/>
          <p:nvPr/>
        </p:nvSpPr>
        <p:spPr>
          <a:xfrm>
            <a:off x="618519" y="2458387"/>
            <a:ext cx="1615254" cy="600164"/>
          </a:xfrm>
          <a:prstGeom prst="rect">
            <a:avLst/>
          </a:prstGeom>
          <a:noFill/>
        </p:spPr>
        <p:txBody>
          <a:bodyPr wrap="square">
            <a:spAutoFit/>
          </a:bodyPr>
          <a:lstStyle/>
          <a:p>
            <a:pPr algn="ctr"/>
            <a:r>
              <a:rPr lang="ja-JP" altLang="en-US" sz="1100" b="1" dirty="0">
                <a:solidFill>
                  <a:srgbClr val="254776"/>
                </a:solidFill>
                <a:latin typeface="+mj-lt"/>
              </a:rPr>
              <a:t>国内のエビデンス支援システムの形式化および強化</a:t>
            </a:r>
          </a:p>
        </p:txBody>
      </p:sp>
      <p:sp>
        <p:nvSpPr>
          <p:cNvPr id="12" name="TextBox 11">
            <a:extLst>
              <a:ext uri="{FF2B5EF4-FFF2-40B4-BE49-F238E27FC236}">
                <a16:creationId xmlns:a16="http://schemas.microsoft.com/office/drawing/2014/main" id="{B983F9D5-5BFA-ABBC-DF56-51EEBA9B0EBC}"/>
              </a:ext>
            </a:extLst>
          </p:cNvPr>
          <p:cNvSpPr txBox="1"/>
          <p:nvPr/>
        </p:nvSpPr>
        <p:spPr>
          <a:xfrm>
            <a:off x="807643" y="4579467"/>
            <a:ext cx="1442907" cy="861774"/>
          </a:xfrm>
          <a:prstGeom prst="rect">
            <a:avLst/>
          </a:prstGeom>
          <a:noFill/>
        </p:spPr>
        <p:txBody>
          <a:bodyPr wrap="square">
            <a:spAutoFit/>
          </a:bodyPr>
          <a:lstStyle/>
          <a:p>
            <a:pPr algn="ctr"/>
            <a:r>
              <a:rPr lang="ja-JP" altLang="en-US" sz="1000" b="1" dirty="0">
                <a:solidFill>
                  <a:srgbClr val="254776"/>
                </a:solidFill>
                <a:latin typeface="+mj-lt"/>
              </a:rPr>
              <a:t>国内のエビデンス支援システムの強化に加え、グローバルエビデンスアーキテクチャの強化および活用</a:t>
            </a:r>
          </a:p>
        </p:txBody>
      </p:sp>
      <p:sp>
        <p:nvSpPr>
          <p:cNvPr id="5" name="Title 4">
            <a:extLst>
              <a:ext uri="{FF2B5EF4-FFF2-40B4-BE49-F238E27FC236}">
                <a16:creationId xmlns:a16="http://schemas.microsoft.com/office/drawing/2014/main" id="{A879BFC3-9224-CD39-BE85-5A9454660C19}"/>
              </a:ext>
            </a:extLst>
          </p:cNvPr>
          <p:cNvSpPr>
            <a:spLocks noGrp="1"/>
          </p:cNvSpPr>
          <p:nvPr>
            <p:ph type="title"/>
          </p:nvPr>
        </p:nvSpPr>
        <p:spPr/>
        <p:txBody>
          <a:bodyPr/>
          <a:lstStyle/>
          <a:p>
            <a:r>
              <a:rPr lang="ja-JP" altLang="en-US" dirty="0"/>
              <a:t>補遺</a:t>
            </a:r>
            <a:r>
              <a:rPr lang="en-US" altLang="ja-JP" dirty="0"/>
              <a:t>2</a:t>
            </a:r>
            <a:endParaRPr lang="en-US" dirty="0"/>
          </a:p>
        </p:txBody>
      </p:sp>
    </p:spTree>
    <p:extLst>
      <p:ext uri="{BB962C8B-B14F-4D97-AF65-F5344CB8AC3E}">
        <p14:creationId xmlns:p14="http://schemas.microsoft.com/office/powerpoint/2010/main" val="4019495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FA82427-324F-F215-5A17-7580BD0EE07D}"/>
              </a:ext>
            </a:extLst>
          </p:cNvPr>
          <p:cNvSpPr/>
          <p:nvPr/>
        </p:nvSpPr>
        <p:spPr>
          <a:xfrm>
            <a:off x="0" y="6232422"/>
            <a:ext cx="12192000" cy="6255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pic>
        <p:nvPicPr>
          <p:cNvPr id="8" name="Picture 7">
            <a:extLst>
              <a:ext uri="{FF2B5EF4-FFF2-40B4-BE49-F238E27FC236}">
                <a16:creationId xmlns:a16="http://schemas.microsoft.com/office/drawing/2014/main" id="{5165A485-638C-FCBD-C3F2-3349EFB4D8F0}"/>
              </a:ext>
            </a:extLst>
          </p:cNvPr>
          <p:cNvPicPr>
            <a:picLocks noChangeAspect="1"/>
          </p:cNvPicPr>
          <p:nvPr/>
        </p:nvPicPr>
        <p:blipFill>
          <a:blip r:embed="rId3"/>
          <a:srcRect/>
          <a:stretch/>
        </p:blipFill>
        <p:spPr>
          <a:xfrm>
            <a:off x="447741" y="1370424"/>
            <a:ext cx="9083886" cy="1918390"/>
          </a:xfrm>
          <a:prstGeom prst="rect">
            <a:avLst/>
          </a:prstGeom>
        </p:spPr>
      </p:pic>
      <p:pic>
        <p:nvPicPr>
          <p:cNvPr id="9" name="Picture 8">
            <a:extLst>
              <a:ext uri="{FF2B5EF4-FFF2-40B4-BE49-F238E27FC236}">
                <a16:creationId xmlns:a16="http://schemas.microsoft.com/office/drawing/2014/main" id="{2144524B-F99E-C979-7127-BBBD61153614}"/>
              </a:ext>
            </a:extLst>
          </p:cNvPr>
          <p:cNvPicPr>
            <a:picLocks noChangeAspect="1"/>
          </p:cNvPicPr>
          <p:nvPr/>
        </p:nvPicPr>
        <p:blipFill>
          <a:blip r:embed="rId4"/>
          <a:srcRect/>
          <a:stretch/>
        </p:blipFill>
        <p:spPr>
          <a:xfrm>
            <a:off x="477082" y="3427688"/>
            <a:ext cx="9054548" cy="1920926"/>
          </a:xfrm>
          <a:prstGeom prst="rect">
            <a:avLst/>
          </a:prstGeom>
        </p:spPr>
      </p:pic>
      <p:sp>
        <p:nvSpPr>
          <p:cNvPr id="5" name="Rectangle 4">
            <a:extLst>
              <a:ext uri="{FF2B5EF4-FFF2-40B4-BE49-F238E27FC236}">
                <a16:creationId xmlns:a16="http://schemas.microsoft.com/office/drawing/2014/main" id="{2971DF9C-77E2-0A30-C433-0D3B0FD44A82}"/>
              </a:ext>
            </a:extLst>
          </p:cNvPr>
          <p:cNvSpPr/>
          <p:nvPr/>
        </p:nvSpPr>
        <p:spPr>
          <a:xfrm rot="16200000">
            <a:off x="4942906" y="1383352"/>
            <a:ext cx="5439018" cy="5316121"/>
          </a:xfrm>
          <a:prstGeom prst="rect">
            <a:avLst/>
          </a:prstGeom>
          <a:gradFill>
            <a:gsLst>
              <a:gs pos="0">
                <a:schemeClr val="accent1">
                  <a:tint val="100000"/>
                  <a:shade val="100000"/>
                  <a:satMod val="130000"/>
                </a:schemeClr>
              </a:gs>
              <a:gs pos="100000">
                <a:schemeClr val="bg1">
                  <a:alpha val="0"/>
                </a:schemeClr>
              </a:gs>
              <a:gs pos="0">
                <a:schemeClr val="bg1"/>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1EF1915-2FBE-772D-C0CE-982677E20346}"/>
              </a:ext>
            </a:extLst>
          </p:cNvPr>
          <p:cNvSpPr txBox="1"/>
          <p:nvPr/>
        </p:nvSpPr>
        <p:spPr>
          <a:xfrm>
            <a:off x="2233773" y="1509131"/>
            <a:ext cx="9324055" cy="4185761"/>
          </a:xfrm>
          <a:prstGeom prst="rect">
            <a:avLst/>
          </a:prstGeom>
          <a:noFill/>
        </p:spPr>
        <p:txBody>
          <a:bodyPr wrap="square">
            <a:spAutoFit/>
          </a:bodyPr>
          <a:lstStyle/>
          <a:p>
            <a:pPr marL="177800">
              <a:defRPr/>
            </a:pPr>
            <a:endParaRPr lang="en-CA" sz="500" b="1" dirty="0">
              <a:solidFill>
                <a:srgbClr val="254776"/>
              </a:solidFill>
              <a:latin typeface="Arial" panose="020B0604020202020204" pitchFamily="34" charset="0"/>
              <a:cs typeface="Arial" panose="020B0604020202020204" pitchFamily="34" charset="0"/>
            </a:endParaRPr>
          </a:p>
          <a:p>
            <a:pPr marL="177800">
              <a:defRPr/>
            </a:pPr>
            <a:endParaRPr lang="en-CA" sz="1200" b="1" dirty="0">
              <a:solidFill>
                <a:srgbClr val="254776"/>
              </a:solidFill>
              <a:latin typeface="Arial" panose="020B0604020202020204" pitchFamily="34" charset="0"/>
              <a:cs typeface="Arial" panose="020B0604020202020204" pitchFamily="34" charset="0"/>
            </a:endParaRPr>
          </a:p>
          <a:p>
            <a:pPr marL="177800">
              <a:defRPr/>
            </a:pPr>
            <a:r>
              <a:rPr lang="ja-JP" altLang="en-US" sz="1200" b="1" dirty="0">
                <a:solidFill>
                  <a:srgbClr val="254776"/>
                </a:solidFill>
                <a:latin typeface="Arial" panose="020B0604020202020204" pitchFamily="34" charset="0"/>
                <a:cs typeface="Arial" panose="020B0604020202020204" pitchFamily="34" charset="0"/>
              </a:rPr>
              <a:t>政府の政策立案者</a:t>
            </a:r>
            <a:r>
              <a:rPr lang="en-CA" sz="1200" dirty="0">
                <a:solidFill>
                  <a:srgbClr val="254776"/>
                </a:solidFill>
                <a:latin typeface="Arial" panose="020B0604020202020204" pitchFamily="34" charset="0"/>
                <a:cs typeface="Arial" panose="020B0604020202020204" pitchFamily="34" charset="0"/>
              </a:rPr>
              <a:t>– </a:t>
            </a:r>
            <a:r>
              <a:rPr lang="en-US" altLang="ja-JP" sz="1200" dirty="0">
                <a:solidFill>
                  <a:srgbClr val="254776"/>
                </a:solidFill>
                <a:latin typeface="Arial" panose="020B0604020202020204" pitchFamily="34" charset="0"/>
                <a:cs typeface="Arial" panose="020B0604020202020204" pitchFamily="34" charset="0"/>
              </a:rPr>
              <a:t>1</a:t>
            </a:r>
            <a:r>
              <a:rPr lang="ja-JP" altLang="en-US" sz="1200" dirty="0">
                <a:solidFill>
                  <a:srgbClr val="254776"/>
                </a:solidFill>
                <a:latin typeface="Arial" panose="020B0604020202020204" pitchFamily="34" charset="0"/>
                <a:cs typeface="Arial" panose="020B0604020202020204" pitchFamily="34" charset="0"/>
              </a:rPr>
              <a:t>件の推奨項目：オープンサイエンスを、意思決定においてエビデンスを利用するための主要成功要因として外因的動機付けすること</a:t>
            </a:r>
            <a:r>
              <a:rPr lang="en-CA" sz="1200" dirty="0">
                <a:solidFill>
                  <a:srgbClr val="254776"/>
                </a:solidFill>
                <a:latin typeface="Arial" panose="020B0604020202020204" pitchFamily="34" charset="0"/>
                <a:cs typeface="Arial" panose="020B0604020202020204" pitchFamily="34" charset="0"/>
              </a:rPr>
              <a:t>[10]</a:t>
            </a:r>
            <a:r>
              <a:rPr lang="ja-JP" altLang="en-US" sz="1200" dirty="0">
                <a:solidFill>
                  <a:srgbClr val="254776"/>
                </a:solidFill>
                <a:latin typeface="Arial" panose="020B0604020202020204" pitchFamily="34" charset="0"/>
                <a:cs typeface="Arial" panose="020B0604020202020204" pitchFamily="34" charset="0"/>
              </a:rPr>
              <a:t> 規制やバリデーションスキームによって、エビデンス支援システムに</a:t>
            </a:r>
            <a:r>
              <a:rPr lang="en-US" altLang="ja-JP" sz="1200" dirty="0">
                <a:solidFill>
                  <a:srgbClr val="254776"/>
                </a:solidFill>
                <a:latin typeface="Arial" panose="020B0604020202020204" pitchFamily="34" charset="0"/>
                <a:cs typeface="Arial" panose="020B0604020202020204" pitchFamily="34" charset="0"/>
              </a:rPr>
              <a:t>AI</a:t>
            </a:r>
            <a:r>
              <a:rPr lang="ja-JP" altLang="en-US" sz="1200" dirty="0">
                <a:solidFill>
                  <a:srgbClr val="254776"/>
                </a:solidFill>
                <a:latin typeface="Arial" panose="020B0604020202020204" pitchFamily="34" charset="0"/>
                <a:cs typeface="Arial" panose="020B0604020202020204" pitchFamily="34" charset="0"/>
              </a:rPr>
              <a:t>がもたらす便益を最適化すると共に、</a:t>
            </a:r>
            <a:r>
              <a:rPr lang="en-US" altLang="ja-JP" sz="1200" dirty="0">
                <a:solidFill>
                  <a:srgbClr val="254776"/>
                </a:solidFill>
                <a:latin typeface="Arial" panose="020B0604020202020204" pitchFamily="34" charset="0"/>
                <a:cs typeface="Arial" panose="020B0604020202020204" pitchFamily="34" charset="0"/>
              </a:rPr>
              <a:t>AI</a:t>
            </a:r>
            <a:r>
              <a:rPr lang="ja-JP" altLang="en-US" sz="1200" dirty="0">
                <a:solidFill>
                  <a:srgbClr val="254776"/>
                </a:solidFill>
                <a:latin typeface="Arial" panose="020B0604020202020204" pitchFamily="34" charset="0"/>
                <a:cs typeface="Arial" panose="020B0604020202020204" pitchFamily="34" charset="0"/>
              </a:rPr>
              <a:t>がもたらす害を最小限に抑える状況を確保すること</a:t>
            </a:r>
            <a:r>
              <a:rPr lang="en-CA" sz="1200" dirty="0">
                <a:solidFill>
                  <a:srgbClr val="254776"/>
                </a:solidFill>
                <a:latin typeface="Arial" panose="020B0604020202020204" pitchFamily="34" charset="0"/>
                <a:cs typeface="Arial" panose="020B0604020202020204" pitchFamily="34" charset="0"/>
              </a:rPr>
              <a:t> [11]</a:t>
            </a:r>
          </a:p>
          <a:p>
            <a:pPr marL="463550" indent="-285750">
              <a:buFont typeface="Arial" panose="020B0604020202020204" pitchFamily="34" charset="0"/>
              <a:buChar char="•"/>
              <a:defRPr/>
            </a:pPr>
            <a:endParaRPr lang="en-CA" sz="800" dirty="0">
              <a:solidFill>
                <a:srgbClr val="254776"/>
              </a:solidFill>
              <a:latin typeface="Arial" panose="020B0604020202020204" pitchFamily="34" charset="0"/>
              <a:cs typeface="Arial" panose="020B0604020202020204" pitchFamily="34" charset="0"/>
            </a:endParaRPr>
          </a:p>
          <a:p>
            <a:pPr marL="177800">
              <a:defRPr/>
            </a:pPr>
            <a:r>
              <a:rPr lang="ja-JP" altLang="en-US" sz="1200" b="1" dirty="0">
                <a:solidFill>
                  <a:srgbClr val="254776"/>
                </a:solidFill>
                <a:latin typeface="Arial" panose="020B0604020202020204" pitchFamily="34" charset="0"/>
                <a:cs typeface="Arial" panose="020B0604020202020204" pitchFamily="34" charset="0"/>
              </a:rPr>
              <a:t>インパクト指向のエビデンス生産者</a:t>
            </a:r>
            <a:r>
              <a:rPr lang="en-CA" sz="1200" dirty="0">
                <a:solidFill>
                  <a:srgbClr val="254776"/>
                </a:solidFill>
                <a:latin typeface="Arial" panose="020B0604020202020204" pitchFamily="34" charset="0"/>
                <a:cs typeface="Arial" panose="020B0604020202020204" pitchFamily="34" charset="0"/>
              </a:rPr>
              <a:t>– </a:t>
            </a:r>
            <a:r>
              <a:rPr lang="en-US" altLang="ja-JP" sz="1200" dirty="0">
                <a:solidFill>
                  <a:srgbClr val="254776"/>
                </a:solidFill>
                <a:latin typeface="Arial" panose="020B0604020202020204" pitchFamily="34" charset="0"/>
                <a:cs typeface="Arial" panose="020B0604020202020204" pitchFamily="34" charset="0"/>
              </a:rPr>
              <a:t>1</a:t>
            </a:r>
            <a:r>
              <a:rPr lang="ja-JP" altLang="en-US" sz="1200" dirty="0">
                <a:solidFill>
                  <a:srgbClr val="254776"/>
                </a:solidFill>
                <a:latin typeface="Arial" panose="020B0604020202020204" pitchFamily="34" charset="0"/>
                <a:cs typeface="Arial" panose="020B0604020202020204" pitchFamily="34" charset="0"/>
              </a:rPr>
              <a:t>件の推奨項目：学術誌において最良のエビデンスを利用するための支援を行う方法を改善すること</a:t>
            </a:r>
            <a:r>
              <a:rPr lang="en-CA" sz="1200" dirty="0">
                <a:solidFill>
                  <a:srgbClr val="254776"/>
                </a:solidFill>
                <a:latin typeface="Arial" panose="020B0604020202020204" pitchFamily="34" charset="0"/>
                <a:cs typeface="Arial" panose="020B0604020202020204" pitchFamily="34" charset="0"/>
              </a:rPr>
              <a:t> [23]</a:t>
            </a:r>
          </a:p>
          <a:p>
            <a:pPr marL="463550" indent="-285750">
              <a:buFont typeface="Arial" panose="020B0604020202020204" pitchFamily="34" charset="0"/>
              <a:buChar char="•"/>
              <a:defRPr/>
            </a:pPr>
            <a:endParaRPr lang="en-CA" sz="800" dirty="0">
              <a:solidFill>
                <a:srgbClr val="254776"/>
              </a:solidFill>
              <a:latin typeface="Arial" panose="020B0604020202020204" pitchFamily="34" charset="0"/>
              <a:cs typeface="Arial" panose="020B0604020202020204" pitchFamily="34" charset="0"/>
            </a:endParaRPr>
          </a:p>
          <a:p>
            <a:pPr marL="463550" indent="-285750">
              <a:buFont typeface="Arial" panose="020B0604020202020204" pitchFamily="34" charset="0"/>
              <a:buChar char="•"/>
              <a:defRPr/>
            </a:pPr>
            <a:endParaRPr lang="en-CA" sz="800" dirty="0">
              <a:solidFill>
                <a:srgbClr val="254776"/>
              </a:solidFill>
              <a:latin typeface="Arial" panose="020B0604020202020204" pitchFamily="34" charset="0"/>
              <a:cs typeface="Arial" panose="020B0604020202020204" pitchFamily="34" charset="0"/>
            </a:endParaRPr>
          </a:p>
          <a:p>
            <a:pPr marL="463550" indent="-285750">
              <a:buFont typeface="Arial" panose="020B0604020202020204" pitchFamily="34" charset="0"/>
              <a:buChar char="•"/>
              <a:defRPr/>
            </a:pPr>
            <a:endParaRPr lang="en-CA" sz="800" dirty="0">
              <a:solidFill>
                <a:srgbClr val="254776"/>
              </a:solidFill>
              <a:latin typeface="Arial" panose="020B0604020202020204" pitchFamily="34" charset="0"/>
              <a:cs typeface="Arial" panose="020B0604020202020204" pitchFamily="34" charset="0"/>
            </a:endParaRPr>
          </a:p>
          <a:p>
            <a:pPr marL="463550" indent="-285750">
              <a:buFont typeface="Arial" panose="020B0604020202020204" pitchFamily="34" charset="0"/>
              <a:buChar char="•"/>
              <a:defRPr/>
            </a:pPr>
            <a:endParaRPr lang="en-CA" sz="900" dirty="0">
              <a:solidFill>
                <a:srgbClr val="254776"/>
              </a:solidFill>
              <a:latin typeface="Arial" panose="020B0604020202020204" pitchFamily="34" charset="0"/>
              <a:cs typeface="Arial" panose="020B0604020202020204" pitchFamily="34" charset="0"/>
            </a:endParaRPr>
          </a:p>
          <a:p>
            <a:pPr marL="463550" indent="-285750">
              <a:buFont typeface="Arial" panose="020B0604020202020204" pitchFamily="34" charset="0"/>
              <a:buChar char="•"/>
              <a:defRPr/>
            </a:pPr>
            <a:endParaRPr lang="en-CA" sz="1200" dirty="0">
              <a:solidFill>
                <a:srgbClr val="254776"/>
              </a:solidFill>
              <a:latin typeface="Arial" panose="020B0604020202020204" pitchFamily="34" charset="0"/>
              <a:cs typeface="Arial" panose="020B0604020202020204" pitchFamily="34" charset="0"/>
            </a:endParaRPr>
          </a:p>
          <a:p>
            <a:pPr marL="463550" indent="-285750">
              <a:buFont typeface="Arial" panose="020B0604020202020204" pitchFamily="34" charset="0"/>
              <a:buChar char="•"/>
              <a:defRPr/>
            </a:pPr>
            <a:endParaRPr lang="en-CA" sz="600" dirty="0">
              <a:solidFill>
                <a:srgbClr val="254776"/>
              </a:solidFill>
              <a:latin typeface="Arial" panose="020B0604020202020204" pitchFamily="34" charset="0"/>
              <a:cs typeface="Arial" panose="020B0604020202020204" pitchFamily="34" charset="0"/>
            </a:endParaRPr>
          </a:p>
          <a:p>
            <a:pPr marL="463550" indent="-285750">
              <a:buFont typeface="Arial" panose="020B0604020202020204" pitchFamily="34" charset="0"/>
              <a:buChar char="•"/>
              <a:defRPr/>
            </a:pPr>
            <a:endParaRPr lang="en-CA" sz="600" dirty="0">
              <a:solidFill>
                <a:srgbClr val="254776"/>
              </a:solidFill>
              <a:latin typeface="Arial" panose="020B0604020202020204" pitchFamily="34" charset="0"/>
              <a:cs typeface="Arial" panose="020B0604020202020204" pitchFamily="34" charset="0"/>
            </a:endParaRPr>
          </a:p>
          <a:p>
            <a:pPr marL="463550" indent="-285750">
              <a:buFont typeface="Arial" panose="020B0604020202020204" pitchFamily="34" charset="0"/>
              <a:buChar char="•"/>
              <a:defRPr/>
            </a:pPr>
            <a:endParaRPr lang="en-CA" sz="800" dirty="0">
              <a:solidFill>
                <a:srgbClr val="254776"/>
              </a:solidFill>
              <a:latin typeface="Arial" panose="020B0604020202020204" pitchFamily="34" charset="0"/>
              <a:cs typeface="Arial" panose="020B0604020202020204" pitchFamily="34" charset="0"/>
            </a:endParaRPr>
          </a:p>
          <a:p>
            <a:pPr marL="177800">
              <a:defRPr/>
            </a:pPr>
            <a:r>
              <a:rPr lang="ja-JP" altLang="en-US" sz="1200" b="1" dirty="0">
                <a:solidFill>
                  <a:srgbClr val="254776"/>
                </a:solidFill>
                <a:latin typeface="Arial" panose="020B0604020202020204" pitchFamily="34" charset="0"/>
                <a:cs typeface="Arial" panose="020B0604020202020204" pitchFamily="34" charset="0"/>
              </a:rPr>
              <a:t>組織のリーダー、専門家、市民</a:t>
            </a:r>
            <a:r>
              <a:rPr lang="en-CA" sz="1200" dirty="0">
                <a:solidFill>
                  <a:srgbClr val="254776"/>
                </a:solidFill>
                <a:latin typeface="Arial" panose="020B0604020202020204" pitchFamily="34" charset="0"/>
                <a:cs typeface="Arial" panose="020B0604020202020204" pitchFamily="34" charset="0"/>
              </a:rPr>
              <a:t>– </a:t>
            </a:r>
            <a:r>
              <a:rPr lang="en-US" altLang="ja-JP" sz="1200" dirty="0">
                <a:solidFill>
                  <a:srgbClr val="254776"/>
                </a:solidFill>
                <a:latin typeface="Arial" panose="020B0604020202020204" pitchFamily="34" charset="0"/>
                <a:cs typeface="Arial" panose="020B0604020202020204" pitchFamily="34" charset="0"/>
              </a:rPr>
              <a:t>1</a:t>
            </a:r>
            <a:r>
              <a:rPr lang="ja-JP" altLang="en-US" sz="1200" dirty="0">
                <a:solidFill>
                  <a:srgbClr val="254776"/>
                </a:solidFill>
                <a:latin typeface="Arial" panose="020B0604020202020204" pitchFamily="34" charset="0"/>
                <a:cs typeface="Arial" panose="020B0604020202020204" pitchFamily="34" charset="0"/>
              </a:rPr>
              <a:t>件の推奨項目：市民は、日々の生活において最良のエビデンスを利用できるための様々な手段を支援し、日常生活におけるエビデンスの利用の支援に献身する政治家</a:t>
            </a:r>
            <a:r>
              <a:rPr lang="en-US" altLang="ja-JP" sz="1200" dirty="0">
                <a:solidFill>
                  <a:srgbClr val="254776"/>
                </a:solidFill>
                <a:latin typeface="Arial" panose="020B0604020202020204" pitchFamily="34" charset="0"/>
                <a:cs typeface="Arial" panose="020B0604020202020204" pitchFamily="34" charset="0"/>
              </a:rPr>
              <a:t>(</a:t>
            </a:r>
            <a:r>
              <a:rPr lang="ja-JP" altLang="en-US" sz="1200" dirty="0">
                <a:solidFill>
                  <a:srgbClr val="254776"/>
                </a:solidFill>
                <a:latin typeface="Arial" panose="020B0604020202020204" pitchFamily="34" charset="0"/>
                <a:cs typeface="Arial" panose="020B0604020202020204" pitchFamily="34" charset="0"/>
              </a:rPr>
              <a:t>や他の人々</a:t>
            </a:r>
            <a:r>
              <a:rPr lang="en-US" altLang="ja-JP" sz="1200" dirty="0">
                <a:solidFill>
                  <a:srgbClr val="254776"/>
                </a:solidFill>
                <a:latin typeface="Arial" panose="020B0604020202020204" pitchFamily="34" charset="0"/>
                <a:cs typeface="Arial" panose="020B0604020202020204" pitchFamily="34" charset="0"/>
              </a:rPr>
              <a:t>)</a:t>
            </a:r>
            <a:r>
              <a:rPr lang="ja-JP" altLang="en-US" sz="1200" dirty="0">
                <a:solidFill>
                  <a:srgbClr val="254776"/>
                </a:solidFill>
                <a:latin typeface="Arial" panose="020B0604020202020204" pitchFamily="34" charset="0"/>
                <a:cs typeface="Arial" panose="020B0604020202020204" pitchFamily="34" charset="0"/>
              </a:rPr>
              <a:t>を支援すること</a:t>
            </a:r>
            <a:r>
              <a:rPr lang="en-CA" sz="1200" dirty="0">
                <a:solidFill>
                  <a:srgbClr val="254776"/>
                </a:solidFill>
                <a:latin typeface="Arial" panose="020B0604020202020204" pitchFamily="34" charset="0"/>
                <a:cs typeface="Arial" panose="020B0604020202020204" pitchFamily="34" charset="0"/>
              </a:rPr>
              <a:t> [13]</a:t>
            </a:r>
          </a:p>
          <a:p>
            <a:pPr marL="463550" indent="-285750">
              <a:buFont typeface="Arial" panose="020B0604020202020204" pitchFamily="34" charset="0"/>
              <a:buChar char="•"/>
              <a:defRPr/>
            </a:pPr>
            <a:endParaRPr lang="en-CA" sz="800" dirty="0">
              <a:solidFill>
                <a:srgbClr val="254776"/>
              </a:solidFill>
              <a:latin typeface="Arial" panose="020B0604020202020204" pitchFamily="34" charset="0"/>
              <a:cs typeface="Arial" panose="020B0604020202020204" pitchFamily="34" charset="0"/>
            </a:endParaRPr>
          </a:p>
          <a:p>
            <a:pPr marL="177800">
              <a:defRPr/>
            </a:pPr>
            <a:r>
              <a:rPr lang="ja-JP" altLang="en-US" sz="1200" b="1" dirty="0">
                <a:solidFill>
                  <a:srgbClr val="254776"/>
                </a:solidFill>
                <a:latin typeface="Arial" panose="020B0604020202020204" pitchFamily="34" charset="0"/>
                <a:cs typeface="Arial" panose="020B0604020202020204" pitchFamily="34" charset="0"/>
              </a:rPr>
              <a:t>エビデンス仲介者 </a:t>
            </a:r>
            <a:r>
              <a:rPr lang="en-CA" sz="1200" dirty="0">
                <a:solidFill>
                  <a:srgbClr val="254776"/>
                </a:solidFill>
                <a:latin typeface="Arial" panose="020B0604020202020204" pitchFamily="34" charset="0"/>
                <a:cs typeface="Arial" panose="020B0604020202020204" pitchFamily="34" charset="0"/>
              </a:rPr>
              <a:t>– </a:t>
            </a:r>
            <a:r>
              <a:rPr lang="en-US" altLang="ja-JP" sz="1200" dirty="0">
                <a:solidFill>
                  <a:srgbClr val="254776"/>
                </a:solidFill>
                <a:latin typeface="Arial" panose="020B0604020202020204" pitchFamily="34" charset="0"/>
                <a:cs typeface="Arial" panose="020B0604020202020204" pitchFamily="34" charset="0"/>
              </a:rPr>
              <a:t>1</a:t>
            </a:r>
            <a:r>
              <a:rPr lang="ja-JP" altLang="en-US" sz="1200" dirty="0">
                <a:solidFill>
                  <a:srgbClr val="254776"/>
                </a:solidFill>
                <a:latin typeface="Arial" panose="020B0604020202020204" pitchFamily="34" charset="0"/>
                <a:cs typeface="Arial" panose="020B0604020202020204" pitchFamily="34" charset="0"/>
              </a:rPr>
              <a:t>件の推奨項目：ニュースプラットフォームとソーシャルメディアプラットフォームは、最良のエビデンスの活用を手助けできる専門のエビデンス仲介者との関係、およびエビデンスの効果的な伝達を手助けできるエビデンス生産者との関係を構築すべきであるのに加え、使用するアルゴリズムが最良のエビデンスを提供し、かつ誤情報に対抗する状況を確保すること。</a:t>
            </a:r>
            <a:r>
              <a:rPr lang="en-CA" sz="1200" u="sng" dirty="0">
                <a:solidFill>
                  <a:srgbClr val="254776"/>
                </a:solidFill>
                <a:latin typeface="Arial" panose="020B0604020202020204" pitchFamily="34" charset="0"/>
                <a:cs typeface="Arial" panose="020B0604020202020204" pitchFamily="34" charset="0"/>
              </a:rPr>
              <a:t> </a:t>
            </a:r>
            <a:r>
              <a:rPr lang="en-CA" sz="1200" dirty="0">
                <a:solidFill>
                  <a:srgbClr val="254776"/>
                </a:solidFill>
                <a:latin typeface="Arial" panose="020B0604020202020204" pitchFamily="34" charset="0"/>
                <a:cs typeface="Arial" panose="020B0604020202020204" pitchFamily="34" charset="0"/>
              </a:rPr>
              <a:t>[15]</a:t>
            </a:r>
          </a:p>
          <a:p>
            <a:pPr marL="177800">
              <a:defRPr/>
            </a:pPr>
            <a:endParaRPr kumimoji="0" lang="en-CA" sz="12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177800">
              <a:defRPr/>
            </a:pPr>
            <a:endParaRPr lang="en-CA" sz="1200" dirty="0">
              <a:solidFill>
                <a:srgbClr val="254776"/>
              </a:solidFill>
              <a:latin typeface="Arial" panose="020B0604020202020204" pitchFamily="34" charset="0"/>
              <a:cs typeface="Arial" panose="020B0604020202020204" pitchFamily="34" charset="0"/>
            </a:endParaRPr>
          </a:p>
          <a:p>
            <a:pPr marL="177800">
              <a:defRPr/>
            </a:pPr>
            <a:endParaRPr kumimoji="0" lang="en-CA" sz="12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177800">
              <a:defRPr/>
            </a:pPr>
            <a:endParaRPr kumimoji="0" lang="en-CA" sz="12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92C26060-575D-5DCA-CD95-1FC2CF3AA500}"/>
              </a:ext>
            </a:extLst>
          </p:cNvPr>
          <p:cNvSpPr txBox="1"/>
          <p:nvPr/>
        </p:nvSpPr>
        <p:spPr>
          <a:xfrm>
            <a:off x="1484784" y="5399135"/>
            <a:ext cx="10073044" cy="954107"/>
          </a:xfrm>
          <a:prstGeom prst="rect">
            <a:avLst/>
          </a:prstGeom>
          <a:noFill/>
        </p:spPr>
        <p:txBody>
          <a:bodyPr wrap="square">
            <a:spAutoFit/>
          </a:bodyPr>
          <a:lstStyle/>
          <a:p>
            <a:pPr marL="177800">
              <a:defRPr/>
            </a:pPr>
            <a:r>
              <a:rPr lang="ja-JP" altLang="en-US" sz="1400" dirty="0">
                <a:solidFill>
                  <a:srgbClr val="254776"/>
                </a:solidFill>
                <a:latin typeface="Arial" panose="020B0604020202020204" pitchFamily="34" charset="0"/>
                <a:cs typeface="Arial" panose="020B0604020202020204" pitchFamily="34" charset="0"/>
              </a:rPr>
              <a:t>未来にフォーカスした場合の</a:t>
            </a:r>
            <a:r>
              <a:rPr lang="en-US" altLang="ja-JP" sz="1400" dirty="0">
                <a:solidFill>
                  <a:srgbClr val="254776"/>
                </a:solidFill>
                <a:latin typeface="Arial" panose="020B0604020202020204" pitchFamily="34" charset="0"/>
                <a:cs typeface="Arial" panose="020B0604020202020204" pitchFamily="34" charset="0"/>
              </a:rPr>
              <a:t>4</a:t>
            </a:r>
            <a:r>
              <a:rPr lang="ja-JP" altLang="en-US" sz="1400" dirty="0">
                <a:solidFill>
                  <a:srgbClr val="254776"/>
                </a:solidFill>
                <a:latin typeface="Arial" panose="020B0604020202020204" pitchFamily="34" charset="0"/>
                <a:cs typeface="Arial" panose="020B0604020202020204" pitchFamily="34" charset="0"/>
              </a:rPr>
              <a:t>件の推奨項目</a:t>
            </a:r>
            <a:r>
              <a:rPr kumimoji="0" lang="en-CA"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t>
            </a:r>
          </a:p>
          <a:p>
            <a:pPr marL="447675" lvl="1" indent="-271463">
              <a:buFont typeface="Arial" panose="020B0604020202020204" pitchFamily="34" charset="0"/>
              <a:buChar char="•"/>
              <a:defRPr/>
            </a:pPr>
            <a:r>
              <a:rPr lang="en-US" altLang="ja-JP" sz="1400" dirty="0">
                <a:solidFill>
                  <a:srgbClr val="254776"/>
                </a:solidFill>
                <a:latin typeface="Arial" panose="020B0604020202020204" pitchFamily="34" charset="0"/>
                <a:cs typeface="Arial" panose="020B0604020202020204" pitchFamily="34" charset="0"/>
              </a:rPr>
              <a:t>2</a:t>
            </a:r>
            <a:r>
              <a:rPr lang="ja-JP" altLang="en-US" sz="1400" dirty="0">
                <a:solidFill>
                  <a:srgbClr val="254776"/>
                </a:solidFill>
                <a:latin typeface="Arial" panose="020B0604020202020204" pitchFamily="34" charset="0"/>
                <a:cs typeface="Arial" panose="020B0604020202020204" pitchFamily="34" charset="0"/>
              </a:rPr>
              <a:t>件の推奨項目： 行動できる者を標的とし、モーニング</a:t>
            </a:r>
            <a:r>
              <a:rPr kumimoji="0" lang="ja-JP" altLang="en-US"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コールを行うこと</a:t>
            </a:r>
            <a:r>
              <a:rPr kumimoji="0" lang="en-CA"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[1]</a:t>
            </a:r>
            <a:r>
              <a:rPr lang="ja-JP" altLang="en-US" sz="1400" dirty="0">
                <a:solidFill>
                  <a:srgbClr val="254776"/>
                </a:solidFill>
                <a:latin typeface="Arial" panose="020B0604020202020204" pitchFamily="34" charset="0"/>
                <a:cs typeface="Arial" panose="020B0604020202020204" pitchFamily="34" charset="0"/>
              </a:rPr>
              <a:t>ある介入についての提案がされている際は、いつも注意を払い、その提案の根拠とされるエビデンスを新しい基準に基づいて問う</a:t>
            </a:r>
            <a:r>
              <a:rPr kumimoji="0" lang="en-CA"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 (</a:t>
            </a:r>
            <a:r>
              <a:rPr kumimoji="0" lang="ja-JP" altLang="en-US"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例：</a:t>
            </a:r>
            <a:r>
              <a:rPr kumimoji="0" lang="en-CA"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 </a:t>
            </a:r>
            <a:r>
              <a:rPr kumimoji="0" lang="ja-JP" altLang="en-US"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この介入に効果があるか</a:t>
            </a:r>
            <a:r>
              <a:rPr kumimoji="0" lang="en-CA"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 [2]</a:t>
            </a:r>
          </a:p>
          <a:p>
            <a:pPr marL="447675" lvl="1" indent="-271463">
              <a:buFont typeface="Arial" panose="020B0604020202020204" pitchFamily="34" charset="0"/>
              <a:buChar char="•"/>
              <a:defRPr/>
            </a:pPr>
            <a:r>
              <a:rPr lang="en-US" altLang="ja-JP" sz="1400" dirty="0">
                <a:solidFill>
                  <a:srgbClr val="254776"/>
                </a:solidFill>
                <a:latin typeface="Arial" panose="020B0604020202020204" pitchFamily="34" charset="0"/>
                <a:cs typeface="Arial" panose="020B0604020202020204" pitchFamily="34" charset="0"/>
              </a:rPr>
              <a:t>2</a:t>
            </a:r>
            <a:r>
              <a:rPr lang="ja-JP" altLang="en-US" sz="1400" dirty="0">
                <a:solidFill>
                  <a:srgbClr val="254776"/>
                </a:solidFill>
                <a:latin typeface="Arial" panose="020B0604020202020204" pitchFamily="34" charset="0"/>
                <a:cs typeface="Arial" panose="020B0604020202020204" pitchFamily="34" charset="0"/>
              </a:rPr>
              <a:t>件の推奨項目： </a:t>
            </a:r>
            <a:r>
              <a:rPr kumimoji="0" lang="ja-JP" altLang="en-US"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多国間の組織（例：国連、</a:t>
            </a:r>
            <a:r>
              <a:rPr kumimoji="0" lang="en-US" altLang="ja-JP"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G20</a:t>
            </a:r>
            <a:r>
              <a:rPr kumimoji="0" lang="ja-JP" altLang="en-US"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）を標的とし</a:t>
            </a:r>
            <a:r>
              <a:rPr kumimoji="0" lang="en-CA"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 </a:t>
            </a:r>
            <a:r>
              <a:rPr lang="ja-JP" altLang="en-US" sz="1400" dirty="0">
                <a:solidFill>
                  <a:srgbClr val="254776"/>
                </a:solidFill>
                <a:latin typeface="Arial" panose="020B0604020202020204" pitchFamily="34" charset="0"/>
                <a:cs typeface="Arial" panose="020B0604020202020204" pitchFamily="34" charset="0"/>
              </a:rPr>
              <a:t>多国間の組織による決議や</a:t>
            </a:r>
            <a:r>
              <a:rPr kumimoji="0" lang="en-CA"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[3] </a:t>
            </a:r>
            <a:r>
              <a:rPr kumimoji="0" lang="ja-JP" altLang="en-US"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ランドマーク報告書</a:t>
            </a:r>
            <a:r>
              <a:rPr kumimoji="0" lang="en-CA"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[4]</a:t>
            </a:r>
            <a:r>
              <a:rPr lang="ja-JP" altLang="en-US" sz="1400" dirty="0">
                <a:solidFill>
                  <a:srgbClr val="254776"/>
                </a:solidFill>
                <a:latin typeface="Arial" panose="020B0604020202020204" pitchFamily="34" charset="0"/>
                <a:cs typeface="Arial" panose="020B0604020202020204" pitchFamily="34" charset="0"/>
              </a:rPr>
              <a:t>を求めること</a:t>
            </a:r>
            <a:r>
              <a:rPr kumimoji="0" lang="en-CA"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t>
            </a:r>
          </a:p>
        </p:txBody>
      </p:sp>
      <p:sp>
        <p:nvSpPr>
          <p:cNvPr id="7" name="TextBox 6">
            <a:extLst>
              <a:ext uri="{FF2B5EF4-FFF2-40B4-BE49-F238E27FC236}">
                <a16:creationId xmlns:a16="http://schemas.microsoft.com/office/drawing/2014/main" id="{3081D8F5-DCDE-A87F-31A7-25EDD5B0688C}"/>
              </a:ext>
            </a:extLst>
          </p:cNvPr>
          <p:cNvSpPr txBox="1"/>
          <p:nvPr/>
        </p:nvSpPr>
        <p:spPr>
          <a:xfrm>
            <a:off x="920408" y="1944898"/>
            <a:ext cx="1203760" cy="769441"/>
          </a:xfrm>
          <a:prstGeom prst="rect">
            <a:avLst/>
          </a:prstGeom>
          <a:noFill/>
        </p:spPr>
        <p:txBody>
          <a:bodyPr wrap="square">
            <a:spAutoFit/>
          </a:bodyPr>
          <a:lstStyle/>
          <a:p>
            <a:pPr algn="ctr"/>
            <a:r>
              <a:rPr lang="ja-JP" altLang="en-US" sz="1100" b="1" dirty="0">
                <a:solidFill>
                  <a:srgbClr val="254776"/>
                </a:solidFill>
                <a:latin typeface="+mj-lt"/>
              </a:rPr>
              <a:t>グローバルエビデンスアーキテクチャの強化および活用</a:t>
            </a:r>
          </a:p>
        </p:txBody>
      </p:sp>
      <p:sp>
        <p:nvSpPr>
          <p:cNvPr id="12" name="TextBox 11">
            <a:extLst>
              <a:ext uri="{FF2B5EF4-FFF2-40B4-BE49-F238E27FC236}">
                <a16:creationId xmlns:a16="http://schemas.microsoft.com/office/drawing/2014/main" id="{338C5A11-C12D-F778-1D40-398E4900DBB8}"/>
              </a:ext>
            </a:extLst>
          </p:cNvPr>
          <p:cNvSpPr txBox="1"/>
          <p:nvPr/>
        </p:nvSpPr>
        <p:spPr>
          <a:xfrm>
            <a:off x="920408" y="4074942"/>
            <a:ext cx="1203760" cy="600164"/>
          </a:xfrm>
          <a:prstGeom prst="rect">
            <a:avLst/>
          </a:prstGeom>
          <a:noFill/>
        </p:spPr>
        <p:txBody>
          <a:bodyPr wrap="square">
            <a:spAutoFit/>
          </a:bodyPr>
          <a:lstStyle/>
          <a:p>
            <a:pPr algn="ctr"/>
            <a:r>
              <a:rPr lang="ja-JP" altLang="en-US" sz="1100" b="1" dirty="0">
                <a:solidFill>
                  <a:srgbClr val="254776"/>
                </a:solidFill>
                <a:latin typeface="Arial" panose="020B0604020202020204" pitchFamily="34" charset="0"/>
                <a:cs typeface="Arial" panose="020B0604020202020204" pitchFamily="34" charset="0"/>
              </a:rPr>
              <a:t>日常生活の中心にエビデンスを位置づけ</a:t>
            </a:r>
          </a:p>
        </p:txBody>
      </p:sp>
      <p:sp>
        <p:nvSpPr>
          <p:cNvPr id="2" name="Title 1">
            <a:extLst>
              <a:ext uri="{FF2B5EF4-FFF2-40B4-BE49-F238E27FC236}">
                <a16:creationId xmlns:a16="http://schemas.microsoft.com/office/drawing/2014/main" id="{FB9904B6-AC4F-1A48-E6AC-BBC00CBADED7}"/>
              </a:ext>
            </a:extLst>
          </p:cNvPr>
          <p:cNvSpPr>
            <a:spLocks noGrp="1"/>
          </p:cNvSpPr>
          <p:nvPr>
            <p:ph type="title"/>
          </p:nvPr>
        </p:nvSpPr>
        <p:spPr/>
        <p:txBody>
          <a:bodyPr/>
          <a:lstStyle/>
          <a:p>
            <a:r>
              <a:rPr lang="ja-JP" altLang="en-US" dirty="0"/>
              <a:t>補遺</a:t>
            </a:r>
            <a:r>
              <a:rPr lang="en-US" altLang="ja-JP" dirty="0"/>
              <a:t>2</a:t>
            </a:r>
            <a:r>
              <a:rPr lang="ja-JP" altLang="en-US" sz="1600" dirty="0"/>
              <a:t>（つづき）</a:t>
            </a:r>
            <a:endParaRPr lang="en-US" dirty="0"/>
          </a:p>
        </p:txBody>
      </p:sp>
    </p:spTree>
    <p:extLst>
      <p:ext uri="{BB962C8B-B14F-4D97-AF65-F5344CB8AC3E}">
        <p14:creationId xmlns:p14="http://schemas.microsoft.com/office/powerpoint/2010/main" val="1752193225"/>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B10FA45183884EB94F15345AAEEF19" ma:contentTypeVersion="15" ma:contentTypeDescription="Create a new document." ma:contentTypeScope="" ma:versionID="1c4e017a1f7c53728c03e216885bf0bb">
  <xsd:schema xmlns:xsd="http://www.w3.org/2001/XMLSchema" xmlns:xs="http://www.w3.org/2001/XMLSchema" xmlns:p="http://schemas.microsoft.com/office/2006/metadata/properties" xmlns:ns2="599eec1d-e27c-4128-92a4-19001b8afe14" xmlns:ns3="0408fcbc-2e10-4461-bee0-724c01b46ae9" targetNamespace="http://schemas.microsoft.com/office/2006/metadata/properties" ma:root="true" ma:fieldsID="eec9c4841a05a7d87cb8351f8265e8c6" ns2:_="" ns3:_="">
    <xsd:import namespace="599eec1d-e27c-4128-92a4-19001b8afe14"/>
    <xsd:import namespace="0408fcbc-2e10-4461-bee0-724c01b46ae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eec1d-e27c-4128-92a4-19001b8afe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073764d-e844-48d8-8cbc-d63b9d95286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08fcbc-2e10-4461-bee0-724c01b46ae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81d858b-1feb-44a1-840f-9be35bf19069}" ma:internalName="TaxCatchAll" ma:showField="CatchAllData" ma:web="0408fcbc-2e10-4461-bee0-724c01b46ae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944CBD-5A59-419A-8561-7F16EFD5DE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eec1d-e27c-4128-92a4-19001b8afe14"/>
    <ds:schemaRef ds:uri="0408fcbc-2e10-4461-bee0-724c01b46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A06128-3A00-4687-A178-3FFE6118DB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33160</TotalTime>
  <Words>1520</Words>
  <Application>Microsoft Macintosh PowerPoint</Application>
  <PresentationFormat>Widescreen</PresentationFormat>
  <Paragraphs>40</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Courier New</vt:lpstr>
      <vt:lpstr>McMaster Brighter World Theme</vt:lpstr>
      <vt:lpstr>補遺2</vt:lpstr>
      <vt:lpstr>補遺2（つづき）</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326</cp:revision>
  <cp:lastPrinted>2024-07-01T02:01:52Z</cp:lastPrinted>
  <dcterms:created xsi:type="dcterms:W3CDTF">2017-04-21T15:41:45Z</dcterms:created>
  <dcterms:modified xsi:type="dcterms:W3CDTF">2024-10-03T15:53:24Z</dcterms:modified>
</cp:coreProperties>
</file>