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103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ássia Fernandes Carvalho" initials="KFC" lastIdx="51" clrIdx="0">
    <p:extLst>
      <p:ext uri="{19B8F6BF-5375-455C-9EA6-DF929625EA0E}">
        <p15:presenceInfo xmlns:p15="http://schemas.microsoft.com/office/powerpoint/2012/main" userId="beacac294acfe6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D2E5"/>
    <a:srgbClr val="99CC66"/>
    <a:srgbClr val="CC76A6"/>
    <a:srgbClr val="25477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4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1040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05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4">
            <a:extLst>
              <a:ext uri="{FF2B5EF4-FFF2-40B4-BE49-F238E27FC236}">
                <a16:creationId xmlns:a16="http://schemas.microsoft.com/office/drawing/2014/main" id="{5464E8B8-4695-C2C8-0C74-FF745649E213}"/>
              </a:ext>
            </a:extLst>
          </p:cNvPr>
          <p:cNvSpPr txBox="1">
            <a:spLocks/>
          </p:cNvSpPr>
          <p:nvPr/>
        </p:nvSpPr>
        <p:spPr>
          <a:xfrm>
            <a:off x="0" y="161292"/>
            <a:ext cx="9107139" cy="772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sz="2000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0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.4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Usar as </a:t>
            </a:r>
            <a:r>
              <a:rPr lang="en-CA" sz="2000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melhores</a:t>
            </a:r>
            <a:r>
              <a:rPr lang="en-CA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sz="2000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evidências</a:t>
            </a:r>
            <a:r>
              <a:rPr lang="en-CA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(vs. as </a:t>
            </a:r>
            <a:r>
              <a:rPr lang="en-CA" sz="2000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outras</a:t>
            </a:r>
            <a:r>
              <a:rPr lang="en-CA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sz="2000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coisas</a:t>
            </a:r>
            <a:r>
              <a:rPr lang="en-CA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que agora </a:t>
            </a:r>
            <a:r>
              <a:rPr lang="en-CA" sz="2000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estão</a:t>
            </a:r>
            <a:r>
              <a:rPr lang="en-CA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sz="2000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recebendo</a:t>
            </a:r>
            <a:r>
              <a:rPr lang="en-CA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sz="2000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muita</a:t>
            </a:r>
            <a:r>
              <a:rPr lang="en-CA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sz="2000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atenção</a:t>
            </a:r>
            <a:r>
              <a:rPr lang="en-CA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), e o </a:t>
            </a:r>
            <a:r>
              <a:rPr lang="en-CA" sz="2000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exemplo</a:t>
            </a:r>
            <a:r>
              <a:rPr lang="en-CA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sz="2000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específico</a:t>
            </a:r>
            <a:r>
              <a:rPr lang="en-CA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de </a:t>
            </a:r>
            <a:r>
              <a:rPr lang="en-CA" sz="2000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painéis</a:t>
            </a:r>
            <a:r>
              <a:rPr lang="en-CA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de experts</a:t>
            </a:r>
            <a:endParaRPr lang="en-US" sz="900" kern="0" dirty="0">
              <a:solidFill>
                <a:srgbClr val="23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FA4F7A-7A11-4A33-5A77-13E07F7DEC5B}"/>
              </a:ext>
            </a:extLst>
          </p:cNvPr>
          <p:cNvSpPr txBox="1"/>
          <p:nvPr/>
        </p:nvSpPr>
        <p:spPr>
          <a:xfrm>
            <a:off x="8254635" y="6325161"/>
            <a:ext cx="3937365" cy="5786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direitos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trabalho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sob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uma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</a:t>
            </a:r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AA161B7-D3D9-5606-4FE2-4200B0A66A34}"/>
              </a:ext>
            </a:extLst>
          </p:cNvPr>
          <p:cNvSpPr/>
          <p:nvPr/>
        </p:nvSpPr>
        <p:spPr>
          <a:xfrm>
            <a:off x="6289838" y="5571167"/>
            <a:ext cx="5463442" cy="623973"/>
          </a:xfrm>
          <a:prstGeom prst="roundRect">
            <a:avLst/>
          </a:prstGeom>
          <a:solidFill>
            <a:srgbClr val="2590CC">
              <a:alpha val="15000"/>
            </a:srgbClr>
          </a:solidFill>
          <a:ln w="12700">
            <a:solidFill>
              <a:srgbClr val="2590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844C7C9-E248-2286-15D5-CCFA3DB05A3A}"/>
              </a:ext>
            </a:extLst>
          </p:cNvPr>
          <p:cNvSpPr/>
          <p:nvPr/>
        </p:nvSpPr>
        <p:spPr>
          <a:xfrm>
            <a:off x="6298071" y="3206743"/>
            <a:ext cx="5786330" cy="1988097"/>
          </a:xfrm>
          <a:prstGeom prst="roundRect">
            <a:avLst/>
          </a:prstGeom>
          <a:solidFill>
            <a:srgbClr val="FEB714">
              <a:alpha val="20079"/>
            </a:srgbClr>
          </a:solidFill>
          <a:ln w="12700">
            <a:solidFill>
              <a:srgbClr val="FEB71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Shape&#10;&#10;Description automatically generated">
            <a:extLst>
              <a:ext uri="{FF2B5EF4-FFF2-40B4-BE49-F238E27FC236}">
                <a16:creationId xmlns:a16="http://schemas.microsoft.com/office/drawing/2014/main" id="{BDE68167-0715-F12D-E1EC-EC700C0AF4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99925" y="1458011"/>
            <a:ext cx="3655175" cy="473712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C03C37F7-7233-F417-6952-5D7363E78B70}"/>
              </a:ext>
            </a:extLst>
          </p:cNvPr>
          <p:cNvSpPr/>
          <p:nvPr/>
        </p:nvSpPr>
        <p:spPr>
          <a:xfrm>
            <a:off x="3575618" y="2776918"/>
            <a:ext cx="2537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>
                <a:solidFill>
                  <a:srgbClr val="254776"/>
                </a:solidFill>
              </a:rPr>
              <a:t>Estudos únicos (ou </a:t>
            </a:r>
            <a:r>
              <a:rPr lang="en-GB" sz="1100" i="1">
                <a:solidFill>
                  <a:srgbClr val="254776"/>
                </a:solidFill>
              </a:rPr>
              <a:t>preprints</a:t>
            </a:r>
            <a:r>
              <a:rPr lang="en-GB" sz="1100">
                <a:solidFill>
                  <a:srgbClr val="254776"/>
                </a:solidFill>
              </a:rPr>
              <a:t>) que não foram avaliados quanto à qualidade e colocados ao lado de todos os outros estudos que abordam a mesma questão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C1FB46-2571-E553-3470-4A1A5ED066CE}"/>
              </a:ext>
            </a:extLst>
          </p:cNvPr>
          <p:cNvSpPr/>
          <p:nvPr/>
        </p:nvSpPr>
        <p:spPr>
          <a:xfrm>
            <a:off x="3594723" y="3578301"/>
            <a:ext cx="22764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i="1">
                <a:solidFill>
                  <a:srgbClr val="254776"/>
                </a:solidFill>
              </a:rPr>
              <a:t>Experts</a:t>
            </a:r>
            <a:r>
              <a:rPr lang="pt-BR" sz="1100">
                <a:solidFill>
                  <a:srgbClr val="254776"/>
                </a:solidFill>
              </a:rPr>
              <a:t> que gostam de chamar a atenção, mas que não falam de uma maneira que torne possível julgar sua precisão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CC35D3E-4573-554D-547A-E54214AB85C7}"/>
              </a:ext>
            </a:extLst>
          </p:cNvPr>
          <p:cNvSpPr/>
          <p:nvPr/>
        </p:nvSpPr>
        <p:spPr>
          <a:xfrm>
            <a:off x="3639370" y="4431661"/>
            <a:ext cx="23436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>
                <a:solidFill>
                  <a:srgbClr val="254776"/>
                </a:solidFill>
              </a:rPr>
              <a:t>Painéis de </a:t>
            </a:r>
            <a:r>
              <a:rPr lang="en-GB" sz="1100" b="1" i="1">
                <a:solidFill>
                  <a:srgbClr val="254776"/>
                </a:solidFill>
              </a:rPr>
              <a:t>experts</a:t>
            </a:r>
            <a:r>
              <a:rPr lang="en-GB" sz="1100" b="1">
                <a:solidFill>
                  <a:srgbClr val="254776"/>
                </a:solidFill>
              </a:rPr>
              <a:t> tradicionais usando a abordagem GOBSATT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8AF0207-E664-8134-1595-90BBBB88DBCF}"/>
              </a:ext>
            </a:extLst>
          </p:cNvPr>
          <p:cNvSpPr/>
          <p:nvPr/>
        </p:nvSpPr>
        <p:spPr>
          <a:xfrm>
            <a:off x="3725144" y="5047461"/>
            <a:ext cx="231107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>
                <a:solidFill>
                  <a:srgbClr val="254776"/>
                </a:solidFill>
              </a:rPr>
              <a:t>Processos de engajamento de cidadãos e partes interessadas que não fornecem “caminhos” para evidências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F8DAE9E-FEF0-EFCE-3A60-C89DF47741C5}"/>
              </a:ext>
            </a:extLst>
          </p:cNvPr>
          <p:cNvSpPr/>
          <p:nvPr/>
        </p:nvSpPr>
        <p:spPr>
          <a:xfrm>
            <a:off x="107599" y="5086073"/>
            <a:ext cx="144145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>
                <a:solidFill>
                  <a:srgbClr val="254776"/>
                </a:solidFill>
              </a:rPr>
              <a:t>Melhores evidências para o tipo de pergunta sendo feita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AD94857-D76E-CDDB-FD37-A44BC1B8793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525451" y="989186"/>
            <a:ext cx="2890002" cy="2040001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F7C3D279-2D16-3C85-888C-D0758443FBB6}"/>
              </a:ext>
            </a:extLst>
          </p:cNvPr>
          <p:cNvGrpSpPr/>
          <p:nvPr/>
        </p:nvGrpSpPr>
        <p:grpSpPr>
          <a:xfrm>
            <a:off x="6289837" y="5178267"/>
            <a:ext cx="5266158" cy="936767"/>
            <a:chOff x="6282421" y="5162003"/>
            <a:chExt cx="5266158" cy="93676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2320A02-65E3-AE27-5406-85A1502F4E00}"/>
                </a:ext>
              </a:extLst>
            </p:cNvPr>
            <p:cNvSpPr txBox="1"/>
            <p:nvPr/>
          </p:nvSpPr>
          <p:spPr>
            <a:xfrm>
              <a:off x="6457672" y="5606330"/>
              <a:ext cx="5090907" cy="492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300" b="0" i="0" u="none" strike="noStrike" cap="none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Painéis</a:t>
              </a:r>
              <a:r>
                <a:rPr kumimoji="0" lang="en-GB" sz="13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de </a:t>
              </a:r>
              <a:r>
                <a:rPr kumimoji="0" lang="en-GB" sz="1300" b="0" i="1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experts</a:t>
              </a:r>
              <a:r>
                <a:rPr kumimoji="0" lang="en-GB" sz="13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kumimoji="0" lang="en-GB" sz="1300" b="0" i="0" u="none" strike="noStrike" cap="none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usando</a:t>
              </a:r>
              <a:r>
                <a:rPr kumimoji="0" lang="en-GB" sz="13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a </a:t>
              </a:r>
              <a:r>
                <a:rPr kumimoji="0" lang="en-GB" sz="1300" b="0" i="0" u="none" strike="noStrike" cap="none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abordagem</a:t>
              </a:r>
              <a:r>
                <a:rPr kumimoji="0" lang="en-GB" sz="13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GOBSATT (sigla </a:t>
              </a:r>
              <a:r>
                <a:rPr kumimoji="0" lang="en-GB" sz="1300" b="0" i="0" u="none" strike="noStrike" cap="none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em</a:t>
              </a:r>
              <a:r>
                <a:rPr kumimoji="0" lang="en-GB" sz="13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kumimoji="0" lang="en-GB" sz="1300" b="0" i="0" u="none" strike="noStrike" cap="none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inglês</a:t>
              </a:r>
              <a:r>
                <a:rPr kumimoji="0" lang="en-GB" sz="13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para um </a:t>
              </a:r>
              <a:r>
                <a:rPr kumimoji="0" lang="en-GB" sz="1300" b="0" i="0" u="none" strike="noStrike" cap="none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grupo</a:t>
              </a:r>
              <a:r>
                <a:rPr kumimoji="0" lang="en-GB" sz="13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de </a:t>
              </a:r>
              <a:r>
                <a:rPr kumimoji="0" lang="en-GB" sz="1300" b="0" i="0" u="none" strike="noStrike" cap="none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velhos</a:t>
              </a:r>
              <a:r>
                <a:rPr kumimoji="0" lang="en-GB" sz="13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amigos </a:t>
              </a:r>
              <a:r>
                <a:rPr kumimoji="0" lang="en-GB" sz="1300" b="0" i="0" u="none" strike="noStrike" cap="none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sentados</a:t>
              </a:r>
              <a:r>
                <a:rPr kumimoji="0" lang="en-GB" sz="13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kumimoji="0" lang="en-GB" sz="1300" b="0" i="0" u="none" strike="noStrike" cap="none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ao</a:t>
              </a:r>
              <a:r>
                <a:rPr kumimoji="0" lang="en-GB" sz="13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kumimoji="0" lang="en-GB" sz="1300" b="0" i="0" u="none" strike="noStrike" cap="none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redor</a:t>
              </a:r>
              <a:r>
                <a:rPr kumimoji="0" lang="en-GB" sz="13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da mesa) 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21B2080-21E8-D9C1-2EAE-68986801F4C6}"/>
                </a:ext>
              </a:extLst>
            </p:cNvPr>
            <p:cNvSpPr txBox="1"/>
            <p:nvPr/>
          </p:nvSpPr>
          <p:spPr>
            <a:xfrm>
              <a:off x="6282421" y="5162003"/>
              <a:ext cx="4534769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1" u="none" strike="noStrike" cap="none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Nunca</a:t>
              </a:r>
              <a:r>
                <a:rPr kumimoji="0" lang="en-GB" sz="1600" b="0" i="1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kumimoji="0" lang="en-GB" sz="1600" b="0" i="1" u="none" strike="noStrike" cap="none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vai</a:t>
              </a:r>
              <a:r>
                <a:rPr kumimoji="0" lang="en-GB" sz="1600" b="0" i="1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kumimoji="0" lang="en-GB" sz="1600" b="0" i="1" u="none" strike="noStrike" cap="none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chegar</a:t>
              </a:r>
              <a:r>
                <a:rPr kumimoji="0" lang="en-GB" sz="1600" b="0" i="1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kumimoji="0" lang="en-GB" sz="1600" b="0" i="1" u="none" strike="noStrike" cap="none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ao</a:t>
              </a:r>
              <a:r>
                <a:rPr kumimoji="0" lang="en-GB" sz="1600" b="0" i="1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kumimoji="0" lang="en-GB" sz="1600" b="0" i="1" u="none" strike="noStrike" cap="none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pódio</a:t>
              </a:r>
              <a:endParaRPr kumimoji="0" lang="en-GB" sz="1600" b="0" i="1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F37B927-FCBB-7793-27EA-A1A10DD772C1}"/>
              </a:ext>
            </a:extLst>
          </p:cNvPr>
          <p:cNvGrpSpPr/>
          <p:nvPr/>
        </p:nvGrpSpPr>
        <p:grpSpPr>
          <a:xfrm>
            <a:off x="6289838" y="2895255"/>
            <a:ext cx="5702228" cy="2338959"/>
            <a:chOff x="6282422" y="3039411"/>
            <a:chExt cx="5702228" cy="233895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52E5D42-2C2D-7B85-4601-06A89330D805}"/>
                </a:ext>
              </a:extLst>
            </p:cNvPr>
            <p:cNvSpPr txBox="1"/>
            <p:nvPr/>
          </p:nvSpPr>
          <p:spPr>
            <a:xfrm>
              <a:off x="6458672" y="3416204"/>
              <a:ext cx="5525978" cy="19621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3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Painéis de </a:t>
              </a:r>
              <a:r>
                <a:rPr kumimoji="0" lang="pt-BR" sz="1300" b="0" i="1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experts</a:t>
              </a:r>
              <a:r>
                <a:rPr kumimoji="0" lang="pt-BR" sz="13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que:</a:t>
              </a:r>
            </a:p>
            <a:p>
              <a:pPr marL="342900" indent="-342900" defTabSz="914400" hangingPunct="0">
                <a:buFont typeface="+mj-lt"/>
                <a:buAutoNum type="arabicParenR"/>
                <a:defRPr/>
              </a:pPr>
              <a:r>
                <a:rPr kumimoji="0" lang="pt-BR" sz="13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reúnem pessoas com a combinação certa de conhecimento sobre questões específicas, </a:t>
              </a:r>
              <a:r>
                <a:rPr kumimoji="0" lang="pt-BR" sz="1300" b="0" i="1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expertise</a:t>
              </a:r>
              <a:r>
                <a:rPr kumimoji="0" lang="pt-BR" sz="13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em avaliação de evidências e </a:t>
              </a:r>
              <a:r>
                <a:rPr lang="pt-BR" sz="13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experiências vividas</a:t>
              </a:r>
            </a:p>
            <a:p>
              <a:pPr marL="342900" indent="-342900" defTabSz="914400" hangingPunct="0">
                <a:buFont typeface="+mj-lt"/>
                <a:buAutoNum type="arabicParenR"/>
                <a:defRPr/>
              </a:pPr>
              <a:r>
                <a:rPr lang="pt-BR" sz="130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seguem processos rigorosos para desenvolver suas recomendações (p. ex., circular previamente </a:t>
              </a:r>
              <a:r>
                <a:rPr lang="pt-BR" sz="13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resumos de evidências e</a:t>
              </a:r>
              <a:r>
                <a:rPr lang="pt-BR" sz="130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 esclarecer quais evidências e experiências fundamentam as recomendações)</a:t>
              </a:r>
              <a:r>
                <a:rPr kumimoji="0" lang="pt-BR" sz="13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 </a:t>
              </a:r>
            </a:p>
            <a:p>
              <a:pPr marL="342900" indent="-342900" defTabSz="914400" hangingPunct="0">
                <a:buFont typeface="+mj-lt"/>
                <a:buAutoNum type="arabicParenR"/>
                <a:defRPr/>
              </a:pPr>
              <a:r>
                <a:rPr kumimoji="0" lang="pt-BR" sz="13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ajustem suas recomendações à medida que o contexto, as questões e as evidências evoluem (no caso de </a:t>
              </a:r>
              <a:r>
                <a:rPr lang="pt-BR" sz="13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painéis vivos de </a:t>
              </a:r>
              <a:r>
                <a:rPr lang="pt-BR" sz="1300" i="1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experts</a:t>
              </a:r>
              <a:r>
                <a:rPr kumimoji="0" lang="pt-BR" sz="13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)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15DA83F-1FB2-1D78-0D17-0AB8C6965923}"/>
                </a:ext>
              </a:extLst>
            </p:cNvPr>
            <p:cNvSpPr txBox="1"/>
            <p:nvPr/>
          </p:nvSpPr>
          <p:spPr>
            <a:xfrm>
              <a:off x="6282422" y="3039411"/>
              <a:ext cx="4534769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1" u="none" strike="noStrike" cap="none" normalizeH="0" baseline="0" noProof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Ouro</a:t>
              </a:r>
            </a:p>
          </p:txBody>
        </p:sp>
      </p:grpSp>
      <p:pic>
        <p:nvPicPr>
          <p:cNvPr id="43" name="Picture 42">
            <a:extLst>
              <a:ext uri="{FF2B5EF4-FFF2-40B4-BE49-F238E27FC236}">
                <a16:creationId xmlns:a16="http://schemas.microsoft.com/office/drawing/2014/main" id="{9E8796EA-E1C0-BAB8-96F5-05EC9A44A2C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70503" y="4044128"/>
            <a:ext cx="728208" cy="72820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18FF05D-F374-65F0-7090-E5BFD413D37C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2866515" y="2773949"/>
            <a:ext cx="728208" cy="728208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C1355043-0265-6E18-6BD4-1EE5A5D913AB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2866515" y="4229269"/>
            <a:ext cx="728208" cy="728208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AF96F9A4-F928-1148-522A-B427FF98C2C1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2866515" y="3501609"/>
            <a:ext cx="728208" cy="72820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8A0853AB-1984-4DA5-4B68-85ED462DEA50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2866515" y="4956928"/>
            <a:ext cx="728208" cy="728208"/>
          </a:xfrm>
          <a:prstGeom prst="rect">
            <a:avLst/>
          </a:prstGeom>
        </p:spPr>
      </p:pic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F1ADBF4-ED44-9270-393B-F30A9B8664DF}"/>
              </a:ext>
            </a:extLst>
          </p:cNvPr>
          <p:cNvCxnSpPr>
            <a:cxnSpLocks/>
          </p:cNvCxnSpPr>
          <p:nvPr/>
        </p:nvCxnSpPr>
        <p:spPr>
          <a:xfrm>
            <a:off x="6113617" y="1576329"/>
            <a:ext cx="0" cy="5035293"/>
          </a:xfrm>
          <a:prstGeom prst="line">
            <a:avLst/>
          </a:prstGeom>
          <a:ln w="19050">
            <a:solidFill>
              <a:srgbClr val="DADFE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9" name="Picture 48" descr="Shape, rectangle&#10;&#10;Description automatically generated">
            <a:extLst>
              <a:ext uri="{FF2B5EF4-FFF2-40B4-BE49-F238E27FC236}">
                <a16:creationId xmlns:a16="http://schemas.microsoft.com/office/drawing/2014/main" id="{AA70F83D-343C-E405-D1EB-F7AF2B460E3B}"/>
              </a:ext>
            </a:extLst>
          </p:cNvPr>
          <p:cNvPicPr>
            <a:picLocks noChangeAspect="1"/>
          </p:cNvPicPr>
          <p:nvPr/>
        </p:nvPicPr>
        <p:blipFill>
          <a:blip r:embed="rId10">
            <a:alphaModFix amt="70000"/>
          </a:blip>
          <a:stretch>
            <a:fillRect/>
          </a:stretch>
        </p:blipFill>
        <p:spPr>
          <a:xfrm>
            <a:off x="9100733" y="1023000"/>
            <a:ext cx="3178761" cy="1606746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6E83486D-60BD-9500-3824-CBBD4EB49F55}"/>
              </a:ext>
            </a:extLst>
          </p:cNvPr>
          <p:cNvSpPr txBox="1"/>
          <p:nvPr/>
        </p:nvSpPr>
        <p:spPr>
          <a:xfrm>
            <a:off x="9213803" y="1310447"/>
            <a:ext cx="2750971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50" dirty="0">
                <a:solidFill>
                  <a:srgbClr val="254776"/>
                </a:solidFill>
              </a:rPr>
              <a:t>Se a </a:t>
            </a:r>
            <a:r>
              <a:rPr lang="en-GB" sz="1050" dirty="0" err="1">
                <a:solidFill>
                  <a:srgbClr val="254776"/>
                </a:solidFill>
              </a:rPr>
              <a:t>Austrália</a:t>
            </a:r>
            <a:r>
              <a:rPr lang="en-GB" sz="1050" dirty="0">
                <a:solidFill>
                  <a:srgbClr val="254776"/>
                </a:solidFill>
              </a:rPr>
              <a:t> </a:t>
            </a:r>
            <a:r>
              <a:rPr lang="en-GB" sz="1050" dirty="0" err="1">
                <a:solidFill>
                  <a:srgbClr val="254776"/>
                </a:solidFill>
              </a:rPr>
              <a:t>pode</a:t>
            </a:r>
            <a:r>
              <a:rPr lang="en-GB" sz="1050" dirty="0">
                <a:solidFill>
                  <a:srgbClr val="254776"/>
                </a:solidFill>
              </a:rPr>
              <a:t> </a:t>
            </a:r>
            <a:r>
              <a:rPr lang="en-GB" sz="1050" dirty="0" err="1">
                <a:solidFill>
                  <a:srgbClr val="254776"/>
                </a:solidFill>
              </a:rPr>
              <a:t>conquistar</a:t>
            </a:r>
            <a:r>
              <a:rPr lang="en-GB" sz="1050" dirty="0">
                <a:solidFill>
                  <a:srgbClr val="254776"/>
                </a:solidFill>
              </a:rPr>
              <a:t> o </a:t>
            </a:r>
            <a:r>
              <a:rPr lang="en-GB" sz="1050" dirty="0" err="1">
                <a:solidFill>
                  <a:srgbClr val="254776"/>
                </a:solidFill>
              </a:rPr>
              <a:t>ouro</a:t>
            </a:r>
            <a:r>
              <a:rPr lang="en-GB" sz="1050" dirty="0">
                <a:solidFill>
                  <a:srgbClr val="254776"/>
                </a:solidFill>
              </a:rPr>
              <a:t> com </a:t>
            </a:r>
            <a:r>
              <a:rPr lang="en-GB" sz="1050" dirty="0" err="1">
                <a:solidFill>
                  <a:srgbClr val="254776"/>
                </a:solidFill>
              </a:rPr>
              <a:t>suas</a:t>
            </a:r>
            <a:r>
              <a:rPr lang="en-GB" sz="1050" dirty="0">
                <a:solidFill>
                  <a:srgbClr val="254776"/>
                </a:solidFill>
              </a:rPr>
              <a:t> </a:t>
            </a:r>
            <a:r>
              <a:rPr lang="en-GB" sz="1050" dirty="0" err="1">
                <a:solidFill>
                  <a:srgbClr val="254776"/>
                </a:solidFill>
              </a:rPr>
              <a:t>diretrizes</a:t>
            </a:r>
            <a:r>
              <a:rPr lang="en-GB" sz="1050" dirty="0">
                <a:solidFill>
                  <a:srgbClr val="254776"/>
                </a:solidFill>
              </a:rPr>
              <a:t> </a:t>
            </a:r>
            <a:r>
              <a:rPr lang="en-GB" sz="1050" dirty="0" err="1">
                <a:solidFill>
                  <a:srgbClr val="254776"/>
                </a:solidFill>
              </a:rPr>
              <a:t>nacionais</a:t>
            </a:r>
            <a:r>
              <a:rPr lang="en-GB" sz="1050" dirty="0">
                <a:solidFill>
                  <a:srgbClr val="254776"/>
                </a:solidFill>
              </a:rPr>
              <a:t> de </a:t>
            </a:r>
            <a:r>
              <a:rPr lang="en-GB" sz="1050" dirty="0" err="1">
                <a:solidFill>
                  <a:srgbClr val="254776"/>
                </a:solidFill>
              </a:rPr>
              <a:t>saúde</a:t>
            </a:r>
            <a:r>
              <a:rPr lang="en-GB" sz="1050" dirty="0">
                <a:solidFill>
                  <a:srgbClr val="254776"/>
                </a:solidFill>
              </a:rPr>
              <a:t>, </a:t>
            </a:r>
            <a:r>
              <a:rPr lang="en-GB" sz="1050" dirty="0" err="1">
                <a:solidFill>
                  <a:srgbClr val="254776"/>
                </a:solidFill>
              </a:rPr>
              <a:t>por</a:t>
            </a:r>
            <a:r>
              <a:rPr lang="en-GB" sz="1050" dirty="0">
                <a:solidFill>
                  <a:srgbClr val="254776"/>
                </a:solidFill>
              </a:rPr>
              <a:t> que </a:t>
            </a:r>
            <a:r>
              <a:rPr lang="en-GB" sz="1050" dirty="0" err="1">
                <a:solidFill>
                  <a:srgbClr val="254776"/>
                </a:solidFill>
              </a:rPr>
              <a:t>não</a:t>
            </a:r>
            <a:r>
              <a:rPr lang="en-GB" sz="1050" dirty="0">
                <a:solidFill>
                  <a:srgbClr val="254776"/>
                </a:solidFill>
              </a:rPr>
              <a:t> </a:t>
            </a:r>
            <a:r>
              <a:rPr lang="en-GB" sz="1050" dirty="0" err="1">
                <a:solidFill>
                  <a:srgbClr val="254776"/>
                </a:solidFill>
              </a:rPr>
              <a:t>podemos</a:t>
            </a:r>
            <a:r>
              <a:rPr lang="en-GB" sz="1050" dirty="0">
                <a:solidFill>
                  <a:srgbClr val="254776"/>
                </a:solidFill>
              </a:rPr>
              <a:t> </a:t>
            </a:r>
            <a:r>
              <a:rPr lang="en-GB" sz="1050" dirty="0" err="1">
                <a:solidFill>
                  <a:srgbClr val="254776"/>
                </a:solidFill>
              </a:rPr>
              <a:t>fazê</a:t>
            </a:r>
            <a:r>
              <a:rPr lang="en-GB" sz="1050" dirty="0">
                <a:solidFill>
                  <a:srgbClr val="254776"/>
                </a:solidFill>
              </a:rPr>
              <a:t>-lo </a:t>
            </a:r>
            <a:r>
              <a:rPr lang="en-GB" sz="1050" dirty="0" err="1">
                <a:solidFill>
                  <a:srgbClr val="254776"/>
                </a:solidFill>
              </a:rPr>
              <a:t>em</a:t>
            </a:r>
            <a:r>
              <a:rPr lang="en-GB" sz="1050" dirty="0">
                <a:solidFill>
                  <a:srgbClr val="254776"/>
                </a:solidFill>
              </a:rPr>
              <a:t> </a:t>
            </a:r>
            <a:r>
              <a:rPr lang="en-GB" sz="1050" dirty="0" err="1">
                <a:solidFill>
                  <a:srgbClr val="254776"/>
                </a:solidFill>
              </a:rPr>
              <a:t>nosso</a:t>
            </a:r>
            <a:r>
              <a:rPr lang="en-GB" sz="1050" dirty="0">
                <a:solidFill>
                  <a:srgbClr val="254776"/>
                </a:solidFill>
              </a:rPr>
              <a:t> </a:t>
            </a:r>
            <a:r>
              <a:rPr lang="en-GB" sz="1050" dirty="0" err="1">
                <a:solidFill>
                  <a:srgbClr val="254776"/>
                </a:solidFill>
              </a:rPr>
              <a:t>país</a:t>
            </a:r>
            <a:r>
              <a:rPr lang="en-GB" sz="1050" dirty="0">
                <a:solidFill>
                  <a:srgbClr val="254776"/>
                </a:solidFill>
              </a:rPr>
              <a:t> e </a:t>
            </a:r>
            <a:r>
              <a:rPr lang="en-GB" sz="1050" dirty="0" err="1">
                <a:solidFill>
                  <a:srgbClr val="254776"/>
                </a:solidFill>
              </a:rPr>
              <a:t>em</a:t>
            </a:r>
            <a:r>
              <a:rPr lang="en-GB" sz="1050" dirty="0">
                <a:solidFill>
                  <a:srgbClr val="254776"/>
                </a:solidFill>
              </a:rPr>
              <a:t> outros </a:t>
            </a:r>
            <a:r>
              <a:rPr lang="en-GB" sz="1050" dirty="0" err="1">
                <a:solidFill>
                  <a:srgbClr val="254776"/>
                </a:solidFill>
              </a:rPr>
              <a:t>setores</a:t>
            </a:r>
            <a:r>
              <a:rPr lang="en-GB" sz="1050" dirty="0">
                <a:solidFill>
                  <a:srgbClr val="254776"/>
                </a:solidFill>
              </a:rPr>
              <a:t>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6CE27F-0D71-83EE-1EEF-14E949E70DFB}"/>
              </a:ext>
            </a:extLst>
          </p:cNvPr>
          <p:cNvSpPr txBox="1"/>
          <p:nvPr/>
        </p:nvSpPr>
        <p:spPr>
          <a:xfrm>
            <a:off x="8989243" y="1023000"/>
            <a:ext cx="31790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i="1" dirty="0">
                <a:solidFill>
                  <a:srgbClr val="254776"/>
                </a:solidFill>
              </a:rPr>
              <a:t>Nota: versão completa disponível no Update 2023</a:t>
            </a:r>
            <a:endParaRPr lang="en-US" sz="1050" i="1" dirty="0">
              <a:solidFill>
                <a:srgbClr val="254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999897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34165</TotalTime>
  <Words>271</Words>
  <Application>Microsoft Macintosh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485</cp:revision>
  <cp:lastPrinted>2017-06-06T20:04:49Z</cp:lastPrinted>
  <dcterms:created xsi:type="dcterms:W3CDTF">2017-04-21T15:41:45Z</dcterms:created>
  <dcterms:modified xsi:type="dcterms:W3CDTF">2023-03-13T13:27:23Z</dcterms:modified>
</cp:coreProperties>
</file>