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sldIdLst>
    <p:sldId id="1021" r:id="rId2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004155-0BE5-983B-240A-7F579D944F20}" name="Lavis, John" initials="LJ" userId="S::lavisj@mcmaster.ca::8625103c-d98b-4845-814c-6cf45bf9f2ec" providerId="AD"/>
  <p188:author id="{CB079C5A-0D4E-BE37-2D8A-87824B504FDA}" name="Sue Johnston" initials="SJ" userId="26f1e46323adff1d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ássia Fernandes Carvalho" initials="KFC" lastIdx="51" clrIdx="0">
    <p:extLst>
      <p:ext uri="{19B8F6BF-5375-455C-9EA6-DF929625EA0E}">
        <p15:presenceInfo xmlns:p15="http://schemas.microsoft.com/office/powerpoint/2012/main" userId="beacac294acfe69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D2E5"/>
    <a:srgbClr val="99CC66"/>
    <a:srgbClr val="CC76A6"/>
    <a:srgbClr val="254776"/>
    <a:srgbClr val="FEB714"/>
    <a:srgbClr val="FFC057"/>
    <a:srgbClr val="6AA855"/>
    <a:srgbClr val="6FC0D3"/>
    <a:srgbClr val="8DC758"/>
    <a:srgbClr val="99CC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834" autoAdjust="0"/>
    <p:restoredTop sz="95707" autoAdjust="0"/>
  </p:normalViewPr>
  <p:slideViewPr>
    <p:cSldViewPr snapToGrid="0" snapToObjects="1">
      <p:cViewPr varScale="1">
        <p:scale>
          <a:sx n="128" d="100"/>
          <a:sy n="128" d="100"/>
        </p:scale>
        <p:origin x="1040" y="184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E9F3A7FF-300E-B84F-A2D0-CDCDE713DCB9}" type="datetimeFigureOut">
              <a:rPr lang="en-US" smtClean="0"/>
              <a:pPr/>
              <a:t>3/13/23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7C11621C-3EA7-C342-A130-13C6D43C8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4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609585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121917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828754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2438339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11621C-3EA7-C342-A130-13C6D43C8C0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323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508AC5A7-CE1D-1B83-E287-3CF1EB9791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223195"/>
          </a:xfrm>
          <a:prstGeom prst="rect">
            <a:avLst/>
          </a:prstGeom>
        </p:spPr>
      </p:pic>
      <p:sp>
        <p:nvSpPr>
          <p:cNvPr id="2" name="Title Placeholder" descr="Master title"/>
          <p:cNvSpPr>
            <a:spLocks noGrp="1"/>
          </p:cNvSpPr>
          <p:nvPr>
            <p:ph type="ctrTitle"/>
          </p:nvPr>
        </p:nvSpPr>
        <p:spPr>
          <a:xfrm>
            <a:off x="2715491" y="634805"/>
            <a:ext cx="6862619" cy="2666171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rgbClr val="2547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Placeholder" descr="Master subtitle"/>
          <p:cNvSpPr>
            <a:spLocks noGrp="1"/>
          </p:cNvSpPr>
          <p:nvPr>
            <p:ph type="subTitle" idx="1"/>
          </p:nvPr>
        </p:nvSpPr>
        <p:spPr>
          <a:xfrm>
            <a:off x="4110182" y="3300976"/>
            <a:ext cx="4073237" cy="911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Meeting Information" descr="Meering or Audience Data">
            <a:extLst>
              <a:ext uri="{FF2B5EF4-FFF2-40B4-BE49-F238E27FC236}">
                <a16:creationId xmlns:a16="http://schemas.microsoft.com/office/drawing/2014/main" id="{E4830579-3FC9-4C47-AF4E-DC02A16FC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56005" y="4212601"/>
            <a:ext cx="4181593" cy="91161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67">
                <a:solidFill>
                  <a:srgbClr val="464F55"/>
                </a:solidFill>
              </a:defRPr>
            </a:lvl1pPr>
            <a:lvl2pPr marL="457189" indent="0">
              <a:buNone/>
              <a:defRPr sz="1467"/>
            </a:lvl2pPr>
            <a:lvl3pPr marL="914377" indent="0">
              <a:buNone/>
              <a:defRPr sz="1467"/>
            </a:lvl3pPr>
            <a:lvl4pPr marL="1371566" indent="0">
              <a:buNone/>
              <a:defRPr sz="1467"/>
            </a:lvl4pPr>
            <a:lvl5pPr marL="1828754" indent="0">
              <a:buNone/>
              <a:defRPr sz="1467"/>
            </a:lvl5pPr>
          </a:lstStyle>
          <a:p>
            <a:pPr lvl="0"/>
            <a:r>
              <a:rPr lang="en-US" dirty="0"/>
              <a:t>Meeting or Audience Date</a:t>
            </a:r>
          </a:p>
        </p:txBody>
      </p:sp>
      <p:sp>
        <p:nvSpPr>
          <p:cNvPr id="8" name="Slide Number" descr="Page Number">
            <a:extLst>
              <a:ext uri="{FF2B5EF4-FFF2-40B4-BE49-F238E27FC236}">
                <a16:creationId xmlns:a16="http://schemas.microsoft.com/office/drawing/2014/main" id="{EE66D232-CA20-FDCA-F279-F1103BF3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blur, blurry&#10;&#10;Description automatically generated">
            <a:extLst>
              <a:ext uri="{FF2B5EF4-FFF2-40B4-BE49-F238E27FC236}">
                <a16:creationId xmlns:a16="http://schemas.microsoft.com/office/drawing/2014/main" id="{83CD791E-98A1-0162-6CC0-D6583896CE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l="9741" t="6894" r="7309" b="29427"/>
          <a:stretch/>
        </p:blipFill>
        <p:spPr>
          <a:xfrm>
            <a:off x="0" y="0"/>
            <a:ext cx="12192000" cy="6250905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8D0C2E2-5D81-CE5F-219E-22C224152F8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0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263E6EE-4BB6-8A1C-E311-0E74B18F45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12" name="Subtitle Placeholder" descr="Slide sub title">
            <a:extLst>
              <a:ext uri="{FF2B5EF4-FFF2-40B4-BE49-F238E27FC236}">
                <a16:creationId xmlns:a16="http://schemas.microsoft.com/office/drawing/2014/main" id="{E4697456-D8E5-5447-AB08-1193E92AD3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" descr="Slide content"/>
          <p:cNvSpPr>
            <a:spLocks noGrp="1"/>
          </p:cNvSpPr>
          <p:nvPr>
            <p:ph idx="1" hasCustomPrompt="1"/>
          </p:nvPr>
        </p:nvSpPr>
        <p:spPr>
          <a:xfrm>
            <a:off x="267858" y="1471001"/>
            <a:ext cx="11708068" cy="4536015"/>
          </a:xfrm>
        </p:spPr>
        <p:txBody>
          <a:bodyPr lIns="108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2783A4F7-F459-E4B5-6A3C-3ABC5E9C0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286C0FB-52F0-3A89-90C6-66C46E6DD5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10" name="Slide Number" descr="Page Number">
            <a:extLst>
              <a:ext uri="{FF2B5EF4-FFF2-40B4-BE49-F238E27FC236}">
                <a16:creationId xmlns:a16="http://schemas.microsoft.com/office/drawing/2014/main" id="{8889B7D9-D7D3-4C70-618E-523C87036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0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E5F536A-097D-F9C2-3926-5439D376C0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D769DDCC-F1E0-C10D-BC2A-BCACFC731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113435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" descr="Page Number">
            <a:extLst>
              <a:ext uri="{FF2B5EF4-FFF2-40B4-BE49-F238E27FC236}">
                <a16:creationId xmlns:a16="http://schemas.microsoft.com/office/drawing/2014/main" id="{562B326D-4420-96CE-9477-EAFA66BBA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E9353E2E-99A4-592F-60C3-5088FF465C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92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EF50776-A37A-951A-D077-1B92C26B46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8" name="Left Content Placeholder">
            <a:extLst>
              <a:ext uri="{FF2B5EF4-FFF2-40B4-BE49-F238E27FC236}">
                <a16:creationId xmlns:a16="http://schemas.microsoft.com/office/drawing/2014/main" id="{7ED32BB9-068A-BC8C-7D27-8C1A6E07DE9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9" name="Right Content Placeholder">
            <a:extLst>
              <a:ext uri="{FF2B5EF4-FFF2-40B4-BE49-F238E27FC236}">
                <a16:creationId xmlns:a16="http://schemas.microsoft.com/office/drawing/2014/main" id="{AE9B9F67-FF62-5938-072D-74A9156DF5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10" name="Subtitle Placeholder" descr="Slide sub title">
            <a:extLst>
              <a:ext uri="{FF2B5EF4-FFF2-40B4-BE49-F238E27FC236}">
                <a16:creationId xmlns:a16="http://schemas.microsoft.com/office/drawing/2014/main" id="{95C762DA-EFD0-C76E-4E74-A61801BDF4D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" descr="Master Title">
            <a:extLst>
              <a:ext uri="{FF2B5EF4-FFF2-40B4-BE49-F238E27FC236}">
                <a16:creationId xmlns:a16="http://schemas.microsoft.com/office/drawing/2014/main" id="{C90B5A47-A1F6-28BB-5CFA-3CB937513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" descr="Page Number">
            <a:extLst>
              <a:ext uri="{FF2B5EF4-FFF2-40B4-BE49-F238E27FC236}">
                <a16:creationId xmlns:a16="http://schemas.microsoft.com/office/drawing/2014/main" id="{FB11FD29-404E-0128-612A-FE3DE5DAD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D8833EF-1349-6CFE-3551-34515FFA92C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4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 descr="Slide Content"/>
          <p:cNvSpPr>
            <a:spLocks noGrp="1"/>
          </p:cNvSpPr>
          <p:nvPr>
            <p:ph type="body" idx="1"/>
          </p:nvPr>
        </p:nvSpPr>
        <p:spPr>
          <a:xfrm>
            <a:off x="267858" y="1480930"/>
            <a:ext cx="11708068" cy="4645234"/>
          </a:xfrm>
          <a:prstGeom prst="rect">
            <a:avLst/>
          </a:prstGeom>
        </p:spPr>
        <p:txBody>
          <a:bodyPr vert="horz" lIns="10800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URL">
            <a:extLst>
              <a:ext uri="{FF2B5EF4-FFF2-40B4-BE49-F238E27FC236}">
                <a16:creationId xmlns:a16="http://schemas.microsoft.com/office/drawing/2014/main" id="{0C654FC7-9C31-074E-AD8E-D6FD365BF2A7}"/>
              </a:ext>
            </a:extLst>
          </p:cNvPr>
          <p:cNvSpPr txBox="1"/>
          <p:nvPr userDrawn="1"/>
        </p:nvSpPr>
        <p:spPr>
          <a:xfrm>
            <a:off x="267858" y="6277352"/>
            <a:ext cx="3339700" cy="55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EB42C68-2428-64E4-0D5F-4E2E792505F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93" y="6338887"/>
            <a:ext cx="122703" cy="12270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3A7D78D-A0CB-7AFD-BBB4-995E97AE487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659257"/>
            <a:ext cx="126293" cy="12629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A3FC173-5774-5895-C511-3286CCCFCC4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504045"/>
            <a:ext cx="126293" cy="126293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DC0F4D4-FDFA-BAAD-9B15-3AAD692D6905}"/>
              </a:ext>
            </a:extLst>
          </p:cNvPr>
          <p:cNvSpPr txBox="1"/>
          <p:nvPr userDrawn="1"/>
        </p:nvSpPr>
        <p:spPr>
          <a:xfrm>
            <a:off x="8408358" y="6300460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7" name="Slide Number" descr="Page Number">
            <a:extLst>
              <a:ext uri="{FF2B5EF4-FFF2-40B4-BE49-F238E27FC236}">
                <a16:creationId xmlns:a16="http://schemas.microsoft.com/office/drawing/2014/main" id="{038D6026-73A3-1882-2BB8-CDC441E82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220E00-5CFF-0AE1-9606-366474FAFAE9}"/>
              </a:ext>
            </a:extLst>
          </p:cNvPr>
          <p:cNvCxnSpPr>
            <a:cxnSpLocks/>
          </p:cNvCxnSpPr>
          <p:nvPr userDrawn="1"/>
        </p:nvCxnSpPr>
        <p:spPr>
          <a:xfrm>
            <a:off x="0" y="6260774"/>
            <a:ext cx="12192000" cy="0"/>
          </a:xfrm>
          <a:prstGeom prst="line">
            <a:avLst/>
          </a:prstGeom>
          <a:ln w="25400">
            <a:solidFill>
              <a:srgbClr val="464F55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68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72" r:id="rId4"/>
  </p:sldLayoutIdLst>
  <p:hf hdr="0" ftr="0"/>
  <p:txStyles>
    <p:titleStyle>
      <a:lvl1pPr marL="0" marR="0" indent="0" algn="l" defTabSz="457189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2400" b="0" i="0" kern="1200">
          <a:solidFill>
            <a:srgbClr val="254776"/>
          </a:solidFill>
          <a:latin typeface="Arial" charset="0"/>
          <a:ea typeface="+mj-ea"/>
          <a:cs typeface="+mj-cs"/>
        </a:defRPr>
      </a:lvl1pPr>
    </p:titleStyle>
    <p:bodyStyle>
      <a:lvl1pPr marL="285750" indent="-285750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Font typeface="Arial" panose="020B0604020202020204" pitchFamily="34" charset="0"/>
        <a:buChar char="•"/>
        <a:defRPr sz="1800" b="0" i="0" kern="1200">
          <a:solidFill>
            <a:srgbClr val="464F55"/>
          </a:solidFill>
          <a:latin typeface="Arial" charset="0"/>
          <a:ea typeface="+mn-ea"/>
          <a:cs typeface="+mn-cs"/>
        </a:defRPr>
      </a:lvl1pPr>
      <a:lvl2pPr marL="646934" indent="-28574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02977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68171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33364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7C405634-25D3-7737-0223-D7338D00CB65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</a:blip>
          <a:srcRect/>
          <a:stretch/>
        </p:blipFill>
        <p:spPr>
          <a:xfrm>
            <a:off x="2288915" y="1163690"/>
            <a:ext cx="9770327" cy="3949719"/>
          </a:xfrm>
          <a:prstGeom prst="rect">
            <a:avLst/>
          </a:prstGeom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id="{9BA57097-12CC-A205-028A-A542631B0BA7}"/>
              </a:ext>
            </a:extLst>
          </p:cNvPr>
          <p:cNvGrpSpPr/>
          <p:nvPr/>
        </p:nvGrpSpPr>
        <p:grpSpPr>
          <a:xfrm>
            <a:off x="191671" y="1224321"/>
            <a:ext cx="2097244" cy="5090666"/>
            <a:chOff x="74383" y="1351469"/>
            <a:chExt cx="1945170" cy="4852577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25A2A023-0653-D50B-10CD-E4DBDA83339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 amt="70000"/>
            </a:blip>
            <a:srcRect/>
            <a:stretch/>
          </p:blipFill>
          <p:spPr>
            <a:xfrm>
              <a:off x="74383" y="1351469"/>
              <a:ext cx="1945170" cy="4852577"/>
            </a:xfrm>
            <a:prstGeom prst="rect">
              <a:avLst/>
            </a:prstGeom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19A2C879-9868-EB6C-0342-302AC8339375}"/>
                </a:ext>
              </a:extLst>
            </p:cNvPr>
            <p:cNvSpPr txBox="1"/>
            <p:nvPr/>
          </p:nvSpPr>
          <p:spPr>
            <a:xfrm>
              <a:off x="290796" y="2026923"/>
              <a:ext cx="1516775" cy="6358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pPr algn="ctr" defTabSz="914400" hangingPunct="0">
                <a:defRPr/>
              </a:pPr>
              <a:r>
                <a:rPr kumimoji="0" lang="en-GB" sz="1400" b="0" i="0" u="none" strike="noStrike" cap="none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ea typeface="Garamond" panose="02020404030301010803" pitchFamily="18" charset="0"/>
                  <a:cs typeface="Arial" panose="020B0604020202020204" pitchFamily="34" charset="0"/>
                  <a:sym typeface="Arial"/>
                </a:rPr>
                <a:t>Sistema de </a:t>
              </a:r>
            </a:p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400" dirty="0">
                  <a:solidFill>
                    <a:srgbClr val="254776"/>
                  </a:solidFill>
                  <a:latin typeface="Arial" panose="020B0604020202020204" pitchFamily="34" charset="0"/>
                  <a:ea typeface="Garamond" panose="02020404030301010803" pitchFamily="18" charset="0"/>
                  <a:cs typeface="Arial" panose="020B0604020202020204" pitchFamily="34" charset="0"/>
                  <a:sym typeface="Arial"/>
                </a:rPr>
                <a:t>s</a:t>
              </a:r>
              <a:r>
                <a:rPr kumimoji="0" lang="en-GB" sz="1400" b="0" i="0" u="none" strike="noStrike" cap="none" normalizeH="0" baseline="0" noProof="0" dirty="0" err="1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ea typeface="Garamond" panose="02020404030301010803" pitchFamily="18" charset="0"/>
                  <a:cs typeface="Arial" panose="020B0604020202020204" pitchFamily="34" charset="0"/>
                  <a:sym typeface="Arial"/>
                </a:rPr>
                <a:t>uporte</a:t>
              </a:r>
              <a:r>
                <a:rPr kumimoji="0" lang="en-GB" sz="1400" b="0" i="0" u="none" strike="noStrike" cap="none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ea typeface="Garamond" panose="02020404030301010803" pitchFamily="18" charset="0"/>
                  <a:cs typeface="Arial" panose="020B0604020202020204" pitchFamily="34" charset="0"/>
                  <a:sym typeface="Arial"/>
                </a:rPr>
                <a:t> </a:t>
              </a:r>
              <a:r>
                <a:rPr kumimoji="0" lang="en-GB" sz="1400" b="0" i="0" u="none" strike="noStrike" cap="none" normalizeH="0" baseline="0" noProof="0" dirty="0" err="1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ea typeface="Garamond" panose="02020404030301010803" pitchFamily="18" charset="0"/>
                  <a:cs typeface="Arial" panose="020B0604020202020204" pitchFamily="34" charset="0"/>
                  <a:sym typeface="Arial"/>
                </a:rPr>
                <a:t>às</a:t>
              </a:r>
              <a:r>
                <a:rPr kumimoji="0" lang="en-GB" sz="1400" b="0" i="0" u="none" strike="noStrike" cap="none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ea typeface="Garamond" panose="02020404030301010803" pitchFamily="18" charset="0"/>
                  <a:cs typeface="Arial" panose="020B0604020202020204" pitchFamily="34" charset="0"/>
                  <a:sym typeface="Arial"/>
                </a:rPr>
                <a:t> </a:t>
              </a:r>
              <a:r>
                <a:rPr kumimoji="0" lang="en-GB" sz="1400" b="0" i="0" u="none" strike="noStrike" cap="none" normalizeH="0" baseline="0" noProof="0" dirty="0" err="1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ea typeface="Garamond" panose="02020404030301010803" pitchFamily="18" charset="0"/>
                  <a:cs typeface="Arial" panose="020B0604020202020204" pitchFamily="34" charset="0"/>
                  <a:sym typeface="Arial"/>
                </a:rPr>
                <a:t>evidências</a:t>
              </a:r>
              <a:endParaRPr kumimoji="0" lang="en-GB" sz="14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071990F-AA35-AB6E-B382-FCBE0059C43E}"/>
                </a:ext>
              </a:extLst>
            </p:cNvPr>
            <p:cNvSpPr txBox="1"/>
            <p:nvPr/>
          </p:nvSpPr>
          <p:spPr>
            <a:xfrm>
              <a:off x="204793" y="3567524"/>
              <a:ext cx="1516775" cy="4504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cap="none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ea typeface="Garamond" panose="02020404030301010803" pitchFamily="18" charset="0"/>
                  <a:cs typeface="Arial" panose="020B0604020202020204" pitchFamily="34" charset="0"/>
                  <a:sym typeface="Arial"/>
                </a:rPr>
                <a:t>Sistema de </a:t>
              </a:r>
              <a:r>
                <a:rPr kumimoji="0" lang="en-GB" sz="1400" b="0" i="0" u="none" strike="noStrike" cap="none" normalizeH="0" baseline="0" noProof="0" dirty="0" err="1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ea typeface="Garamond" panose="02020404030301010803" pitchFamily="18" charset="0"/>
                  <a:cs typeface="Arial" panose="020B0604020202020204" pitchFamily="34" charset="0"/>
                  <a:sym typeface="Arial"/>
                </a:rPr>
                <a:t>pesquisa</a:t>
              </a:r>
              <a:endParaRPr kumimoji="0" lang="en-GB" sz="14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Garamond" panose="02020404030301010803" pitchFamily="18" charset="0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8C0C5B7-C811-EBC0-C94C-039E70867961}"/>
                </a:ext>
              </a:extLst>
            </p:cNvPr>
            <p:cNvSpPr txBox="1"/>
            <p:nvPr/>
          </p:nvSpPr>
          <p:spPr>
            <a:xfrm>
              <a:off x="290796" y="5017893"/>
              <a:ext cx="1516775" cy="4504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cap="none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ea typeface="Garamond" panose="02020404030301010803" pitchFamily="18" charset="0"/>
                  <a:cs typeface="Arial" panose="020B0604020202020204" pitchFamily="34" charset="0"/>
                  <a:sym typeface="Arial"/>
                </a:rPr>
                <a:t>Sistema de </a:t>
              </a:r>
              <a:r>
                <a:rPr kumimoji="0" lang="en-GB" sz="1400" b="0" i="0" u="none" strike="noStrike" cap="none" normalizeH="0" baseline="0" noProof="0" dirty="0" err="1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ea typeface="Garamond" panose="02020404030301010803" pitchFamily="18" charset="0"/>
                  <a:cs typeface="Arial" panose="020B0604020202020204" pitchFamily="34" charset="0"/>
                  <a:sym typeface="Arial"/>
                </a:rPr>
                <a:t>inovação</a:t>
              </a:r>
              <a:r>
                <a:rPr kumimoji="0" lang="en-GB" sz="1400" b="0" i="0" u="none" strike="noStrike" cap="none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ea typeface="Garamond" panose="02020404030301010803" pitchFamily="18" charset="0"/>
                  <a:cs typeface="Arial" panose="020B0604020202020204" pitchFamily="34" charset="0"/>
                  <a:sym typeface="Arial"/>
                </a:rPr>
                <a:t> </a:t>
              </a:r>
            </a:p>
          </p:txBody>
        </p:sp>
      </p:grp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8F56232B-8851-CDC4-9071-0CCE71F79CAB}"/>
              </a:ext>
            </a:extLst>
          </p:cNvPr>
          <p:cNvSpPr/>
          <p:nvPr/>
        </p:nvSpPr>
        <p:spPr>
          <a:xfrm>
            <a:off x="2439465" y="4918989"/>
            <a:ext cx="9553545" cy="623153"/>
          </a:xfrm>
          <a:prstGeom prst="roundRect">
            <a:avLst/>
          </a:prstGeom>
          <a:solidFill>
            <a:srgbClr val="99CC67">
              <a:alpha val="55172"/>
            </a:srgbClr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14F2B4F1-2EAF-11D6-5D55-62A130E80270}"/>
              </a:ext>
            </a:extLst>
          </p:cNvPr>
          <p:cNvSpPr/>
          <p:nvPr/>
        </p:nvSpPr>
        <p:spPr>
          <a:xfrm>
            <a:off x="2409670" y="5584689"/>
            <a:ext cx="9591152" cy="470649"/>
          </a:xfrm>
          <a:prstGeom prst="roundRect">
            <a:avLst/>
          </a:prstGeom>
          <a:solidFill>
            <a:srgbClr val="53873D">
              <a:alpha val="46141"/>
            </a:srgbClr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B7F6B47-41D8-CBF4-D796-0879D41E1C4E}"/>
              </a:ext>
            </a:extLst>
          </p:cNvPr>
          <p:cNvSpPr txBox="1"/>
          <p:nvPr/>
        </p:nvSpPr>
        <p:spPr>
          <a:xfrm>
            <a:off x="2615522" y="1397430"/>
            <a:ext cx="93726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>
                <a:solidFill>
                  <a:srgbClr val="254776"/>
                </a:solidFill>
              </a:rPr>
              <a:t>Um</a:t>
            </a:r>
            <a:r>
              <a:rPr lang="pt-BR" sz="1200" b="1">
                <a:solidFill>
                  <a:srgbClr val="254776"/>
                </a:solidFill>
              </a:rPr>
              <a:t> sistema de suporte às evidências</a:t>
            </a:r>
            <a:r>
              <a:rPr lang="pt-BR" sz="1200">
                <a:solidFill>
                  <a:srgbClr val="254776"/>
                </a:solidFill>
              </a:rPr>
              <a:t> inclui muitos tipos de infraestrutura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pt-BR" sz="120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Estruturas e processos do </a:t>
            </a:r>
            <a:r>
              <a:rPr lang="pt-BR" sz="1200" b="1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lado da demanda por evidências</a:t>
            </a:r>
            <a:r>
              <a:rPr lang="pt-BR" sz="120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 para:</a:t>
            </a:r>
            <a:r>
              <a:rPr lang="pt-BR" sz="1200" b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</a:p>
          <a:p>
            <a:pPr marL="447675" lvl="1" indent="-268288" algn="l">
              <a:buFont typeface="Courier New" panose="02070309020205020404" pitchFamily="49" charset="0"/>
              <a:buChar char="o"/>
            </a:pPr>
            <a:r>
              <a:rPr lang="pt-BR" sz="1200" b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incorporar o uso de evidências em </a:t>
            </a:r>
            <a:r>
              <a:rPr lang="pt-BR" sz="1200">
                <a:solidFill>
                  <a:srgbClr val="254776"/>
                </a:solidFill>
                <a:latin typeface="Helvetica" pitchFamily="2" charset="0"/>
              </a:rPr>
              <a:t>processos consultivos </a:t>
            </a:r>
            <a:r>
              <a:rPr lang="pt-BR" sz="1200" b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e de tomada de decisão regulares (p. ex., </a:t>
            </a:r>
            <a:r>
              <a:rPr lang="pt-BR" sz="1200">
                <a:solidFill>
                  <a:srgbClr val="254776"/>
                </a:solidFill>
                <a:latin typeface="Helvetica" pitchFamily="2" charset="0"/>
              </a:rPr>
              <a:t>reuniões informativas </a:t>
            </a:r>
            <a:r>
              <a:rPr lang="pt-BR" sz="1200" b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e proposições no âmbito ministerial, propostas orçamentárias, planos de gastos)</a:t>
            </a:r>
          </a:p>
          <a:p>
            <a:pPr marL="447675" lvl="1" indent="-268288" algn="l">
              <a:buFont typeface="Courier New" panose="02070309020205020404" pitchFamily="49" charset="0"/>
              <a:buChar char="o"/>
            </a:pPr>
            <a:r>
              <a:rPr lang="pt-BR" sz="1200" b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construir e manter uma cultura de evidências (p. ex., requisitos de transparência para os </a:t>
            </a:r>
            <a:r>
              <a:rPr lang="pt-BR" sz="1200">
                <a:solidFill>
                  <a:srgbClr val="254776"/>
                </a:solidFill>
                <a:latin typeface="Helvetica" pitchFamily="2" charset="0"/>
              </a:rPr>
              <a:t>insumos de evidências</a:t>
            </a:r>
            <a:r>
              <a:rPr lang="pt-BR" sz="1200" b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)</a:t>
            </a:r>
          </a:p>
          <a:p>
            <a:pPr marL="447675" lvl="1" indent="-268288" algn="l">
              <a:buFont typeface="Courier New" panose="02070309020205020404" pitchFamily="49" charset="0"/>
              <a:buChar char="o"/>
            </a:pPr>
            <a:r>
              <a:rPr lang="pt-BR" sz="1200" b="0">
                <a:solidFill>
                  <a:srgbClr val="254776"/>
                </a:solidFill>
              </a:rPr>
              <a:t>fortalecer a capacidade para o uso de evidências (e maior capacidade de políticas e programas) entre equipes de políticas e programas, conselheiros científicos governamentais e aqueles que apoiam painéis de </a:t>
            </a:r>
            <a:r>
              <a:rPr lang="pt-BR" sz="1200" b="0" i="1">
                <a:solidFill>
                  <a:srgbClr val="254776"/>
                </a:solidFill>
              </a:rPr>
              <a:t>experts</a:t>
            </a:r>
            <a:r>
              <a:rPr lang="pt-BR" sz="1200" b="0">
                <a:solidFill>
                  <a:srgbClr val="254776"/>
                </a:solidFill>
              </a:rPr>
              <a:t> e processos de engajamento de cidadãos e partes interessadas</a:t>
            </a:r>
          </a:p>
          <a:p>
            <a:pPr marL="179388" marR="0" lvl="0" indent="-179388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9388" algn="l"/>
              </a:tabLst>
              <a:defRPr/>
            </a:pPr>
            <a:r>
              <a:rPr lang="pt-BR" sz="120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Mecanismos de coordenação na </a:t>
            </a:r>
            <a:r>
              <a:rPr lang="pt-BR" sz="1200" b="1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interface entre os lados da demanda e da oferta de evidências</a:t>
            </a:r>
            <a:r>
              <a:rPr lang="pt-BR" sz="120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 para:</a:t>
            </a:r>
          </a:p>
          <a:p>
            <a:pPr marL="447675" marR="0" lvl="1" indent="-268288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>
                <a:tab pos="179388" algn="l"/>
              </a:tabLst>
              <a:defRPr/>
            </a:pPr>
            <a:r>
              <a:rPr lang="pt-BR" sz="1200" b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obter e priorizar as necessidades de evidências dos tomadores de decisão e seus conselheiros</a:t>
            </a:r>
          </a:p>
          <a:p>
            <a:pPr marL="447675" marR="0" lvl="1" indent="-268288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>
                <a:tab pos="179388" algn="l"/>
              </a:tabLst>
              <a:defRPr/>
            </a:pPr>
            <a:r>
              <a:rPr lang="pt-BR" sz="1200" b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apresentar evidências de várias fontes </a:t>
            </a:r>
            <a:r>
              <a:rPr lang="pt-BR" sz="1200">
                <a:solidFill>
                  <a:srgbClr val="254776"/>
                </a:solidFill>
                <a:latin typeface="Helvetica" pitchFamily="2" charset="0"/>
              </a:rPr>
              <a:t>como insumos </a:t>
            </a:r>
            <a:r>
              <a:rPr lang="pt-BR" sz="1200" b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que se alinham com os requisitos dos </a:t>
            </a:r>
            <a:r>
              <a:rPr lang="pt-BR" sz="1200">
                <a:solidFill>
                  <a:srgbClr val="254776"/>
                </a:solidFill>
                <a:latin typeface="Helvetica" pitchFamily="2" charset="0"/>
              </a:rPr>
              <a:t>processos consultivos </a:t>
            </a:r>
            <a:r>
              <a:rPr lang="pt-BR" sz="1200" b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e de tomada de decisão </a:t>
            </a:r>
          </a:p>
          <a:p>
            <a:pPr marL="171450" marR="0" lvl="0" indent="-17145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20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Unidades de suporte às evidências (internas ou em organizações parceiras) do </a:t>
            </a:r>
            <a:r>
              <a:rPr lang="pt-BR" sz="1200" b="1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lado da oferta de evidências</a:t>
            </a:r>
            <a:r>
              <a:rPr lang="pt-BR" sz="120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 que:</a:t>
            </a:r>
          </a:p>
          <a:p>
            <a:pPr marL="447675" marR="0" lvl="1" indent="-268288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pt-BR" sz="1200" b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entendam o contexto nacional, os padrões de evidências, e os formatos de comunicação que os tomadores de decisão preferem</a:t>
            </a:r>
          </a:p>
          <a:p>
            <a:pPr marL="447675" marR="0" lvl="1" indent="-268288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pt-BR" sz="1200" b="0">
                <a:solidFill>
                  <a:srgbClr val="254776"/>
                </a:solidFill>
                <a:latin typeface="Helvetica" pitchFamily="2" charset="0"/>
                <a:ea typeface="Garamond" panose="02020404030301010803" pitchFamily="18" charset="0"/>
                <a:cs typeface="Garamond" panose="02020404030301010803" pitchFamily="18" charset="0"/>
              </a:rPr>
              <a:t>sejam oportunas e orientadas para a demanda</a:t>
            </a:r>
          </a:p>
          <a:p>
            <a:pPr marL="447675" marR="0" lvl="1" indent="-268288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pt-BR" sz="1200" b="0">
                <a:solidFill>
                  <a:srgbClr val="254776"/>
                </a:solidFill>
              </a:rPr>
              <a:t>concentrem-se em contextualizar o estoque de evidências existentes – evidências nacionais (em suas diversas formas) e evidências globais – para determinada decisão de forma equitativa (e também possam contribuir para o fluxo de evidências futuras)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CFEDE11-ABC4-2DE6-06CA-66F6F4DEE7E2}"/>
              </a:ext>
            </a:extLst>
          </p:cNvPr>
          <p:cNvSpPr txBox="1"/>
          <p:nvPr/>
        </p:nvSpPr>
        <p:spPr>
          <a:xfrm>
            <a:off x="2590517" y="4971290"/>
            <a:ext cx="9372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BR" sz="1200" b="0" i="0" u="none" strike="noStrike" cap="none" baseline="0" dirty="0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O </a:t>
            </a:r>
            <a:r>
              <a:rPr lang="pt-BR" sz="1200" b="1" i="0" u="none" strike="noStrike" cap="none" baseline="0" dirty="0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sistema de pesquisa</a:t>
            </a:r>
            <a:r>
              <a:rPr lang="pt-BR" sz="1200" b="0" i="0" u="none" strike="noStrike" cap="none" baseline="0" dirty="0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 tende a focar na criação de </a:t>
            </a:r>
            <a:r>
              <a:rPr lang="pt-BR" sz="1200" dirty="0">
                <a:solidFill>
                  <a:srgbClr val="254776"/>
                </a:solidFill>
                <a:latin typeface="Helvetica" pitchFamily="2" charset="0"/>
                <a:sym typeface="Arial"/>
              </a:rPr>
              <a:t>conhecimento generalizável </a:t>
            </a:r>
            <a:r>
              <a:rPr lang="pt-BR" sz="1200" b="0" i="0" u="none" strike="noStrike" cap="none" baseline="0" dirty="0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e </a:t>
            </a:r>
            <a:r>
              <a:rPr lang="pt-BR" sz="1200" dirty="0">
                <a:solidFill>
                  <a:srgbClr val="254776"/>
                </a:solidFill>
                <a:latin typeface="Helvetica" pitchFamily="2" charset="0"/>
                <a:sym typeface="Arial"/>
              </a:rPr>
              <a:t>a</a:t>
            </a:r>
            <a:r>
              <a:rPr lang="pt-BR" sz="1200" b="0" i="0" u="none" strike="noStrike" cap="none" baseline="0" dirty="0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 medir o sucesso com os financiamentos para </a:t>
            </a:r>
            <a:r>
              <a:rPr lang="pt-BR" sz="1200" dirty="0">
                <a:solidFill>
                  <a:srgbClr val="254776"/>
                </a:solidFill>
                <a:latin typeface="Helvetica" pitchFamily="2" charset="0"/>
                <a:sym typeface="Arial"/>
              </a:rPr>
              <a:t>revisão por pares e publicações </a:t>
            </a:r>
            <a:r>
              <a:rPr lang="pt-BR" sz="1200" b="0" i="0" u="none" strike="noStrike" cap="none" baseline="0" dirty="0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(embora isso esteja começando a mudar como resultado da </a:t>
            </a:r>
            <a:r>
              <a:rPr lang="pt-BR" sz="1200" dirty="0">
                <a:solidFill>
                  <a:srgbClr val="254776"/>
                </a:solidFill>
                <a:latin typeface="Helvetica" pitchFamily="2" charset="0"/>
                <a:sym typeface="Arial"/>
              </a:rPr>
              <a:t>Declaração sobre Avaliação de Pesquisa</a:t>
            </a:r>
            <a:r>
              <a:rPr lang="pt-BR" sz="1100" b="0" i="0" u="none" strike="noStrike" cap="none" baseline="0" dirty="0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E122AE4-2AE0-6F26-2FBA-D298FE73752E}"/>
              </a:ext>
            </a:extLst>
          </p:cNvPr>
          <p:cNvSpPr txBox="1"/>
          <p:nvPr/>
        </p:nvSpPr>
        <p:spPr>
          <a:xfrm>
            <a:off x="2625724" y="5684622"/>
            <a:ext cx="93726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200" i="0" u="none" strike="noStrike" cap="none" baseline="0" dirty="0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O </a:t>
            </a:r>
            <a:r>
              <a:rPr lang="en-GB" sz="1200" b="1" i="0" u="none" strike="noStrike" cap="none" baseline="0" dirty="0" err="1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sistema</a:t>
            </a:r>
            <a:r>
              <a:rPr lang="en-GB" sz="1200" b="1" i="0" u="none" strike="noStrike" cap="none" baseline="0" dirty="0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 de </a:t>
            </a:r>
            <a:r>
              <a:rPr lang="en-GB" sz="1200" b="1" i="0" u="none" strike="noStrike" cap="none" baseline="0" dirty="0" err="1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inovação</a:t>
            </a:r>
            <a:r>
              <a:rPr lang="en-GB" sz="1200" i="0" u="none" strike="noStrike" cap="none" baseline="0" dirty="0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 </a:t>
            </a:r>
            <a:r>
              <a:rPr lang="en-GB" sz="1200" i="0" u="none" strike="noStrike" cap="none" baseline="0" dirty="0" err="1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tende</a:t>
            </a:r>
            <a:r>
              <a:rPr lang="en-GB" sz="1200" i="0" u="none" strike="noStrike" cap="none" baseline="0" dirty="0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 a </a:t>
            </a:r>
            <a:r>
              <a:rPr lang="en-GB" sz="1200" i="0" u="none" strike="noStrike" cap="none" baseline="0" dirty="0" err="1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focar</a:t>
            </a:r>
            <a:r>
              <a:rPr lang="en-GB" sz="1200" i="0" u="none" strike="noStrike" cap="none" baseline="0" dirty="0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 </a:t>
            </a:r>
            <a:r>
              <a:rPr lang="en-GB" sz="1200" i="0" u="none" strike="noStrike" cap="none" baseline="0" dirty="0" err="1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na</a:t>
            </a:r>
            <a:r>
              <a:rPr lang="en-GB" sz="1200" i="0" u="none" strike="noStrike" cap="none" baseline="0" dirty="0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 </a:t>
            </a:r>
            <a:r>
              <a:rPr lang="en-GB" sz="1200" i="0" u="none" strike="noStrike" cap="none" baseline="0" dirty="0" err="1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comercialização</a:t>
            </a:r>
            <a:r>
              <a:rPr lang="en-GB" sz="1200" i="0" u="none" strike="noStrike" cap="none" baseline="0" dirty="0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 de </a:t>
            </a:r>
            <a:r>
              <a:rPr lang="en-GB" sz="1200" i="0" u="none" strike="noStrike" cap="none" baseline="0" dirty="0" err="1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produtos</a:t>
            </a:r>
            <a:r>
              <a:rPr lang="en-GB" sz="1200" i="0" u="none" strike="noStrike" cap="none" baseline="0" dirty="0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 e </a:t>
            </a:r>
            <a:r>
              <a:rPr lang="en-GB" sz="1200" i="0" u="none" strike="noStrike" cap="none" baseline="0" dirty="0" err="1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processos</a:t>
            </a:r>
            <a:r>
              <a:rPr lang="en-GB" sz="1200" i="0" u="none" strike="noStrike" cap="none" baseline="0" dirty="0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 e </a:t>
            </a:r>
            <a:r>
              <a:rPr lang="en-GB" sz="1200" i="0" u="none" strike="noStrike" cap="none" baseline="0" dirty="0" err="1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medir</a:t>
            </a:r>
            <a:r>
              <a:rPr lang="en-GB" sz="1200" i="0" u="none" strike="noStrike" cap="none" baseline="0" dirty="0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 o </a:t>
            </a:r>
            <a:r>
              <a:rPr lang="en-GB" sz="1200" i="0" u="none" strike="noStrike" cap="none" baseline="0" dirty="0" err="1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sucesso</a:t>
            </a:r>
            <a:r>
              <a:rPr lang="en-GB" sz="1200" i="0" u="none" strike="noStrike" cap="none" baseline="0" dirty="0">
                <a:solidFill>
                  <a:srgbClr val="254776"/>
                </a:solidFill>
                <a:effectLst/>
                <a:uFillTx/>
                <a:latin typeface="Helvetica" pitchFamily="2" charset="0"/>
                <a:ea typeface="+mn-ea"/>
                <a:cs typeface="+mn-cs"/>
                <a:sym typeface="Arial"/>
              </a:rPr>
              <a:t> com </a:t>
            </a:r>
            <a:r>
              <a:rPr lang="en-GB" sz="1200" dirty="0" err="1">
                <a:solidFill>
                  <a:srgbClr val="254776"/>
                </a:solidFill>
                <a:latin typeface="Helvetica" pitchFamily="2" charset="0"/>
                <a:sym typeface="Arial"/>
              </a:rPr>
              <a:t>receitas</a:t>
            </a:r>
            <a:endParaRPr lang="en-GB" sz="1200" dirty="0">
              <a:solidFill>
                <a:srgbClr val="254776"/>
              </a:solidFill>
              <a:latin typeface="Helvetica" pitchFamily="2" charset="0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E2A4B4-86E3-F2F8-CB0B-B3FB68F823EE}"/>
              </a:ext>
            </a:extLst>
          </p:cNvPr>
          <p:cNvSpPr txBox="1"/>
          <p:nvPr/>
        </p:nvSpPr>
        <p:spPr>
          <a:xfrm>
            <a:off x="8254635" y="6325161"/>
            <a:ext cx="3937365" cy="5786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© 2023 McMaster University.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Todos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direitos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reservados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. Este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trabalho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esta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́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licenciado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sob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uma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Creative Commons Attribution-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NonCommercial-ShareAlike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4.0 International License.</a:t>
            </a:r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  <a:p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C564C4C-979A-B954-F86A-D2476AB2143E}"/>
              </a:ext>
            </a:extLst>
          </p:cNvPr>
          <p:cNvSpPr txBox="1">
            <a:spLocks/>
          </p:cNvSpPr>
          <p:nvPr/>
        </p:nvSpPr>
        <p:spPr>
          <a:xfrm>
            <a:off x="227215" y="133725"/>
            <a:ext cx="876202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kern="1200">
                <a:solidFill>
                  <a:srgbClr val="25477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defTabSz="914400" hangingPunct="0">
              <a:spcBef>
                <a:spcPts val="0"/>
              </a:spcBef>
              <a:defRPr/>
            </a:pPr>
            <a:r>
              <a:rPr lang="en-CA" b="1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1.0</a:t>
            </a:r>
            <a:r>
              <a:rPr lang="en-CA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en-CA" sz="1400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Para </a:t>
            </a:r>
            <a:r>
              <a:rPr lang="en-CA" sz="1400" kern="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conduzir</a:t>
            </a:r>
            <a:r>
              <a:rPr lang="en-CA" sz="1400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en-CA" sz="1400" kern="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uma</a:t>
            </a:r>
            <a:r>
              <a:rPr lang="en-CA" sz="1400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en-CA" sz="1400" kern="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avaliação</a:t>
            </a:r>
            <a:r>
              <a:rPr lang="en-CA" sz="1400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en-CA" sz="1400" kern="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rápida</a:t>
            </a:r>
            <a:r>
              <a:rPr lang="en-CA" sz="1400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de </a:t>
            </a:r>
            <a:r>
              <a:rPr lang="en-CA" sz="1400" kern="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sistemas</a:t>
            </a:r>
            <a:r>
              <a:rPr lang="en-CA" sz="1400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de </a:t>
            </a:r>
            <a:r>
              <a:rPr lang="en-CA" sz="1400" kern="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suporte</a:t>
            </a:r>
            <a:r>
              <a:rPr lang="en-CA" sz="1400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en-CA" sz="1400" kern="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às</a:t>
            </a:r>
            <a:r>
              <a:rPr lang="en-CA" sz="1400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en-CA" sz="1400" kern="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evidências</a:t>
            </a:r>
            <a:r>
              <a:rPr lang="en-CA" sz="1400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(RESSA - Rapid Evidence-Support System Assessment), </a:t>
            </a:r>
            <a:r>
              <a:rPr lang="en-CA" sz="1400" kern="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primeiro</a:t>
            </a:r>
            <a:r>
              <a:rPr lang="en-CA" sz="1400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en-CA" sz="1400" kern="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é</a:t>
            </a:r>
            <a:r>
              <a:rPr lang="en-CA" sz="1400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en-CA" sz="1400" kern="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preciso</a:t>
            </a:r>
            <a:r>
              <a:rPr lang="en-CA" sz="1400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en-CA" sz="1400" kern="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ter</a:t>
            </a:r>
            <a:r>
              <a:rPr lang="en-CA" sz="1400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en-CA" sz="1400" kern="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uma</a:t>
            </a:r>
            <a:r>
              <a:rPr lang="en-CA" sz="1400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en-CA" sz="1400" kern="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sólida</a:t>
            </a:r>
            <a:r>
              <a:rPr lang="en-CA" sz="1400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en-CA" sz="1400" kern="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compreensão</a:t>
            </a:r>
            <a:r>
              <a:rPr lang="en-CA" sz="1400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do que </a:t>
            </a:r>
            <a:r>
              <a:rPr lang="en-CA" sz="1400" kern="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é</a:t>
            </a:r>
            <a:r>
              <a:rPr lang="en-CA" sz="1400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um </a:t>
            </a:r>
            <a:r>
              <a:rPr lang="en-CA" sz="1400" kern="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sistema</a:t>
            </a:r>
            <a:r>
              <a:rPr lang="en-CA" sz="1400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en-CA" sz="1400" kern="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nacional</a:t>
            </a:r>
            <a:r>
              <a:rPr lang="en-CA" sz="1400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de </a:t>
            </a:r>
            <a:r>
              <a:rPr lang="en-CA" sz="1400" kern="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suporte</a:t>
            </a:r>
            <a:r>
              <a:rPr lang="en-CA" sz="1400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en-CA" sz="1400" kern="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às</a:t>
            </a:r>
            <a:r>
              <a:rPr lang="en-CA" sz="1400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en-CA" sz="1400" kern="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evidências</a:t>
            </a:r>
            <a:r>
              <a:rPr lang="en-CA" sz="1400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e </a:t>
            </a:r>
            <a:r>
              <a:rPr lang="en-CA" sz="1400" kern="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como</a:t>
            </a:r>
            <a:r>
              <a:rPr lang="en-CA" sz="1400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en-CA" sz="1400" kern="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esse</a:t>
            </a:r>
            <a:r>
              <a:rPr lang="en-CA" sz="1400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en-CA" sz="1400" kern="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sistema</a:t>
            </a:r>
            <a:r>
              <a:rPr lang="en-CA" sz="1400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en-CA" sz="1400" kern="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difere</a:t>
            </a:r>
            <a:r>
              <a:rPr lang="en-CA" sz="1400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dos </a:t>
            </a:r>
            <a:r>
              <a:rPr lang="en-CA" sz="1400" kern="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sistemas</a:t>
            </a:r>
            <a:r>
              <a:rPr lang="en-CA" sz="1400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de </a:t>
            </a:r>
            <a:r>
              <a:rPr lang="en-CA" sz="1400" kern="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pesquisa</a:t>
            </a:r>
            <a:r>
              <a:rPr lang="en-CA" sz="1400" kern="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e </a:t>
            </a:r>
            <a:r>
              <a:rPr lang="en-CA" sz="1400" kern="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inovação</a:t>
            </a:r>
            <a:endParaRPr lang="en-CA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DF0E23-2E5A-24F3-C2F2-26086401A74F}"/>
              </a:ext>
            </a:extLst>
          </p:cNvPr>
          <p:cNvSpPr txBox="1"/>
          <p:nvPr/>
        </p:nvSpPr>
        <p:spPr>
          <a:xfrm>
            <a:off x="8989243" y="1023000"/>
            <a:ext cx="31790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i="1" dirty="0">
                <a:solidFill>
                  <a:srgbClr val="254776"/>
                </a:solidFill>
              </a:rPr>
              <a:t>Nota: versão completa disponível no Update 2023</a:t>
            </a:r>
            <a:endParaRPr lang="en-US" sz="1050" i="1" dirty="0">
              <a:solidFill>
                <a:srgbClr val="2547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728045"/>
      </p:ext>
    </p:extLst>
  </p:cSld>
  <p:clrMapOvr>
    <a:masterClrMapping/>
  </p:clrMapOvr>
</p:sld>
</file>

<file path=ppt/theme/theme1.xml><?xml version="1.0" encoding="utf-8"?>
<a:theme xmlns:a="http://schemas.openxmlformats.org/drawingml/2006/main" name="McMaster Brighter World Theme">
  <a:themeElements>
    <a:clrScheme name="Custom 6">
      <a:dk1>
        <a:srgbClr val="4C555C"/>
      </a:dk1>
      <a:lt1>
        <a:srgbClr val="FFFFFF"/>
      </a:lt1>
      <a:dk2>
        <a:srgbClr val="FFFFFF"/>
      </a:dk2>
      <a:lt2>
        <a:srgbClr val="FFFFFF"/>
      </a:lt2>
      <a:accent1>
        <a:srgbClr val="E8F6FA"/>
      </a:accent1>
      <a:accent2>
        <a:srgbClr val="40B5D3"/>
      </a:accent2>
      <a:accent3>
        <a:srgbClr val="40B5D3"/>
      </a:accent3>
      <a:accent4>
        <a:srgbClr val="D2D654"/>
      </a:accent4>
      <a:accent5>
        <a:srgbClr val="6FD3E3"/>
      </a:accent5>
      <a:accent6>
        <a:srgbClr val="A71930"/>
      </a:accent6>
      <a:hlink>
        <a:srgbClr val="E8F6FA"/>
      </a:hlink>
      <a:folHlink>
        <a:srgbClr val="E8F6F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34165</TotalTime>
  <Words>412</Words>
  <Application>Microsoft Macintosh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Courier New</vt:lpstr>
      <vt:lpstr>Helvetica</vt:lpstr>
      <vt:lpstr>Roboto</vt:lpstr>
      <vt:lpstr>McMaster Brighter World Theme</vt:lpstr>
      <vt:lpstr>PowerPoint Presentation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485</cp:revision>
  <cp:lastPrinted>2017-06-06T20:04:49Z</cp:lastPrinted>
  <dcterms:created xsi:type="dcterms:W3CDTF">2017-04-21T15:41:45Z</dcterms:created>
  <dcterms:modified xsi:type="dcterms:W3CDTF">2023-03-13T13:27:59Z</dcterms:modified>
</cp:coreProperties>
</file>