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98" r:id="rId2"/>
    <p:sldId id="1099"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46" autoAdjust="0"/>
    <p:restoredTop sz="91429" autoAdjust="0"/>
  </p:normalViewPr>
  <p:slideViewPr>
    <p:cSldViewPr snapToGrid="0" snapToObjects="1">
      <p:cViewPr varScale="1">
        <p:scale>
          <a:sx n="114" d="100"/>
          <a:sy n="114" d="100"/>
        </p:scale>
        <p:origin x="176" y="23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3/10/23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7233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4.emf"/><Relationship Id="rId7" Type="http://schemas.openxmlformats.org/officeDocument/2006/relationships/image" Target="../media/image11.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0.png"/><Relationship Id="rId10" Type="http://schemas.openxmlformats.org/officeDocument/2006/relationships/image" Target="../media/image17.png"/><Relationship Id="rId4" Type="http://schemas.openxmlformats.org/officeDocument/2006/relationships/image" Target="../media/image15.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4">
            <a:extLst>
              <a:ext uri="{FF2B5EF4-FFF2-40B4-BE49-F238E27FC236}">
                <a16:creationId xmlns:a16="http://schemas.microsoft.com/office/drawing/2014/main" id="{EE1EC868-7126-878C-C76B-592D410FF7EC}"/>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en-CA" sz="2000"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sz="20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Responder a las </a:t>
            </a:r>
            <a:r>
              <a:rPr kumimoji="0" lang="es-CO" sz="20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preguntas de los tomadores de decisiones con la combinación adecuada de formas de evidencia</a:t>
            </a:r>
            <a:r>
              <a:rPr kumimoji="0" lang="es-CO" sz="1800" i="0" u="none" strike="noStrike" kern="0" cap="none" spc="0" normalizeH="0" baseline="0" noProof="0" dirty="0">
                <a:ln>
                  <a:noFill/>
                </a:ln>
                <a:solidFill>
                  <a:srgbClr val="0F447C"/>
                </a:solidFill>
                <a:effectLst/>
                <a:uLnTx/>
                <a:uFillTx/>
                <a:latin typeface="Arial" panose="020B0604020202020204" pitchFamily="34" charset="0"/>
                <a:cs typeface="Arial" panose="020B0604020202020204" pitchFamily="34" charset="0"/>
                <a:sym typeface="Arial"/>
              </a:rPr>
              <a:t> </a:t>
            </a:r>
            <a:r>
              <a:rPr lang="es-CO" sz="300" dirty="0">
                <a:solidFill>
                  <a:srgbClr val="0F447C"/>
                </a:solidFill>
                <a:latin typeface="Arial" panose="020B0604020202020204" pitchFamily="34" charset="0"/>
                <a:cs typeface="Arial" panose="020B0604020202020204" pitchFamily="34" charset="0"/>
              </a:rPr>
              <a:t>  </a:t>
            </a:r>
            <a:br>
              <a:rPr lang="en-CA" sz="300" dirty="0">
                <a:solidFill>
                  <a:srgbClr val="0F447C"/>
                </a:solidFill>
                <a:latin typeface="Arial" panose="020B0604020202020204" pitchFamily="34" charset="0"/>
                <a:cs typeface="Arial" panose="020B0604020202020204" pitchFamily="34" charset="0"/>
              </a:rPr>
            </a:br>
            <a:r>
              <a:rPr lang="en-US" sz="1200" b="1" dirty="0">
                <a:solidFill>
                  <a:srgbClr val="0F447C"/>
                </a:solidFill>
                <a:latin typeface="Arial" panose="020B0604020202020204" pitchFamily="34" charset="0"/>
                <a:cs typeface="Arial" panose="020B0604020202020204" pitchFamily="34" charset="0"/>
              </a:rPr>
              <a:t>(</a:t>
            </a:r>
            <a:r>
              <a:rPr lang="es-CO" sz="1200" b="1" dirty="0">
                <a:solidFill>
                  <a:srgbClr val="0F447C"/>
                </a:solidFill>
                <a:latin typeface="Arial" panose="020B0604020202020204" pitchFamily="34" charset="0"/>
                <a:cs typeface="Arial" panose="020B0604020202020204" pitchFamily="34" charset="0"/>
              </a:rPr>
              <a:t>y hacer que las formas de evidencia local correspondan al paso adecuado en el proceso de toma de decisiones</a:t>
            </a:r>
            <a:r>
              <a:rPr lang="en-US" sz="1200" b="1" dirty="0">
                <a:solidFill>
                  <a:srgbClr val="0F447C"/>
                </a:solidFill>
                <a:latin typeface="Arial" panose="020B0604020202020204" pitchFamily="34" charset="0"/>
                <a:cs typeface="Arial" panose="020B0604020202020204" pitchFamily="34" charset="0"/>
              </a:rPr>
              <a:t>)</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
        <p:nvSpPr>
          <p:cNvPr id="4" name="TextBox 3">
            <a:extLst>
              <a:ext uri="{FF2B5EF4-FFF2-40B4-BE49-F238E27FC236}">
                <a16:creationId xmlns:a16="http://schemas.microsoft.com/office/drawing/2014/main" id="{4E472618-B2C5-5D32-BD9C-C6705687C3E7}"/>
              </a:ext>
            </a:extLst>
          </p:cNvPr>
          <p:cNvSpPr txBox="1"/>
          <p:nvPr/>
        </p:nvSpPr>
        <p:spPr>
          <a:xfrm>
            <a:off x="8100101" y="1061649"/>
            <a:ext cx="4051109" cy="253916"/>
          </a:xfrm>
          <a:prstGeom prst="rect">
            <a:avLst/>
          </a:prstGeom>
          <a:noFill/>
        </p:spPr>
        <p:txBody>
          <a:bodyPr wrap="none" rtlCol="0">
            <a:spAutoFit/>
          </a:bodyPr>
          <a:lstStyle/>
          <a:p>
            <a:r>
              <a:rPr lang="es-CO" sz="1050" i="1" dirty="0">
                <a:solidFill>
                  <a:srgbClr val="254776"/>
                </a:solidFill>
              </a:rPr>
              <a:t>Nota: La versión complete está disponible en Actualización 2023</a:t>
            </a:r>
          </a:p>
        </p:txBody>
      </p:sp>
      <p:grpSp>
        <p:nvGrpSpPr>
          <p:cNvPr id="53" name="Group 52">
            <a:extLst>
              <a:ext uri="{FF2B5EF4-FFF2-40B4-BE49-F238E27FC236}">
                <a16:creationId xmlns:a16="http://schemas.microsoft.com/office/drawing/2014/main" id="{D9891B08-5A1B-1B67-4E1B-0C5D9FB96758}"/>
              </a:ext>
            </a:extLst>
          </p:cNvPr>
          <p:cNvGrpSpPr/>
          <p:nvPr/>
        </p:nvGrpSpPr>
        <p:grpSpPr>
          <a:xfrm rot="10800000">
            <a:off x="7242189" y="4678892"/>
            <a:ext cx="1716048" cy="319995"/>
            <a:chOff x="101017" y="2582243"/>
            <a:chExt cx="1716048" cy="319995"/>
          </a:xfrm>
        </p:grpSpPr>
        <p:pic>
          <p:nvPicPr>
            <p:cNvPr id="55" name="Picture 54">
              <a:extLst>
                <a:ext uri="{FF2B5EF4-FFF2-40B4-BE49-F238E27FC236}">
                  <a16:creationId xmlns:a16="http://schemas.microsoft.com/office/drawing/2014/main" id="{82400FF6-A6D1-E756-8BD6-F0B96EE916D1}"/>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72" name="Picture 71">
              <a:extLst>
                <a:ext uri="{FF2B5EF4-FFF2-40B4-BE49-F238E27FC236}">
                  <a16:creationId xmlns:a16="http://schemas.microsoft.com/office/drawing/2014/main" id="{10651172-2C37-D77B-B0CD-BDAA7832EC39}"/>
                </a:ext>
              </a:extLst>
            </p:cNvPr>
            <p:cNvPicPr>
              <a:picLocks noChangeAspect="1"/>
            </p:cNvPicPr>
            <p:nvPr/>
          </p:nvPicPr>
          <p:blipFill rotWithShape="1">
            <a:blip r:embed="rId3"/>
            <a:srcRect r="29907"/>
            <a:stretch/>
          </p:blipFill>
          <p:spPr>
            <a:xfrm>
              <a:off x="101017" y="2582243"/>
              <a:ext cx="1716048" cy="319995"/>
            </a:xfrm>
            <a:prstGeom prst="rect">
              <a:avLst/>
            </a:prstGeom>
          </p:spPr>
        </p:pic>
      </p:grpSp>
      <p:grpSp>
        <p:nvGrpSpPr>
          <p:cNvPr id="73" name="Group 72">
            <a:extLst>
              <a:ext uri="{FF2B5EF4-FFF2-40B4-BE49-F238E27FC236}">
                <a16:creationId xmlns:a16="http://schemas.microsoft.com/office/drawing/2014/main" id="{FCE7ACDD-9803-2CEB-3A9C-681EB3B2C0EE}"/>
              </a:ext>
            </a:extLst>
          </p:cNvPr>
          <p:cNvGrpSpPr/>
          <p:nvPr/>
        </p:nvGrpSpPr>
        <p:grpSpPr>
          <a:xfrm>
            <a:off x="2587769" y="4682450"/>
            <a:ext cx="1716048" cy="319995"/>
            <a:chOff x="101017" y="2582243"/>
            <a:chExt cx="1716048" cy="319995"/>
          </a:xfrm>
        </p:grpSpPr>
        <p:pic>
          <p:nvPicPr>
            <p:cNvPr id="74" name="Picture 73">
              <a:extLst>
                <a:ext uri="{FF2B5EF4-FFF2-40B4-BE49-F238E27FC236}">
                  <a16:creationId xmlns:a16="http://schemas.microsoft.com/office/drawing/2014/main" id="{E67CA59E-5349-EC51-C412-8FC0EE998BDF}"/>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78" name="Picture 77">
              <a:extLst>
                <a:ext uri="{FF2B5EF4-FFF2-40B4-BE49-F238E27FC236}">
                  <a16:creationId xmlns:a16="http://schemas.microsoft.com/office/drawing/2014/main" id="{87089BBF-2798-146E-A041-A2CF50CE66F6}"/>
                </a:ext>
              </a:extLst>
            </p:cNvPr>
            <p:cNvPicPr>
              <a:picLocks noChangeAspect="1"/>
            </p:cNvPicPr>
            <p:nvPr/>
          </p:nvPicPr>
          <p:blipFill rotWithShape="1">
            <a:blip r:embed="rId3"/>
            <a:srcRect r="29907"/>
            <a:stretch/>
          </p:blipFill>
          <p:spPr>
            <a:xfrm>
              <a:off x="101017" y="2582243"/>
              <a:ext cx="1716048" cy="319995"/>
            </a:xfrm>
            <a:prstGeom prst="rect">
              <a:avLst/>
            </a:prstGeom>
          </p:spPr>
        </p:pic>
      </p:grpSp>
      <p:grpSp>
        <p:nvGrpSpPr>
          <p:cNvPr id="83" name="Group 82">
            <a:extLst>
              <a:ext uri="{FF2B5EF4-FFF2-40B4-BE49-F238E27FC236}">
                <a16:creationId xmlns:a16="http://schemas.microsoft.com/office/drawing/2014/main" id="{7741294B-B88A-986D-D6BF-ED0D653EF501}"/>
              </a:ext>
            </a:extLst>
          </p:cNvPr>
          <p:cNvGrpSpPr/>
          <p:nvPr/>
        </p:nvGrpSpPr>
        <p:grpSpPr>
          <a:xfrm rot="10800000">
            <a:off x="7271678" y="2179903"/>
            <a:ext cx="1716048" cy="319995"/>
            <a:chOff x="101017" y="2582243"/>
            <a:chExt cx="1716048" cy="319995"/>
          </a:xfrm>
        </p:grpSpPr>
        <p:pic>
          <p:nvPicPr>
            <p:cNvPr id="84" name="Picture 83">
              <a:extLst>
                <a:ext uri="{FF2B5EF4-FFF2-40B4-BE49-F238E27FC236}">
                  <a16:creationId xmlns:a16="http://schemas.microsoft.com/office/drawing/2014/main" id="{B5DF34BA-2692-E24A-85B4-337CB9B4EAEC}"/>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85" name="Picture 84">
              <a:extLst>
                <a:ext uri="{FF2B5EF4-FFF2-40B4-BE49-F238E27FC236}">
                  <a16:creationId xmlns:a16="http://schemas.microsoft.com/office/drawing/2014/main" id="{51841347-E310-8D4D-B884-7E74BF3713B4}"/>
                </a:ext>
              </a:extLst>
            </p:cNvPr>
            <p:cNvPicPr>
              <a:picLocks noChangeAspect="1"/>
            </p:cNvPicPr>
            <p:nvPr/>
          </p:nvPicPr>
          <p:blipFill rotWithShape="1">
            <a:blip r:embed="rId3"/>
            <a:srcRect r="29907"/>
            <a:stretch/>
          </p:blipFill>
          <p:spPr>
            <a:xfrm>
              <a:off x="101017" y="2582243"/>
              <a:ext cx="1716048" cy="319995"/>
            </a:xfrm>
            <a:prstGeom prst="rect">
              <a:avLst/>
            </a:prstGeom>
          </p:spPr>
        </p:pic>
      </p:grpSp>
      <p:graphicFrame>
        <p:nvGraphicFramePr>
          <p:cNvPr id="86" name="Table 85">
            <a:extLst>
              <a:ext uri="{FF2B5EF4-FFF2-40B4-BE49-F238E27FC236}">
                <a16:creationId xmlns:a16="http://schemas.microsoft.com/office/drawing/2014/main" id="{C8587DD1-2530-EE7C-27C9-851B0E68C800}"/>
              </a:ext>
            </a:extLst>
          </p:cNvPr>
          <p:cNvGraphicFramePr>
            <a:graphicFrameLocks noGrp="1"/>
          </p:cNvGraphicFramePr>
          <p:nvPr>
            <p:extLst>
              <p:ext uri="{D42A27DB-BD31-4B8C-83A1-F6EECF244321}">
                <p14:modId xmlns:p14="http://schemas.microsoft.com/office/powerpoint/2010/main" val="4212862387"/>
              </p:ext>
            </p:extLst>
          </p:nvPr>
        </p:nvGraphicFramePr>
        <p:xfrm>
          <a:off x="2508811" y="4669160"/>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a:t>
                      </a:r>
                      <a:r>
                        <a:rPr lang="es-CO" sz="1300" noProof="0" dirty="0">
                          <a:solidFill>
                            <a:srgbClr val="254776"/>
                          </a:solidFill>
                          <a:latin typeface="Helvetica" pitchFamily="2" charset="0"/>
                        </a:rPr>
                        <a:t>Formas de evidencia</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a:solidFill>
                            <a:srgbClr val="254776"/>
                          </a:solidFill>
                          <a:effectLst/>
                          <a:latin typeface="Arial" panose="020B0604020202020204" pitchFamily="34" charset="0"/>
                          <a:cs typeface="Arial" panose="020B0604020202020204" pitchFamily="34" charset="0"/>
                        </a:rPr>
                        <a:t>    Analítica de datos</a:t>
                      </a:r>
                      <a:endParaRPr lang="es-CO" sz="700" b="0" noProof="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CO" sz="1050" b="0" noProof="0">
                          <a:solidFill>
                            <a:srgbClr val="254776"/>
                          </a:solidFill>
                          <a:effectLst/>
                          <a:latin typeface="Arial" panose="020B0604020202020204" pitchFamily="34" charset="0"/>
                          <a:cs typeface="Arial" panose="020B0604020202020204" pitchFamily="34" charset="0"/>
                        </a:rPr>
                        <a:t>    Evaluación</a:t>
                      </a:r>
                      <a:endParaRPr lang="es-CO"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dirty="0">
                          <a:solidFill>
                            <a:srgbClr val="254776"/>
                          </a:solidFill>
                          <a:effectLst/>
                          <a:latin typeface="Arial" panose="020B0604020202020204" pitchFamily="34" charset="0"/>
                          <a:cs typeface="Arial" panose="020B0604020202020204" pitchFamily="34" charset="0"/>
                        </a:rPr>
                        <a:t>    Métodos cualitativos</a:t>
                      </a:r>
                      <a:endParaRPr lang="es-CO"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aphicFrame>
        <p:nvGraphicFramePr>
          <p:cNvPr id="87" name="Table 86">
            <a:extLst>
              <a:ext uri="{FF2B5EF4-FFF2-40B4-BE49-F238E27FC236}">
                <a16:creationId xmlns:a16="http://schemas.microsoft.com/office/drawing/2014/main" id="{1B3E790B-EA89-D100-BDE6-BB5DE4B3B602}"/>
              </a:ext>
            </a:extLst>
          </p:cNvPr>
          <p:cNvGraphicFramePr>
            <a:graphicFrameLocks noGrp="1"/>
          </p:cNvGraphicFramePr>
          <p:nvPr>
            <p:extLst>
              <p:ext uri="{D42A27DB-BD31-4B8C-83A1-F6EECF244321}">
                <p14:modId xmlns:p14="http://schemas.microsoft.com/office/powerpoint/2010/main" val="3678759674"/>
              </p:ext>
            </p:extLst>
          </p:nvPr>
        </p:nvGraphicFramePr>
        <p:xfrm>
          <a:off x="7306480" y="2189832"/>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a:t>
                      </a:r>
                      <a:r>
                        <a:rPr lang="es-CO" sz="1300" noProof="0" dirty="0">
                          <a:solidFill>
                            <a:srgbClr val="254776"/>
                          </a:solidFill>
                          <a:latin typeface="Helvetica" pitchFamily="2" charset="0"/>
                        </a:rPr>
                        <a:t>Formas de  evidencia</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a:solidFill>
                            <a:srgbClr val="254776"/>
                          </a:solidFill>
                          <a:effectLst/>
                          <a:latin typeface="Arial" panose="020B0604020202020204" pitchFamily="34" charset="0"/>
                          <a:cs typeface="Arial" panose="020B0604020202020204" pitchFamily="34" charset="0"/>
                        </a:rPr>
                        <a:t>   Modelamiento</a:t>
                      </a:r>
                      <a:endParaRPr lang="es-CO" sz="700" b="0" noProof="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CO" sz="1050" b="0" noProof="0">
                          <a:solidFill>
                            <a:srgbClr val="254776"/>
                          </a:solidFill>
                          <a:effectLst/>
                          <a:latin typeface="Arial" panose="020B0604020202020204" pitchFamily="34" charset="0"/>
                          <a:cs typeface="Arial" panose="020B0604020202020204" pitchFamily="34" charset="0"/>
                        </a:rPr>
                        <a:t>   Evaluación</a:t>
                      </a:r>
                      <a:endParaRPr lang="es-CO"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dirty="0">
                          <a:solidFill>
                            <a:srgbClr val="254776"/>
                          </a:solidFill>
                          <a:effectLst/>
                          <a:latin typeface="Arial" panose="020B0604020202020204" pitchFamily="34" charset="0"/>
                          <a:cs typeface="Arial" panose="020B0604020202020204" pitchFamily="34" charset="0"/>
                        </a:rPr>
                        <a:t>   Métodos cualitativos</a:t>
                      </a:r>
                      <a:endParaRPr lang="es-CO"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aphicFrame>
        <p:nvGraphicFramePr>
          <p:cNvPr id="88" name="Table 87">
            <a:extLst>
              <a:ext uri="{FF2B5EF4-FFF2-40B4-BE49-F238E27FC236}">
                <a16:creationId xmlns:a16="http://schemas.microsoft.com/office/drawing/2014/main" id="{3DF45667-141A-0640-13C0-508A2A2B4DF3}"/>
              </a:ext>
            </a:extLst>
          </p:cNvPr>
          <p:cNvGraphicFramePr>
            <a:graphicFrameLocks noGrp="1"/>
          </p:cNvGraphicFramePr>
          <p:nvPr>
            <p:extLst>
              <p:ext uri="{D42A27DB-BD31-4B8C-83A1-F6EECF244321}">
                <p14:modId xmlns:p14="http://schemas.microsoft.com/office/powerpoint/2010/main" val="4030954926"/>
              </p:ext>
            </p:extLst>
          </p:nvPr>
        </p:nvGraphicFramePr>
        <p:xfrm>
          <a:off x="7271678" y="4681875"/>
          <a:ext cx="2280606" cy="1530302"/>
        </p:xfrm>
        <a:graphic>
          <a:graphicData uri="http://schemas.openxmlformats.org/drawingml/2006/table">
            <a:tbl>
              <a:tblPr firstRow="1" firstCol="1" bandRow="1"/>
              <a:tblGrid>
                <a:gridCol w="386737">
                  <a:extLst>
                    <a:ext uri="{9D8B030D-6E8A-4147-A177-3AD203B41FA5}">
                      <a16:colId xmlns:a16="http://schemas.microsoft.com/office/drawing/2014/main" val="1026761990"/>
                    </a:ext>
                  </a:extLst>
                </a:gridCol>
                <a:gridCol w="189386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a:t>
                      </a:r>
                      <a:r>
                        <a:rPr lang="es-CO" sz="1300" noProof="0" dirty="0">
                          <a:solidFill>
                            <a:srgbClr val="254776"/>
                          </a:solidFill>
                          <a:latin typeface="Helvetica" pitchFamily="2" charset="0"/>
                        </a:rPr>
                        <a:t>Formas de evidencia</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ES" sz="1050" b="0" dirty="0">
                          <a:solidFill>
                            <a:srgbClr val="254776"/>
                          </a:solidFill>
                          <a:effectLst/>
                          <a:latin typeface="Arial" panose="020B0604020202020204" pitchFamily="34" charset="0"/>
                          <a:cs typeface="Arial" panose="020B0604020202020204" pitchFamily="34" charset="0"/>
                        </a:rPr>
                        <a:t>Investigación de</a:t>
                      </a:r>
                    </a:p>
                    <a:p>
                      <a:pPr algn="l"/>
                      <a:r>
                        <a:rPr lang="es-ES" sz="1050" b="0" dirty="0">
                          <a:solidFill>
                            <a:srgbClr val="254776"/>
                          </a:solidFill>
                          <a:effectLst/>
                          <a:latin typeface="Arial" panose="020B0604020202020204" pitchFamily="34" charset="0"/>
                          <a:cs typeface="Arial" panose="020B0604020202020204" pitchFamily="34" charset="0"/>
                        </a:rPr>
                        <a:t>comportamiento/de</a:t>
                      </a:r>
                    </a:p>
                    <a:p>
                      <a:pPr algn="l"/>
                      <a:r>
                        <a:rPr lang="es-ES" sz="1050" b="0" dirty="0">
                          <a:solidFill>
                            <a:srgbClr val="254776"/>
                          </a:solidFill>
                          <a:effectLst/>
                          <a:latin typeface="Arial" panose="020B0604020202020204" pitchFamily="34" charset="0"/>
                          <a:cs typeface="Arial" panose="020B0604020202020204" pitchFamily="34" charset="0"/>
                        </a:rPr>
                        <a:t>Implementación</a:t>
                      </a: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a:t>
                      </a:r>
                      <a:r>
                        <a:rPr lang="es-CO" sz="1050" b="0" noProof="0" dirty="0">
                          <a:solidFill>
                            <a:srgbClr val="254776"/>
                          </a:solidFill>
                          <a:effectLst/>
                          <a:latin typeface="Arial" panose="020B0604020202020204" pitchFamily="34" charset="0"/>
                          <a:cs typeface="Arial" panose="020B0604020202020204" pitchFamily="34" charset="0"/>
                        </a:rPr>
                        <a:t>Métodos cualitativos</a:t>
                      </a:r>
                      <a:endParaRPr lang="es-CO" sz="700" b="0" noProof="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9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pSp>
        <p:nvGrpSpPr>
          <p:cNvPr id="89" name="Group 88">
            <a:extLst>
              <a:ext uri="{FF2B5EF4-FFF2-40B4-BE49-F238E27FC236}">
                <a16:creationId xmlns:a16="http://schemas.microsoft.com/office/drawing/2014/main" id="{5F61C796-0E4D-14C9-641A-7CBBD9223637}"/>
              </a:ext>
            </a:extLst>
          </p:cNvPr>
          <p:cNvGrpSpPr/>
          <p:nvPr/>
        </p:nvGrpSpPr>
        <p:grpSpPr>
          <a:xfrm>
            <a:off x="2572142" y="2179903"/>
            <a:ext cx="1716048" cy="319995"/>
            <a:chOff x="101017" y="2582243"/>
            <a:chExt cx="1716048" cy="319995"/>
          </a:xfrm>
        </p:grpSpPr>
        <p:pic>
          <p:nvPicPr>
            <p:cNvPr id="90" name="Picture 89">
              <a:extLst>
                <a:ext uri="{FF2B5EF4-FFF2-40B4-BE49-F238E27FC236}">
                  <a16:creationId xmlns:a16="http://schemas.microsoft.com/office/drawing/2014/main" id="{07D6F2FA-8B20-7885-3E97-8DC45F9F35E6}"/>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91" name="Picture 90">
              <a:extLst>
                <a:ext uri="{FF2B5EF4-FFF2-40B4-BE49-F238E27FC236}">
                  <a16:creationId xmlns:a16="http://schemas.microsoft.com/office/drawing/2014/main" id="{07DD633B-FA5C-10AC-1655-F67835F43C7C}"/>
                </a:ext>
              </a:extLst>
            </p:cNvPr>
            <p:cNvPicPr>
              <a:picLocks noChangeAspect="1"/>
            </p:cNvPicPr>
            <p:nvPr/>
          </p:nvPicPr>
          <p:blipFill rotWithShape="1">
            <a:blip r:embed="rId3"/>
            <a:srcRect r="29907"/>
            <a:stretch/>
          </p:blipFill>
          <p:spPr>
            <a:xfrm>
              <a:off x="101017" y="2582243"/>
              <a:ext cx="1716048" cy="319995"/>
            </a:xfrm>
            <a:prstGeom prst="rect">
              <a:avLst/>
            </a:prstGeom>
          </p:spPr>
        </p:pic>
      </p:grpSp>
      <p:graphicFrame>
        <p:nvGraphicFramePr>
          <p:cNvPr id="92" name="Table 91">
            <a:extLst>
              <a:ext uri="{FF2B5EF4-FFF2-40B4-BE49-F238E27FC236}">
                <a16:creationId xmlns:a16="http://schemas.microsoft.com/office/drawing/2014/main" id="{3B10D728-3711-28F0-33CF-FCA1FB978D63}"/>
              </a:ext>
            </a:extLst>
          </p:cNvPr>
          <p:cNvGraphicFramePr>
            <a:graphicFrameLocks noGrp="1"/>
          </p:cNvGraphicFramePr>
          <p:nvPr>
            <p:extLst>
              <p:ext uri="{D42A27DB-BD31-4B8C-83A1-F6EECF244321}">
                <p14:modId xmlns:p14="http://schemas.microsoft.com/office/powerpoint/2010/main" val="2690871707"/>
              </p:ext>
            </p:extLst>
          </p:nvPr>
        </p:nvGraphicFramePr>
        <p:xfrm>
          <a:off x="2521438" y="2189832"/>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a:t>
                      </a:r>
                      <a:r>
                        <a:rPr lang="es-CO" sz="1300" noProof="0" dirty="0">
                          <a:solidFill>
                            <a:srgbClr val="254776"/>
                          </a:solidFill>
                          <a:latin typeface="Helvetica" pitchFamily="2" charset="0"/>
                        </a:rPr>
                        <a:t>Formas de evidencia</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a:solidFill>
                            <a:srgbClr val="254776"/>
                          </a:solidFill>
                          <a:effectLst/>
                          <a:latin typeface="Arial" panose="020B0604020202020204" pitchFamily="34" charset="0"/>
                          <a:cs typeface="Arial" panose="020B0604020202020204" pitchFamily="34" charset="0"/>
                        </a:rPr>
                        <a:t>   Analítica de datos</a:t>
                      </a:r>
                      <a:endParaRPr lang="es-CO" sz="700" b="0" noProof="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CO" sz="1050" b="0" noProof="0">
                          <a:solidFill>
                            <a:srgbClr val="254776"/>
                          </a:solidFill>
                          <a:effectLst/>
                          <a:latin typeface="Arial" panose="020B0604020202020204" pitchFamily="34" charset="0"/>
                          <a:cs typeface="Arial" panose="020B0604020202020204" pitchFamily="34" charset="0"/>
                        </a:rPr>
                        <a:t>   Modelamiento</a:t>
                      </a:r>
                      <a:endParaRPr lang="es-CO"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050" b="0" noProof="0" dirty="0">
                          <a:solidFill>
                            <a:srgbClr val="254776"/>
                          </a:solidFill>
                          <a:effectLst/>
                          <a:latin typeface="Arial" panose="020B0604020202020204" pitchFamily="34" charset="0"/>
                          <a:cs typeface="Arial" panose="020B0604020202020204" pitchFamily="34" charset="0"/>
                        </a:rPr>
                        <a:t>   Métodos cualitativos</a:t>
                      </a:r>
                      <a:endParaRPr lang="es-CO"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cxnSp>
        <p:nvCxnSpPr>
          <p:cNvPr id="93" name="Straight Connector 92">
            <a:extLst>
              <a:ext uri="{FF2B5EF4-FFF2-40B4-BE49-F238E27FC236}">
                <a16:creationId xmlns:a16="http://schemas.microsoft.com/office/drawing/2014/main" id="{C0CD641D-31F8-49BF-1FFF-33C8B8A0AEFE}"/>
              </a:ext>
            </a:extLst>
          </p:cNvPr>
          <p:cNvCxnSpPr>
            <a:cxnSpLocks/>
          </p:cNvCxnSpPr>
          <p:nvPr/>
        </p:nvCxnSpPr>
        <p:spPr>
          <a:xfrm>
            <a:off x="2815889" y="2617980"/>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sp>
        <p:nvSpPr>
          <p:cNvPr id="95" name="TextBox 94">
            <a:extLst>
              <a:ext uri="{FF2B5EF4-FFF2-40B4-BE49-F238E27FC236}">
                <a16:creationId xmlns:a16="http://schemas.microsoft.com/office/drawing/2014/main" id="{2F433797-80BE-ECC8-8CBF-E6B20259416A}"/>
              </a:ext>
            </a:extLst>
          </p:cNvPr>
          <p:cNvSpPr txBox="1"/>
          <p:nvPr/>
        </p:nvSpPr>
        <p:spPr>
          <a:xfrm>
            <a:off x="2169994" y="1391890"/>
            <a:ext cx="2178356"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s-CO" sz="1400" b="1" dirty="0">
                <a:solidFill>
                  <a:srgbClr val="254776"/>
                </a:solidFill>
                <a:latin typeface="Arial" panose="020B0604020202020204" pitchFamily="34" charset="0"/>
                <a:cs typeface="Arial" panose="020B0604020202020204" pitchFamily="34" charset="0"/>
              </a:rPr>
              <a:t>Entender un problema y sus causas</a:t>
            </a:r>
            <a:endParaRPr lang="es-CO" sz="1400" b="1" dirty="0">
              <a:solidFill>
                <a:srgbClr val="254776"/>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96" name="TextBox 95">
            <a:extLst>
              <a:ext uri="{FF2B5EF4-FFF2-40B4-BE49-F238E27FC236}">
                <a16:creationId xmlns:a16="http://schemas.microsoft.com/office/drawing/2014/main" id="{4E64E5F0-A3EC-9E17-DDC0-06BAA5524FB2}"/>
              </a:ext>
            </a:extLst>
          </p:cNvPr>
          <p:cNvSpPr txBox="1"/>
          <p:nvPr/>
        </p:nvSpPr>
        <p:spPr>
          <a:xfrm>
            <a:off x="7187915" y="1391890"/>
            <a:ext cx="1910295"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s-CO" sz="1400" b="1" dirty="0">
                <a:solidFill>
                  <a:srgbClr val="254776"/>
                </a:solidFill>
                <a:latin typeface="Arial" panose="020B0604020202020204" pitchFamily="34" charset="0"/>
                <a:cs typeface="Arial" panose="020B0604020202020204" pitchFamily="34" charset="0"/>
              </a:rPr>
              <a:t>Seleccionar una opción para abordar el problema</a:t>
            </a:r>
          </a:p>
        </p:txBody>
      </p:sp>
      <p:sp>
        <p:nvSpPr>
          <p:cNvPr id="97" name="TextBox 96">
            <a:extLst>
              <a:ext uri="{FF2B5EF4-FFF2-40B4-BE49-F238E27FC236}">
                <a16:creationId xmlns:a16="http://schemas.microsoft.com/office/drawing/2014/main" id="{8CB9FAF7-B864-FCB3-153C-FB97A0BACC04}"/>
              </a:ext>
            </a:extLst>
          </p:cNvPr>
          <p:cNvSpPr txBox="1"/>
          <p:nvPr/>
        </p:nvSpPr>
        <p:spPr>
          <a:xfrm>
            <a:off x="7190391" y="3929958"/>
            <a:ext cx="1819420"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s-CO" sz="1400" b="1" dirty="0">
                <a:solidFill>
                  <a:srgbClr val="254776"/>
                </a:solidFill>
                <a:latin typeface="Arial" panose="020B0604020202020204" pitchFamily="34" charset="0"/>
                <a:cs typeface="Arial" panose="020B0604020202020204" pitchFamily="34" charset="0"/>
              </a:rPr>
              <a:t>Identificar consideraciones de implementación</a:t>
            </a:r>
          </a:p>
        </p:txBody>
      </p:sp>
      <p:pic>
        <p:nvPicPr>
          <p:cNvPr id="98" name="Picture 97">
            <a:extLst>
              <a:ext uri="{FF2B5EF4-FFF2-40B4-BE49-F238E27FC236}">
                <a16:creationId xmlns:a16="http://schemas.microsoft.com/office/drawing/2014/main" id="{DFAF2893-2E70-7CA2-6132-F752BD6F02C9}"/>
              </a:ext>
            </a:extLst>
          </p:cNvPr>
          <p:cNvPicPr>
            <a:picLocks noChangeAspect="1"/>
          </p:cNvPicPr>
          <p:nvPr/>
        </p:nvPicPr>
        <p:blipFill>
          <a:blip r:embed="rId4"/>
          <a:srcRect/>
          <a:stretch/>
        </p:blipFill>
        <p:spPr>
          <a:xfrm>
            <a:off x="4156434" y="1954442"/>
            <a:ext cx="3166807" cy="3254774"/>
          </a:xfrm>
          <a:prstGeom prst="rect">
            <a:avLst/>
          </a:prstGeom>
        </p:spPr>
      </p:pic>
      <p:sp>
        <p:nvSpPr>
          <p:cNvPr id="99" name="TextBox 98">
            <a:extLst>
              <a:ext uri="{FF2B5EF4-FFF2-40B4-BE49-F238E27FC236}">
                <a16:creationId xmlns:a16="http://schemas.microsoft.com/office/drawing/2014/main" id="{06FB86CA-AED0-EA6A-B59C-66D74DC4A8E7}"/>
              </a:ext>
            </a:extLst>
          </p:cNvPr>
          <p:cNvSpPr txBox="1"/>
          <p:nvPr/>
        </p:nvSpPr>
        <p:spPr>
          <a:xfrm>
            <a:off x="2169994" y="3917986"/>
            <a:ext cx="2504948"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s-CO" sz="1400" b="1" dirty="0">
                <a:solidFill>
                  <a:srgbClr val="254776"/>
                </a:solidFill>
                <a:latin typeface="Arial" panose="020B0604020202020204" pitchFamily="34" charset="0"/>
                <a:cs typeface="Arial" panose="020B0604020202020204" pitchFamily="34" charset="0"/>
              </a:rPr>
              <a:t>Monitorización de la implementación y evaluación de impactos</a:t>
            </a:r>
          </a:p>
        </p:txBody>
      </p:sp>
      <p:pic>
        <p:nvPicPr>
          <p:cNvPr id="100" name="Picture 99">
            <a:extLst>
              <a:ext uri="{FF2B5EF4-FFF2-40B4-BE49-F238E27FC236}">
                <a16:creationId xmlns:a16="http://schemas.microsoft.com/office/drawing/2014/main" id="{B704ED5E-65CC-4AF4-63E7-47FB282F6922}"/>
              </a:ext>
            </a:extLst>
          </p:cNvPr>
          <p:cNvPicPr>
            <a:picLocks noChangeAspect="1"/>
          </p:cNvPicPr>
          <p:nvPr/>
        </p:nvPicPr>
        <p:blipFill>
          <a:blip r:embed="rId5"/>
          <a:srcRect/>
          <a:stretch/>
        </p:blipFill>
        <p:spPr>
          <a:xfrm>
            <a:off x="2642051" y="2502956"/>
            <a:ext cx="344006" cy="344006"/>
          </a:xfrm>
          <a:prstGeom prst="rect">
            <a:avLst/>
          </a:prstGeom>
        </p:spPr>
      </p:pic>
      <p:pic>
        <p:nvPicPr>
          <p:cNvPr id="101" name="Picture 100">
            <a:extLst>
              <a:ext uri="{FF2B5EF4-FFF2-40B4-BE49-F238E27FC236}">
                <a16:creationId xmlns:a16="http://schemas.microsoft.com/office/drawing/2014/main" id="{8FFAADEC-4638-2FDE-CE6A-43A35B482CE0}"/>
              </a:ext>
            </a:extLst>
          </p:cNvPr>
          <p:cNvPicPr>
            <a:picLocks noChangeAspect="1"/>
          </p:cNvPicPr>
          <p:nvPr/>
        </p:nvPicPr>
        <p:blipFill>
          <a:blip r:embed="rId6"/>
          <a:srcRect/>
          <a:stretch/>
        </p:blipFill>
        <p:spPr>
          <a:xfrm>
            <a:off x="2642051" y="2869136"/>
            <a:ext cx="344006" cy="344006"/>
          </a:xfrm>
          <a:prstGeom prst="rect">
            <a:avLst/>
          </a:prstGeom>
        </p:spPr>
      </p:pic>
      <p:pic>
        <p:nvPicPr>
          <p:cNvPr id="102" name="Picture 101">
            <a:extLst>
              <a:ext uri="{FF2B5EF4-FFF2-40B4-BE49-F238E27FC236}">
                <a16:creationId xmlns:a16="http://schemas.microsoft.com/office/drawing/2014/main" id="{EB64E32B-2BA2-F58F-4794-71BD73EB62E8}"/>
              </a:ext>
            </a:extLst>
          </p:cNvPr>
          <p:cNvPicPr>
            <a:picLocks noChangeAspect="1"/>
          </p:cNvPicPr>
          <p:nvPr/>
        </p:nvPicPr>
        <p:blipFill>
          <a:blip r:embed="rId7"/>
          <a:srcRect/>
          <a:stretch/>
        </p:blipFill>
        <p:spPr>
          <a:xfrm>
            <a:off x="2642051" y="3246047"/>
            <a:ext cx="344006" cy="344006"/>
          </a:xfrm>
          <a:prstGeom prst="rect">
            <a:avLst/>
          </a:prstGeom>
        </p:spPr>
      </p:pic>
      <p:cxnSp>
        <p:nvCxnSpPr>
          <p:cNvPr id="103" name="Straight Connector 102">
            <a:extLst>
              <a:ext uri="{FF2B5EF4-FFF2-40B4-BE49-F238E27FC236}">
                <a16:creationId xmlns:a16="http://schemas.microsoft.com/office/drawing/2014/main" id="{CDB57E40-9AA8-E37D-70A2-44BE2D9023A4}"/>
              </a:ext>
            </a:extLst>
          </p:cNvPr>
          <p:cNvCxnSpPr>
            <a:cxnSpLocks/>
          </p:cNvCxnSpPr>
          <p:nvPr/>
        </p:nvCxnSpPr>
        <p:spPr>
          <a:xfrm>
            <a:off x="7563553" y="2615063"/>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104" name="Picture 103">
            <a:extLst>
              <a:ext uri="{FF2B5EF4-FFF2-40B4-BE49-F238E27FC236}">
                <a16:creationId xmlns:a16="http://schemas.microsoft.com/office/drawing/2014/main" id="{AEFD12DB-0D41-73D1-004C-D25B347193CA}"/>
              </a:ext>
            </a:extLst>
          </p:cNvPr>
          <p:cNvPicPr>
            <a:picLocks noChangeAspect="1"/>
          </p:cNvPicPr>
          <p:nvPr/>
        </p:nvPicPr>
        <p:blipFill>
          <a:blip r:embed="rId6"/>
          <a:srcRect/>
          <a:stretch/>
        </p:blipFill>
        <p:spPr>
          <a:xfrm>
            <a:off x="7389715" y="2500039"/>
            <a:ext cx="344006" cy="344006"/>
          </a:xfrm>
          <a:prstGeom prst="rect">
            <a:avLst/>
          </a:prstGeom>
        </p:spPr>
      </p:pic>
      <p:pic>
        <p:nvPicPr>
          <p:cNvPr id="105" name="Picture 104">
            <a:extLst>
              <a:ext uri="{FF2B5EF4-FFF2-40B4-BE49-F238E27FC236}">
                <a16:creationId xmlns:a16="http://schemas.microsoft.com/office/drawing/2014/main" id="{5E6D1B16-87DC-F3B5-7EDF-7EF8F0C2B7D8}"/>
              </a:ext>
            </a:extLst>
          </p:cNvPr>
          <p:cNvPicPr>
            <a:picLocks noChangeAspect="1"/>
          </p:cNvPicPr>
          <p:nvPr/>
        </p:nvPicPr>
        <p:blipFill>
          <a:blip r:embed="rId8"/>
          <a:srcRect/>
          <a:stretch/>
        </p:blipFill>
        <p:spPr>
          <a:xfrm>
            <a:off x="7389715" y="2866219"/>
            <a:ext cx="344006" cy="344006"/>
          </a:xfrm>
          <a:prstGeom prst="rect">
            <a:avLst/>
          </a:prstGeom>
        </p:spPr>
      </p:pic>
      <p:pic>
        <p:nvPicPr>
          <p:cNvPr id="106" name="Picture 105">
            <a:extLst>
              <a:ext uri="{FF2B5EF4-FFF2-40B4-BE49-F238E27FC236}">
                <a16:creationId xmlns:a16="http://schemas.microsoft.com/office/drawing/2014/main" id="{3150BAD8-AFDE-663E-4F9C-B3C87E61D46D}"/>
              </a:ext>
            </a:extLst>
          </p:cNvPr>
          <p:cNvPicPr>
            <a:picLocks noChangeAspect="1"/>
          </p:cNvPicPr>
          <p:nvPr/>
        </p:nvPicPr>
        <p:blipFill>
          <a:blip r:embed="rId7"/>
          <a:srcRect/>
          <a:stretch/>
        </p:blipFill>
        <p:spPr>
          <a:xfrm>
            <a:off x="7389715" y="3243130"/>
            <a:ext cx="344006" cy="344006"/>
          </a:xfrm>
          <a:prstGeom prst="rect">
            <a:avLst/>
          </a:prstGeom>
        </p:spPr>
      </p:pic>
      <p:cxnSp>
        <p:nvCxnSpPr>
          <p:cNvPr id="107" name="Straight Connector 106">
            <a:extLst>
              <a:ext uri="{FF2B5EF4-FFF2-40B4-BE49-F238E27FC236}">
                <a16:creationId xmlns:a16="http://schemas.microsoft.com/office/drawing/2014/main" id="{8078A4AB-4F91-7740-AA40-1BF8518D3DEC}"/>
              </a:ext>
            </a:extLst>
          </p:cNvPr>
          <p:cNvCxnSpPr>
            <a:cxnSpLocks/>
          </p:cNvCxnSpPr>
          <p:nvPr/>
        </p:nvCxnSpPr>
        <p:spPr>
          <a:xfrm>
            <a:off x="2829215" y="5117610"/>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108" name="Picture 107">
            <a:extLst>
              <a:ext uri="{FF2B5EF4-FFF2-40B4-BE49-F238E27FC236}">
                <a16:creationId xmlns:a16="http://schemas.microsoft.com/office/drawing/2014/main" id="{37291296-4819-98CA-42DD-B7BC2D5DCDAF}"/>
              </a:ext>
            </a:extLst>
          </p:cNvPr>
          <p:cNvPicPr>
            <a:picLocks noChangeAspect="1"/>
          </p:cNvPicPr>
          <p:nvPr/>
        </p:nvPicPr>
        <p:blipFill>
          <a:blip r:embed="rId5"/>
          <a:srcRect/>
          <a:stretch/>
        </p:blipFill>
        <p:spPr>
          <a:xfrm>
            <a:off x="2655377" y="5002586"/>
            <a:ext cx="344006" cy="344006"/>
          </a:xfrm>
          <a:prstGeom prst="rect">
            <a:avLst/>
          </a:prstGeom>
        </p:spPr>
      </p:pic>
      <p:pic>
        <p:nvPicPr>
          <p:cNvPr id="109" name="Picture 108">
            <a:extLst>
              <a:ext uri="{FF2B5EF4-FFF2-40B4-BE49-F238E27FC236}">
                <a16:creationId xmlns:a16="http://schemas.microsoft.com/office/drawing/2014/main" id="{F22E550A-0CC4-6DC9-FC13-0AC113E68942}"/>
              </a:ext>
            </a:extLst>
          </p:cNvPr>
          <p:cNvPicPr>
            <a:picLocks noChangeAspect="1"/>
          </p:cNvPicPr>
          <p:nvPr/>
        </p:nvPicPr>
        <p:blipFill>
          <a:blip r:embed="rId8"/>
          <a:srcRect/>
          <a:stretch/>
        </p:blipFill>
        <p:spPr>
          <a:xfrm>
            <a:off x="2655377" y="5368766"/>
            <a:ext cx="344006" cy="344006"/>
          </a:xfrm>
          <a:prstGeom prst="rect">
            <a:avLst/>
          </a:prstGeom>
        </p:spPr>
      </p:pic>
      <p:pic>
        <p:nvPicPr>
          <p:cNvPr id="110" name="Picture 109">
            <a:extLst>
              <a:ext uri="{FF2B5EF4-FFF2-40B4-BE49-F238E27FC236}">
                <a16:creationId xmlns:a16="http://schemas.microsoft.com/office/drawing/2014/main" id="{EA4FE43C-C928-A6B8-0418-81CC59C28A28}"/>
              </a:ext>
            </a:extLst>
          </p:cNvPr>
          <p:cNvPicPr>
            <a:picLocks noChangeAspect="1"/>
          </p:cNvPicPr>
          <p:nvPr/>
        </p:nvPicPr>
        <p:blipFill>
          <a:blip r:embed="rId7"/>
          <a:srcRect/>
          <a:stretch/>
        </p:blipFill>
        <p:spPr>
          <a:xfrm>
            <a:off x="2655377" y="5745677"/>
            <a:ext cx="344006" cy="344006"/>
          </a:xfrm>
          <a:prstGeom prst="rect">
            <a:avLst/>
          </a:prstGeom>
        </p:spPr>
      </p:pic>
      <p:cxnSp>
        <p:nvCxnSpPr>
          <p:cNvPr id="111" name="Straight Connector 110">
            <a:extLst>
              <a:ext uri="{FF2B5EF4-FFF2-40B4-BE49-F238E27FC236}">
                <a16:creationId xmlns:a16="http://schemas.microsoft.com/office/drawing/2014/main" id="{3F281D31-3092-1D12-A931-98837ACB7C9D}"/>
              </a:ext>
            </a:extLst>
          </p:cNvPr>
          <p:cNvCxnSpPr>
            <a:cxnSpLocks/>
          </p:cNvCxnSpPr>
          <p:nvPr/>
        </p:nvCxnSpPr>
        <p:spPr>
          <a:xfrm flipH="1">
            <a:off x="7526916" y="5114693"/>
            <a:ext cx="1835" cy="475909"/>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112" name="Picture 111">
            <a:extLst>
              <a:ext uri="{FF2B5EF4-FFF2-40B4-BE49-F238E27FC236}">
                <a16:creationId xmlns:a16="http://schemas.microsoft.com/office/drawing/2014/main" id="{DF62C404-9607-926D-831C-E7B62CF26DAC}"/>
              </a:ext>
            </a:extLst>
          </p:cNvPr>
          <p:cNvPicPr>
            <a:picLocks noChangeAspect="1"/>
          </p:cNvPicPr>
          <p:nvPr/>
        </p:nvPicPr>
        <p:blipFill>
          <a:blip r:embed="rId5"/>
          <a:srcRect/>
          <a:stretch/>
        </p:blipFill>
        <p:spPr>
          <a:xfrm>
            <a:off x="7354913" y="4999669"/>
            <a:ext cx="344006" cy="344006"/>
          </a:xfrm>
          <a:prstGeom prst="rect">
            <a:avLst/>
          </a:prstGeom>
        </p:spPr>
      </p:pic>
      <p:pic>
        <p:nvPicPr>
          <p:cNvPr id="113" name="Picture 112">
            <a:extLst>
              <a:ext uri="{FF2B5EF4-FFF2-40B4-BE49-F238E27FC236}">
                <a16:creationId xmlns:a16="http://schemas.microsoft.com/office/drawing/2014/main" id="{6BD9A75E-9C15-3D7E-E108-FA25C7711EDC}"/>
              </a:ext>
            </a:extLst>
          </p:cNvPr>
          <p:cNvPicPr>
            <a:picLocks noChangeAspect="1"/>
          </p:cNvPicPr>
          <p:nvPr/>
        </p:nvPicPr>
        <p:blipFill>
          <a:blip r:embed="rId7"/>
          <a:srcRect/>
          <a:stretch/>
        </p:blipFill>
        <p:spPr>
          <a:xfrm>
            <a:off x="7354913" y="5393688"/>
            <a:ext cx="344006" cy="344006"/>
          </a:xfrm>
          <a:prstGeom prst="rect">
            <a:avLst/>
          </a:prstGeom>
        </p:spPr>
      </p:pic>
      <p:sp>
        <p:nvSpPr>
          <p:cNvPr id="2" name="TextBox 1">
            <a:extLst>
              <a:ext uri="{FF2B5EF4-FFF2-40B4-BE49-F238E27FC236}">
                <a16:creationId xmlns:a16="http://schemas.microsoft.com/office/drawing/2014/main" id="{79110494-5A63-9DFC-58D8-C8C085240EA5}"/>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los</a:t>
            </a:r>
            <a:r>
              <a:rPr lang="en-CA" sz="790" b="0" i="1" strike="noStrike" dirty="0">
                <a:solidFill>
                  <a:schemeClr val="tx1">
                    <a:lumMod val="75000"/>
                  </a:schemeClr>
                </a:solidFill>
                <a:effectLst/>
                <a:latin typeface="Roboto" panose="020F0502020204030204" pitchFamily="34" charset="0"/>
              </a:rPr>
              <a:t> derechos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trabajo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bajo la </a:t>
            </a:r>
            <a:r>
              <a:rPr lang="en-CA" sz="790" b="0" i="1" strike="noStrike" dirty="0" err="1">
                <a:solidFill>
                  <a:schemeClr val="tx1">
                    <a:lumMod val="75000"/>
                  </a:schemeClr>
                </a:solidFill>
                <a:effectLst/>
                <a:latin typeface="Roboto" panose="020F0502020204030204" pitchFamily="34" charset="0"/>
              </a:rPr>
              <a:t>licencia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905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472618-B2C5-5D32-BD9C-C6705687C3E7}"/>
              </a:ext>
            </a:extLst>
          </p:cNvPr>
          <p:cNvSpPr txBox="1"/>
          <p:nvPr/>
        </p:nvSpPr>
        <p:spPr>
          <a:xfrm>
            <a:off x="8140891" y="1034309"/>
            <a:ext cx="4051109" cy="253916"/>
          </a:xfrm>
          <a:prstGeom prst="rect">
            <a:avLst/>
          </a:prstGeom>
          <a:noFill/>
        </p:spPr>
        <p:txBody>
          <a:bodyPr wrap="none" rtlCol="0">
            <a:spAutoFit/>
          </a:bodyPr>
          <a:lstStyle/>
          <a:p>
            <a:r>
              <a:rPr lang="es-CO" sz="1050" i="1" dirty="0">
                <a:solidFill>
                  <a:srgbClr val="254776"/>
                </a:solidFill>
              </a:rPr>
              <a:t>Nota: La versión complete está disponible en Actualización 2023</a:t>
            </a:r>
          </a:p>
        </p:txBody>
      </p:sp>
      <p:sp>
        <p:nvSpPr>
          <p:cNvPr id="8" name="Title 14">
            <a:extLst>
              <a:ext uri="{FF2B5EF4-FFF2-40B4-BE49-F238E27FC236}">
                <a16:creationId xmlns:a16="http://schemas.microsoft.com/office/drawing/2014/main" id="{EF84735D-4D64-BD03-B0EF-1409D1A19C9F}"/>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en-CA" sz="2000"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sz="20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16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a:t>
            </a:r>
            <a:r>
              <a:rPr kumimoji="0" lang="es-CO" sz="1600" i="0" u="none" strike="noStrike" kern="0" cap="none" spc="0" normalizeH="0" baseline="0" dirty="0">
                <a:ln>
                  <a:noFill/>
                </a:ln>
                <a:solidFill>
                  <a:srgbClr val="234776"/>
                </a:solidFill>
                <a:effectLst/>
                <a:uLnTx/>
                <a:uFillTx/>
                <a:latin typeface="Arial"/>
                <a:cs typeface="Arial" panose="020B0604020202020204" pitchFamily="34" charset="0"/>
                <a:sym typeface="Arial"/>
              </a:rPr>
              <a:t>continuación</a:t>
            </a:r>
            <a:r>
              <a:rPr kumimoji="0" lang="en-CA" sz="16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0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Responder a las </a:t>
            </a:r>
            <a:r>
              <a:rPr kumimoji="0" lang="es-CO" sz="20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preguntas de los tomadores de decisiones con la combinación adecuada de formas de evidencia</a:t>
            </a:r>
            <a:r>
              <a:rPr kumimoji="0" lang="es-CO" sz="1800" i="0" u="none" strike="noStrike" kern="0" cap="none" spc="0" normalizeH="0" baseline="0" noProof="0" dirty="0">
                <a:ln>
                  <a:noFill/>
                </a:ln>
                <a:solidFill>
                  <a:srgbClr val="0F447C"/>
                </a:solidFill>
                <a:effectLst/>
                <a:uLnTx/>
                <a:uFillTx/>
                <a:latin typeface="Arial" panose="020B0604020202020204" pitchFamily="34" charset="0"/>
                <a:cs typeface="Arial" panose="020B0604020202020204" pitchFamily="34" charset="0"/>
                <a:sym typeface="Arial"/>
              </a:rPr>
              <a:t> </a:t>
            </a:r>
            <a:r>
              <a:rPr lang="es-CO" sz="300" dirty="0">
                <a:solidFill>
                  <a:srgbClr val="0F447C"/>
                </a:solidFill>
                <a:latin typeface="Arial" panose="020B0604020202020204" pitchFamily="34" charset="0"/>
                <a:cs typeface="Arial" panose="020B0604020202020204" pitchFamily="34" charset="0"/>
              </a:rPr>
              <a:t>  </a:t>
            </a:r>
            <a:br>
              <a:rPr lang="en-CA" sz="300" dirty="0">
                <a:solidFill>
                  <a:srgbClr val="0F447C"/>
                </a:solidFill>
                <a:latin typeface="Arial" panose="020B0604020202020204" pitchFamily="34" charset="0"/>
                <a:cs typeface="Arial" panose="020B0604020202020204" pitchFamily="34" charset="0"/>
              </a:rPr>
            </a:br>
            <a:r>
              <a:rPr lang="en-US" sz="1200" b="1" dirty="0">
                <a:solidFill>
                  <a:srgbClr val="0F447C"/>
                </a:solidFill>
                <a:latin typeface="Arial" panose="020B0604020202020204" pitchFamily="34" charset="0"/>
                <a:cs typeface="Arial" panose="020B0604020202020204" pitchFamily="34" charset="0"/>
              </a:rPr>
              <a:t>(y </a:t>
            </a:r>
            <a:r>
              <a:rPr lang="es-CO" sz="1200" b="1" dirty="0">
                <a:solidFill>
                  <a:srgbClr val="0F447C"/>
                </a:solidFill>
                <a:latin typeface="Arial" panose="020B0604020202020204" pitchFamily="34" charset="0"/>
                <a:cs typeface="Arial" panose="020B0604020202020204" pitchFamily="34" charset="0"/>
              </a:rPr>
              <a:t>hacer que las formas de evidencia local correspondan al paso adecuado en el proceso de toma de decisiones</a:t>
            </a:r>
            <a:r>
              <a:rPr lang="en-US" sz="1200" b="1" dirty="0">
                <a:solidFill>
                  <a:srgbClr val="0F447C"/>
                </a:solidFill>
                <a:latin typeface="Arial" panose="020B0604020202020204" pitchFamily="34" charset="0"/>
                <a:cs typeface="Arial" panose="020B0604020202020204" pitchFamily="34" charset="0"/>
              </a:rPr>
              <a:t>)</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graphicFrame>
        <p:nvGraphicFramePr>
          <p:cNvPr id="49" name="Table 48">
            <a:extLst>
              <a:ext uri="{FF2B5EF4-FFF2-40B4-BE49-F238E27FC236}">
                <a16:creationId xmlns:a16="http://schemas.microsoft.com/office/drawing/2014/main" id="{2FF92C60-7DCE-03DE-8561-7F734D2C4171}"/>
              </a:ext>
            </a:extLst>
          </p:cNvPr>
          <p:cNvGraphicFramePr>
            <a:graphicFrameLocks noGrp="1"/>
          </p:cNvGraphicFramePr>
          <p:nvPr>
            <p:extLst>
              <p:ext uri="{D42A27DB-BD31-4B8C-83A1-F6EECF244321}">
                <p14:modId xmlns:p14="http://schemas.microsoft.com/office/powerpoint/2010/main" val="1340787790"/>
              </p:ext>
            </p:extLst>
          </p:nvPr>
        </p:nvGraphicFramePr>
        <p:xfrm>
          <a:off x="744053" y="1672262"/>
          <a:ext cx="10703893" cy="2015792"/>
        </p:xfrm>
        <a:graphic>
          <a:graphicData uri="http://schemas.openxmlformats.org/drawingml/2006/table">
            <a:tbl>
              <a:tblPr firstRow="1" firstCol="1" bandRow="1"/>
              <a:tblGrid>
                <a:gridCol w="1621458">
                  <a:extLst>
                    <a:ext uri="{9D8B030D-6E8A-4147-A177-3AD203B41FA5}">
                      <a16:colId xmlns:a16="http://schemas.microsoft.com/office/drawing/2014/main" val="2438151703"/>
                    </a:ext>
                  </a:extLst>
                </a:gridCol>
                <a:gridCol w="951699">
                  <a:extLst>
                    <a:ext uri="{9D8B030D-6E8A-4147-A177-3AD203B41FA5}">
                      <a16:colId xmlns:a16="http://schemas.microsoft.com/office/drawing/2014/main" val="1941796730"/>
                    </a:ext>
                  </a:extLst>
                </a:gridCol>
                <a:gridCol w="344114">
                  <a:extLst>
                    <a:ext uri="{9D8B030D-6E8A-4147-A177-3AD203B41FA5}">
                      <a16:colId xmlns:a16="http://schemas.microsoft.com/office/drawing/2014/main" val="4159614164"/>
                    </a:ext>
                  </a:extLst>
                </a:gridCol>
                <a:gridCol w="1685143">
                  <a:extLst>
                    <a:ext uri="{9D8B030D-6E8A-4147-A177-3AD203B41FA5}">
                      <a16:colId xmlns:a16="http://schemas.microsoft.com/office/drawing/2014/main" val="3417789404"/>
                    </a:ext>
                  </a:extLst>
                </a:gridCol>
                <a:gridCol w="6101479">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s-CO" sz="1400" noProof="0" dirty="0">
                          <a:solidFill>
                            <a:srgbClr val="254776"/>
                          </a:solidFill>
                          <a:latin typeface="Helvetica" pitchFamily="2" charset="0"/>
                        </a:rPr>
                        <a:t>Punto estratégico</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s-CO" sz="1400" noProof="0" dirty="0">
                          <a:solidFill>
                            <a:srgbClr val="254776"/>
                          </a:solidFill>
                          <a:latin typeface="Helvetica" pitchFamily="2" charset="0"/>
                        </a:rPr>
                        <a:t>Formas de evidencia</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0" i="0" dirty="0">
                          <a:solidFill>
                            <a:srgbClr val="254776"/>
                          </a:solidFill>
                          <a:effectLst/>
                          <a:latin typeface="Arial" panose="020B0604020202020204" pitchFamily="34" charset="0"/>
                          <a:cs typeface="Arial" panose="020B0604020202020204" pitchFamily="34" charset="0"/>
                        </a:rPr>
                        <a:t> </a:t>
                      </a:r>
                      <a:r>
                        <a:rPr lang="es-CO" sz="1400" b="0" i="0" noProof="0" dirty="0">
                          <a:solidFill>
                            <a:srgbClr val="254776"/>
                          </a:solidFill>
                          <a:effectLst/>
                          <a:latin typeface="Arial" panose="020B0604020202020204" pitchFamily="34" charset="0"/>
                          <a:cs typeface="Arial" panose="020B0604020202020204" pitchFamily="34" charset="0"/>
                        </a:rPr>
                        <a:t>Pasos donde agrega mayor valor</a:t>
                      </a:r>
                      <a:endParaRPr lang="es-CO" sz="1400" noProof="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extLst>
                  <a:ext uri="{0D108BD9-81ED-4DB2-BD59-A6C34878D82A}">
                    <a16:rowId xmlns:a16="http://schemas.microsoft.com/office/drawing/2014/main" val="1033804439"/>
                  </a:ext>
                </a:extLst>
              </a:tr>
              <a:tr h="322973">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CO" sz="1200" b="0" i="0" u="none" strike="noStrike" cap="none" spc="0" baseline="0" noProof="0" dirty="0">
                          <a:solidFill>
                            <a:srgbClr val="254776"/>
                          </a:solidFill>
                          <a:effectLst/>
                          <a:uFillTx/>
                          <a:latin typeface="Helvetica" panose="020B0604020202020204" pitchFamily="34" charset="0"/>
                          <a:ea typeface="+mn-ea"/>
                          <a:cs typeface="Helvetica" panose="020B0604020202020204" pitchFamily="34" charset="0"/>
                          <a:sym typeface="Arial"/>
                        </a:rPr>
                        <a:t>Evidencia local</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CA" sz="1300" b="0" i="0" u="none" strike="noStrike" cap="none" spc="0" baseline="0" dirty="0">
                        <a:solidFill>
                          <a:srgbClr val="254776"/>
                        </a:solidFill>
                        <a:effectLst/>
                        <a:uFillTx/>
                        <a:latin typeface="+mn-lt"/>
                        <a:ea typeface="+mn-ea"/>
                        <a:cs typeface="+mn-cs"/>
                        <a:sym typeface="Arial"/>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100" b="0" noProof="0">
                          <a:solidFill>
                            <a:srgbClr val="254776"/>
                          </a:solidFill>
                          <a:effectLst/>
                          <a:latin typeface="Arial" panose="020B0604020202020204" pitchFamily="34" charset="0"/>
                          <a:cs typeface="Arial" panose="020B0604020202020204" pitchFamily="34" charset="0"/>
                        </a:rPr>
                        <a:t>Analítica de datos</a:t>
                      </a:r>
                      <a:endParaRPr lang="es-CO" sz="1000" b="0" noProof="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133599"/>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CO" sz="1100" b="0" noProof="0">
                          <a:solidFill>
                            <a:srgbClr val="254776"/>
                          </a:solidFill>
                          <a:effectLst/>
                          <a:latin typeface="Arial" panose="020B0604020202020204" pitchFamily="34" charset="0"/>
                          <a:cs typeface="Arial" panose="020B0604020202020204" pitchFamily="34" charset="0"/>
                        </a:rPr>
                        <a:t>Modelamiento</a:t>
                      </a:r>
                      <a:endParaRPr lang="es-CO" sz="10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2341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100" b="0" noProof="0" dirty="0">
                          <a:solidFill>
                            <a:srgbClr val="254776"/>
                          </a:solidFill>
                          <a:effectLst/>
                          <a:latin typeface="Arial" panose="020B0604020202020204" pitchFamily="34" charset="0"/>
                          <a:cs typeface="Arial" panose="020B0604020202020204" pitchFamily="34" charset="0"/>
                        </a:rPr>
                        <a:t>Evaluación</a:t>
                      </a:r>
                      <a:endParaRPr lang="es-CO" sz="1000" b="0" noProof="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5886923"/>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1120"/>
                        </a:lnSpc>
                      </a:pPr>
                      <a:r>
                        <a:rPr lang="es-ES" sz="1100" b="0" dirty="0">
                          <a:solidFill>
                            <a:srgbClr val="254776"/>
                          </a:solidFill>
                          <a:effectLst/>
                          <a:latin typeface="Arial" panose="020B0604020202020204" pitchFamily="34" charset="0"/>
                          <a:cs typeface="Arial" panose="020B0604020202020204" pitchFamily="34" charset="0"/>
                        </a:rPr>
                        <a:t>Investigación de</a:t>
                      </a:r>
                    </a:p>
                    <a:p>
                      <a:pPr algn="l">
                        <a:lnSpc>
                          <a:spcPts val="1120"/>
                        </a:lnSpc>
                      </a:pPr>
                      <a:r>
                        <a:rPr lang="es-ES" sz="1100" b="0" dirty="0">
                          <a:solidFill>
                            <a:srgbClr val="254776"/>
                          </a:solidFill>
                          <a:effectLst/>
                          <a:latin typeface="Arial" panose="020B0604020202020204" pitchFamily="34" charset="0"/>
                          <a:cs typeface="Arial" panose="020B0604020202020204" pitchFamily="34" charset="0"/>
                        </a:rPr>
                        <a:t>comportamiento/de</a:t>
                      </a:r>
                    </a:p>
                    <a:p>
                      <a:pPr algn="l">
                        <a:lnSpc>
                          <a:spcPts val="1120"/>
                        </a:lnSpc>
                      </a:pPr>
                      <a:r>
                        <a:rPr lang="es-ES" sz="1100" b="0" dirty="0">
                          <a:solidFill>
                            <a:srgbClr val="254776"/>
                          </a:solidFill>
                          <a:effectLst/>
                          <a:latin typeface="Arial" panose="020B0604020202020204" pitchFamily="34" charset="0"/>
                          <a:cs typeface="Arial" panose="020B0604020202020204" pitchFamily="34" charset="0"/>
                        </a:rPr>
                        <a:t>Implementación</a:t>
                      </a: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799889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s-CO" sz="1100" b="0" noProof="0" dirty="0">
                          <a:solidFill>
                            <a:srgbClr val="254776"/>
                          </a:solidFill>
                          <a:effectLst/>
                          <a:latin typeface="Arial" panose="020B0604020202020204" pitchFamily="34" charset="0"/>
                          <a:cs typeface="Arial" panose="020B0604020202020204" pitchFamily="34" charset="0"/>
                        </a:rPr>
                        <a:t>Métodos cualitativos</a:t>
                      </a:r>
                      <a:endParaRPr lang="es-CO" sz="1000" b="0" noProof="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8804998"/>
                  </a:ext>
                </a:extLst>
              </a:tr>
            </a:tbl>
          </a:graphicData>
        </a:graphic>
      </p:graphicFrame>
      <p:pic>
        <p:nvPicPr>
          <p:cNvPr id="50" name="Picture 49">
            <a:extLst>
              <a:ext uri="{FF2B5EF4-FFF2-40B4-BE49-F238E27FC236}">
                <a16:creationId xmlns:a16="http://schemas.microsoft.com/office/drawing/2014/main" id="{57041942-F028-7A4B-FFE4-C1741E488325}"/>
              </a:ext>
            </a:extLst>
          </p:cNvPr>
          <p:cNvPicPr>
            <a:picLocks noChangeAspect="1"/>
          </p:cNvPicPr>
          <p:nvPr/>
        </p:nvPicPr>
        <p:blipFill>
          <a:blip r:embed="rId3"/>
          <a:srcRect/>
          <a:stretch/>
        </p:blipFill>
        <p:spPr>
          <a:xfrm>
            <a:off x="2491217" y="2508871"/>
            <a:ext cx="731352" cy="731352"/>
          </a:xfrm>
          <a:prstGeom prst="rect">
            <a:avLst/>
          </a:prstGeom>
        </p:spPr>
      </p:pic>
      <p:pic>
        <p:nvPicPr>
          <p:cNvPr id="56" name="Picture 55">
            <a:extLst>
              <a:ext uri="{FF2B5EF4-FFF2-40B4-BE49-F238E27FC236}">
                <a16:creationId xmlns:a16="http://schemas.microsoft.com/office/drawing/2014/main" id="{9AE05355-322E-3539-2F34-248FEC967D82}"/>
              </a:ext>
            </a:extLst>
          </p:cNvPr>
          <p:cNvPicPr>
            <a:picLocks noChangeAspect="1"/>
          </p:cNvPicPr>
          <p:nvPr/>
        </p:nvPicPr>
        <p:blipFill>
          <a:blip r:embed="rId4"/>
          <a:srcRect/>
          <a:stretch/>
        </p:blipFill>
        <p:spPr>
          <a:xfrm>
            <a:off x="3400786" y="3044887"/>
            <a:ext cx="299148" cy="299148"/>
          </a:xfrm>
          <a:prstGeom prst="rect">
            <a:avLst/>
          </a:prstGeom>
        </p:spPr>
      </p:pic>
      <p:pic>
        <p:nvPicPr>
          <p:cNvPr id="57" name="Picture 56">
            <a:extLst>
              <a:ext uri="{FF2B5EF4-FFF2-40B4-BE49-F238E27FC236}">
                <a16:creationId xmlns:a16="http://schemas.microsoft.com/office/drawing/2014/main" id="{40F55BA6-DDEB-35D0-AED9-9CFB3C15C64F}"/>
              </a:ext>
            </a:extLst>
          </p:cNvPr>
          <p:cNvPicPr>
            <a:picLocks noChangeAspect="1"/>
          </p:cNvPicPr>
          <p:nvPr/>
        </p:nvPicPr>
        <p:blipFill>
          <a:blip r:embed="rId5"/>
          <a:srcRect/>
          <a:stretch/>
        </p:blipFill>
        <p:spPr>
          <a:xfrm>
            <a:off x="3400786" y="2065372"/>
            <a:ext cx="299148" cy="299148"/>
          </a:xfrm>
          <a:prstGeom prst="rect">
            <a:avLst/>
          </a:prstGeom>
        </p:spPr>
      </p:pic>
      <p:pic>
        <p:nvPicPr>
          <p:cNvPr id="58" name="Picture 57">
            <a:extLst>
              <a:ext uri="{FF2B5EF4-FFF2-40B4-BE49-F238E27FC236}">
                <a16:creationId xmlns:a16="http://schemas.microsoft.com/office/drawing/2014/main" id="{ED88680E-F2F5-BE09-DF5E-AD3248B34B93}"/>
              </a:ext>
            </a:extLst>
          </p:cNvPr>
          <p:cNvPicPr>
            <a:picLocks noChangeAspect="1"/>
          </p:cNvPicPr>
          <p:nvPr/>
        </p:nvPicPr>
        <p:blipFill>
          <a:blip r:embed="rId6"/>
          <a:srcRect/>
          <a:stretch/>
        </p:blipFill>
        <p:spPr>
          <a:xfrm>
            <a:off x="3400786" y="2713850"/>
            <a:ext cx="299148" cy="299148"/>
          </a:xfrm>
          <a:prstGeom prst="rect">
            <a:avLst/>
          </a:prstGeom>
        </p:spPr>
      </p:pic>
      <p:pic>
        <p:nvPicPr>
          <p:cNvPr id="59" name="Picture 58">
            <a:extLst>
              <a:ext uri="{FF2B5EF4-FFF2-40B4-BE49-F238E27FC236}">
                <a16:creationId xmlns:a16="http://schemas.microsoft.com/office/drawing/2014/main" id="{5492EE83-3584-7BED-62FB-BF2F4A454B52}"/>
              </a:ext>
            </a:extLst>
          </p:cNvPr>
          <p:cNvPicPr>
            <a:picLocks noChangeAspect="1"/>
          </p:cNvPicPr>
          <p:nvPr/>
        </p:nvPicPr>
        <p:blipFill>
          <a:blip r:embed="rId7"/>
          <a:srcRect/>
          <a:stretch/>
        </p:blipFill>
        <p:spPr>
          <a:xfrm>
            <a:off x="3400786" y="2386458"/>
            <a:ext cx="299148" cy="299148"/>
          </a:xfrm>
          <a:prstGeom prst="rect">
            <a:avLst/>
          </a:prstGeom>
        </p:spPr>
      </p:pic>
      <p:pic>
        <p:nvPicPr>
          <p:cNvPr id="60" name="Picture 59">
            <a:extLst>
              <a:ext uri="{FF2B5EF4-FFF2-40B4-BE49-F238E27FC236}">
                <a16:creationId xmlns:a16="http://schemas.microsoft.com/office/drawing/2014/main" id="{6F0E9105-66E0-D419-587D-00994F599105}"/>
              </a:ext>
            </a:extLst>
          </p:cNvPr>
          <p:cNvPicPr>
            <a:picLocks noChangeAspect="1"/>
          </p:cNvPicPr>
          <p:nvPr/>
        </p:nvPicPr>
        <p:blipFill>
          <a:blip r:embed="rId8"/>
          <a:srcRect/>
          <a:stretch/>
        </p:blipFill>
        <p:spPr>
          <a:xfrm>
            <a:off x="3400786" y="3367183"/>
            <a:ext cx="299148" cy="299148"/>
          </a:xfrm>
          <a:prstGeom prst="rect">
            <a:avLst/>
          </a:prstGeom>
        </p:spPr>
      </p:pic>
      <p:graphicFrame>
        <p:nvGraphicFramePr>
          <p:cNvPr id="61" name="Table 6">
            <a:extLst>
              <a:ext uri="{FF2B5EF4-FFF2-40B4-BE49-F238E27FC236}">
                <a16:creationId xmlns:a16="http://schemas.microsoft.com/office/drawing/2014/main" id="{47659DAE-438E-5106-383E-42D92934FE8A}"/>
              </a:ext>
            </a:extLst>
          </p:cNvPr>
          <p:cNvGraphicFramePr>
            <a:graphicFrameLocks noGrp="1"/>
          </p:cNvGraphicFramePr>
          <p:nvPr>
            <p:extLst>
              <p:ext uri="{D42A27DB-BD31-4B8C-83A1-F6EECF244321}">
                <p14:modId xmlns:p14="http://schemas.microsoft.com/office/powerpoint/2010/main" val="1359742638"/>
              </p:ext>
            </p:extLst>
          </p:nvPr>
        </p:nvGraphicFramePr>
        <p:xfrm>
          <a:off x="5378116" y="2077403"/>
          <a:ext cx="5959948" cy="1596700"/>
        </p:xfrm>
        <a:graphic>
          <a:graphicData uri="http://schemas.openxmlformats.org/drawingml/2006/table">
            <a:tbl>
              <a:tblPr firstRow="1" bandRow="1">
                <a:tableStyleId>{5940675A-B579-460E-94D1-54222C63F5DA}</a:tableStyleId>
              </a:tblPr>
              <a:tblGrid>
                <a:gridCol w="1489987">
                  <a:extLst>
                    <a:ext uri="{9D8B030D-6E8A-4147-A177-3AD203B41FA5}">
                      <a16:colId xmlns:a16="http://schemas.microsoft.com/office/drawing/2014/main" val="2992671412"/>
                    </a:ext>
                  </a:extLst>
                </a:gridCol>
                <a:gridCol w="1489987">
                  <a:extLst>
                    <a:ext uri="{9D8B030D-6E8A-4147-A177-3AD203B41FA5}">
                      <a16:colId xmlns:a16="http://schemas.microsoft.com/office/drawing/2014/main" val="597148921"/>
                    </a:ext>
                  </a:extLst>
                </a:gridCol>
                <a:gridCol w="1489987">
                  <a:extLst>
                    <a:ext uri="{9D8B030D-6E8A-4147-A177-3AD203B41FA5}">
                      <a16:colId xmlns:a16="http://schemas.microsoft.com/office/drawing/2014/main" val="1162182459"/>
                    </a:ext>
                  </a:extLst>
                </a:gridCol>
                <a:gridCol w="1489987">
                  <a:extLst>
                    <a:ext uri="{9D8B030D-6E8A-4147-A177-3AD203B41FA5}">
                      <a16:colId xmlns:a16="http://schemas.microsoft.com/office/drawing/2014/main" val="3570964566"/>
                    </a:ext>
                  </a:extLst>
                </a:gridCol>
              </a:tblGrid>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63557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52501"/>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38834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386504"/>
                  </a:ext>
                </a:extLst>
              </a:tr>
            </a:tbl>
          </a:graphicData>
        </a:graphic>
      </p:graphicFrame>
      <p:sp>
        <p:nvSpPr>
          <p:cNvPr id="62" name="Oval 61">
            <a:extLst>
              <a:ext uri="{FF2B5EF4-FFF2-40B4-BE49-F238E27FC236}">
                <a16:creationId xmlns:a16="http://schemas.microsoft.com/office/drawing/2014/main" id="{D234E1E0-427D-3E36-0E9C-593CC25DD1EB}"/>
              </a:ext>
            </a:extLst>
          </p:cNvPr>
          <p:cNvSpPr/>
          <p:nvPr/>
        </p:nvSpPr>
        <p:spPr>
          <a:xfrm>
            <a:off x="2488595" y="2505941"/>
            <a:ext cx="721895" cy="724766"/>
          </a:xfrm>
          <a:prstGeom prst="ellipse">
            <a:avLst/>
          </a:prstGeom>
          <a:noFill/>
          <a:ln w="66675">
            <a:solidFill>
              <a:srgbClr val="99C2E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5" name="Picture 64">
            <a:extLst>
              <a:ext uri="{FF2B5EF4-FFF2-40B4-BE49-F238E27FC236}">
                <a16:creationId xmlns:a16="http://schemas.microsoft.com/office/drawing/2014/main" id="{9E5BBE10-EEA3-6EFA-0DA4-B4E3B75525E5}"/>
              </a:ext>
            </a:extLst>
          </p:cNvPr>
          <p:cNvPicPr>
            <a:picLocks noChangeAspect="1"/>
          </p:cNvPicPr>
          <p:nvPr/>
        </p:nvPicPr>
        <p:blipFill>
          <a:blip r:embed="rId9"/>
          <a:srcRect/>
          <a:stretch/>
        </p:blipFill>
        <p:spPr>
          <a:xfrm>
            <a:off x="5953656" y="1980689"/>
            <a:ext cx="284688" cy="301434"/>
          </a:xfrm>
          <a:prstGeom prst="rect">
            <a:avLst/>
          </a:prstGeom>
        </p:spPr>
      </p:pic>
      <p:pic>
        <p:nvPicPr>
          <p:cNvPr id="66" name="Picture 65">
            <a:extLst>
              <a:ext uri="{FF2B5EF4-FFF2-40B4-BE49-F238E27FC236}">
                <a16:creationId xmlns:a16="http://schemas.microsoft.com/office/drawing/2014/main" id="{67022B44-22DF-9D5B-CA42-722406D0CC7A}"/>
              </a:ext>
            </a:extLst>
          </p:cNvPr>
          <p:cNvPicPr>
            <a:picLocks noChangeAspect="1"/>
          </p:cNvPicPr>
          <p:nvPr/>
        </p:nvPicPr>
        <p:blipFill>
          <a:blip r:embed="rId9"/>
          <a:srcRect/>
          <a:stretch/>
        </p:blipFill>
        <p:spPr>
          <a:xfrm>
            <a:off x="5953656" y="2300632"/>
            <a:ext cx="284688" cy="301434"/>
          </a:xfrm>
          <a:prstGeom prst="rect">
            <a:avLst/>
          </a:prstGeom>
        </p:spPr>
      </p:pic>
      <p:pic>
        <p:nvPicPr>
          <p:cNvPr id="67" name="Picture 66">
            <a:extLst>
              <a:ext uri="{FF2B5EF4-FFF2-40B4-BE49-F238E27FC236}">
                <a16:creationId xmlns:a16="http://schemas.microsoft.com/office/drawing/2014/main" id="{9DDDD563-0AD8-D8ED-091B-9D839E8AF8F3}"/>
              </a:ext>
            </a:extLst>
          </p:cNvPr>
          <p:cNvPicPr>
            <a:picLocks noChangeAspect="1"/>
          </p:cNvPicPr>
          <p:nvPr/>
        </p:nvPicPr>
        <p:blipFill>
          <a:blip r:embed="rId9"/>
          <a:srcRect/>
          <a:stretch/>
        </p:blipFill>
        <p:spPr>
          <a:xfrm>
            <a:off x="5953656" y="3325915"/>
            <a:ext cx="284688" cy="301434"/>
          </a:xfrm>
          <a:prstGeom prst="rect">
            <a:avLst/>
          </a:prstGeom>
        </p:spPr>
      </p:pic>
      <p:pic>
        <p:nvPicPr>
          <p:cNvPr id="68" name="Picture 67">
            <a:extLst>
              <a:ext uri="{FF2B5EF4-FFF2-40B4-BE49-F238E27FC236}">
                <a16:creationId xmlns:a16="http://schemas.microsoft.com/office/drawing/2014/main" id="{032F1089-8029-CB99-5644-CE32722F379B}"/>
              </a:ext>
            </a:extLst>
          </p:cNvPr>
          <p:cNvPicPr>
            <a:picLocks noChangeAspect="1"/>
          </p:cNvPicPr>
          <p:nvPr/>
        </p:nvPicPr>
        <p:blipFill>
          <a:blip r:embed="rId10"/>
          <a:srcRect/>
          <a:stretch/>
        </p:blipFill>
        <p:spPr>
          <a:xfrm>
            <a:off x="7451555" y="2626881"/>
            <a:ext cx="284687" cy="301434"/>
          </a:xfrm>
          <a:prstGeom prst="rect">
            <a:avLst/>
          </a:prstGeom>
        </p:spPr>
      </p:pic>
      <p:pic>
        <p:nvPicPr>
          <p:cNvPr id="69" name="Picture 68">
            <a:extLst>
              <a:ext uri="{FF2B5EF4-FFF2-40B4-BE49-F238E27FC236}">
                <a16:creationId xmlns:a16="http://schemas.microsoft.com/office/drawing/2014/main" id="{7DA8B8DF-0654-ACE6-FED3-26D80F15CF2C}"/>
              </a:ext>
            </a:extLst>
          </p:cNvPr>
          <p:cNvPicPr>
            <a:picLocks noChangeAspect="1"/>
          </p:cNvPicPr>
          <p:nvPr/>
        </p:nvPicPr>
        <p:blipFill>
          <a:blip r:embed="rId10"/>
          <a:srcRect/>
          <a:stretch/>
        </p:blipFill>
        <p:spPr>
          <a:xfrm>
            <a:off x="7437907" y="2300632"/>
            <a:ext cx="284687" cy="301434"/>
          </a:xfrm>
          <a:prstGeom prst="rect">
            <a:avLst/>
          </a:prstGeom>
        </p:spPr>
      </p:pic>
      <p:pic>
        <p:nvPicPr>
          <p:cNvPr id="70" name="Picture 69">
            <a:extLst>
              <a:ext uri="{FF2B5EF4-FFF2-40B4-BE49-F238E27FC236}">
                <a16:creationId xmlns:a16="http://schemas.microsoft.com/office/drawing/2014/main" id="{F8B966AD-8D87-E29F-826D-2D377CFB31B5}"/>
              </a:ext>
            </a:extLst>
          </p:cNvPr>
          <p:cNvPicPr>
            <a:picLocks noChangeAspect="1"/>
          </p:cNvPicPr>
          <p:nvPr/>
        </p:nvPicPr>
        <p:blipFill>
          <a:blip r:embed="rId10"/>
          <a:srcRect/>
          <a:stretch/>
        </p:blipFill>
        <p:spPr>
          <a:xfrm>
            <a:off x="7451555" y="3353211"/>
            <a:ext cx="284687" cy="301434"/>
          </a:xfrm>
          <a:prstGeom prst="rect">
            <a:avLst/>
          </a:prstGeom>
        </p:spPr>
      </p:pic>
      <p:pic>
        <p:nvPicPr>
          <p:cNvPr id="71" name="Picture 70">
            <a:extLst>
              <a:ext uri="{FF2B5EF4-FFF2-40B4-BE49-F238E27FC236}">
                <a16:creationId xmlns:a16="http://schemas.microsoft.com/office/drawing/2014/main" id="{4B38D66B-EFAA-C288-DC34-CB6EDA11061E}"/>
              </a:ext>
            </a:extLst>
          </p:cNvPr>
          <p:cNvPicPr>
            <a:picLocks noChangeAspect="1"/>
          </p:cNvPicPr>
          <p:nvPr/>
        </p:nvPicPr>
        <p:blipFill>
          <a:blip r:embed="rId11"/>
          <a:srcRect/>
          <a:stretch/>
        </p:blipFill>
        <p:spPr>
          <a:xfrm>
            <a:off x="8929551" y="3353211"/>
            <a:ext cx="284687" cy="301433"/>
          </a:xfrm>
          <a:prstGeom prst="rect">
            <a:avLst/>
          </a:prstGeom>
        </p:spPr>
      </p:pic>
      <p:pic>
        <p:nvPicPr>
          <p:cNvPr id="72" name="Picture 71">
            <a:extLst>
              <a:ext uri="{FF2B5EF4-FFF2-40B4-BE49-F238E27FC236}">
                <a16:creationId xmlns:a16="http://schemas.microsoft.com/office/drawing/2014/main" id="{4903A47E-D984-8622-6824-5CE7915E9E8F}"/>
              </a:ext>
            </a:extLst>
          </p:cNvPr>
          <p:cNvPicPr>
            <a:picLocks noChangeAspect="1"/>
          </p:cNvPicPr>
          <p:nvPr/>
        </p:nvPicPr>
        <p:blipFill>
          <a:blip r:embed="rId11"/>
          <a:srcRect/>
          <a:stretch/>
        </p:blipFill>
        <p:spPr>
          <a:xfrm>
            <a:off x="8929551" y="2974142"/>
            <a:ext cx="284687" cy="301433"/>
          </a:xfrm>
          <a:prstGeom prst="rect">
            <a:avLst/>
          </a:prstGeom>
        </p:spPr>
      </p:pic>
      <p:pic>
        <p:nvPicPr>
          <p:cNvPr id="73" name="Picture 72">
            <a:extLst>
              <a:ext uri="{FF2B5EF4-FFF2-40B4-BE49-F238E27FC236}">
                <a16:creationId xmlns:a16="http://schemas.microsoft.com/office/drawing/2014/main" id="{E3D78927-EE44-7E86-026B-8DC62D807F7B}"/>
              </a:ext>
            </a:extLst>
          </p:cNvPr>
          <p:cNvPicPr>
            <a:picLocks noChangeAspect="1"/>
          </p:cNvPicPr>
          <p:nvPr/>
        </p:nvPicPr>
        <p:blipFill>
          <a:blip r:embed="rId12"/>
          <a:srcRect/>
          <a:stretch/>
        </p:blipFill>
        <p:spPr>
          <a:xfrm>
            <a:off x="10421372" y="2626881"/>
            <a:ext cx="284686" cy="301433"/>
          </a:xfrm>
          <a:prstGeom prst="rect">
            <a:avLst/>
          </a:prstGeom>
        </p:spPr>
      </p:pic>
      <p:pic>
        <p:nvPicPr>
          <p:cNvPr id="74" name="Picture 73">
            <a:extLst>
              <a:ext uri="{FF2B5EF4-FFF2-40B4-BE49-F238E27FC236}">
                <a16:creationId xmlns:a16="http://schemas.microsoft.com/office/drawing/2014/main" id="{1C10206A-E174-A02F-6170-8045DECC1B84}"/>
              </a:ext>
            </a:extLst>
          </p:cNvPr>
          <p:cNvPicPr>
            <a:picLocks noChangeAspect="1"/>
          </p:cNvPicPr>
          <p:nvPr/>
        </p:nvPicPr>
        <p:blipFill>
          <a:blip r:embed="rId12"/>
          <a:srcRect/>
          <a:stretch/>
        </p:blipFill>
        <p:spPr>
          <a:xfrm>
            <a:off x="10421372" y="1980689"/>
            <a:ext cx="284686" cy="301433"/>
          </a:xfrm>
          <a:prstGeom prst="rect">
            <a:avLst/>
          </a:prstGeom>
        </p:spPr>
      </p:pic>
      <p:pic>
        <p:nvPicPr>
          <p:cNvPr id="75" name="Picture 74">
            <a:extLst>
              <a:ext uri="{FF2B5EF4-FFF2-40B4-BE49-F238E27FC236}">
                <a16:creationId xmlns:a16="http://schemas.microsoft.com/office/drawing/2014/main" id="{A530D07A-4D4B-815E-1F3F-AAEEEF913972}"/>
              </a:ext>
            </a:extLst>
          </p:cNvPr>
          <p:cNvPicPr>
            <a:picLocks noChangeAspect="1"/>
          </p:cNvPicPr>
          <p:nvPr/>
        </p:nvPicPr>
        <p:blipFill>
          <a:blip r:embed="rId12"/>
          <a:srcRect/>
          <a:stretch/>
        </p:blipFill>
        <p:spPr>
          <a:xfrm>
            <a:off x="10427449" y="3339563"/>
            <a:ext cx="284686" cy="301433"/>
          </a:xfrm>
          <a:prstGeom prst="rect">
            <a:avLst/>
          </a:prstGeom>
        </p:spPr>
      </p:pic>
      <p:sp>
        <p:nvSpPr>
          <p:cNvPr id="2" name="TextBox 1">
            <a:extLst>
              <a:ext uri="{FF2B5EF4-FFF2-40B4-BE49-F238E27FC236}">
                <a16:creationId xmlns:a16="http://schemas.microsoft.com/office/drawing/2014/main" id="{2A4BBED0-3005-700F-F577-8FE4C201FF67}"/>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los</a:t>
            </a:r>
            <a:r>
              <a:rPr lang="en-CA" sz="790" b="0" i="1" strike="noStrike" dirty="0">
                <a:solidFill>
                  <a:schemeClr val="tx1">
                    <a:lumMod val="75000"/>
                  </a:schemeClr>
                </a:solidFill>
                <a:effectLst/>
                <a:latin typeface="Roboto" panose="020F0502020204030204" pitchFamily="34" charset="0"/>
              </a:rPr>
              <a:t> derechos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trabajo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bajo la </a:t>
            </a:r>
            <a:r>
              <a:rPr lang="en-CA" sz="790" b="0" i="1" strike="noStrike" dirty="0" err="1">
                <a:solidFill>
                  <a:schemeClr val="tx1">
                    <a:lumMod val="75000"/>
                  </a:schemeClr>
                </a:solidFill>
                <a:effectLst/>
                <a:latin typeface="Roboto" panose="020F0502020204030204" pitchFamily="34" charset="0"/>
              </a:rPr>
              <a:t>licencia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339307630"/>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33707</TotalTime>
  <Words>258</Words>
  <Application>Microsoft Macintosh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Courier New</vt:lpstr>
      <vt:lpstr>Helvetica</vt:lpstr>
      <vt:lpstr>Roboto</vt:lpstr>
      <vt:lpstr>McMaster Brighter World Theme</vt:lpstr>
      <vt:lpstr>0.1 Responder a las preguntas de los tomadores de decisiones con la combinación adecuada de formas de evidencia    (y hacer que las formas de evidencia local correspondan al paso adecuado en el proceso de toma de decisiones) </vt:lpstr>
      <vt:lpstr>0.1 (continuación) Responder a las preguntas de los tomadores de decisiones con la combinación adecuada de formas de evidencia    (y hacer que las formas de evidencia local correspondan al paso adecuado en el proceso de toma de decisiones) </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409</cp:revision>
  <cp:lastPrinted>2017-06-06T20:04:49Z</cp:lastPrinted>
  <dcterms:created xsi:type="dcterms:W3CDTF">2017-04-21T15:41:45Z</dcterms:created>
  <dcterms:modified xsi:type="dcterms:W3CDTF">2023-03-10T19:12:45Z</dcterms:modified>
</cp:coreProperties>
</file>