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14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8DD2E5"/>
    <a:srgbClr val="99CC66"/>
    <a:srgbClr val="CC76A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46" autoAdjust="0"/>
    <p:restoredTop sz="91429" autoAdjust="0"/>
  </p:normalViewPr>
  <p:slideViewPr>
    <p:cSldViewPr snapToGrid="0" snapToObjects="1">
      <p:cViewPr varScale="1">
        <p:scale>
          <a:sx n="114" d="100"/>
          <a:sy n="114" d="100"/>
        </p:scale>
        <p:origin x="176" y="232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11621C-3EA7-C342-A130-13C6D43C8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0886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F077D7E0-1A04-662B-24A2-7C38A39734F0}"/>
              </a:ext>
            </a:extLst>
          </p:cNvPr>
          <p:cNvSpPr/>
          <p:nvPr/>
        </p:nvSpPr>
        <p:spPr>
          <a:xfrm>
            <a:off x="2608155" y="1403455"/>
            <a:ext cx="6975690" cy="563530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1E6F8618-0B6D-5510-9D5D-12D2C99C2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161428"/>
              </p:ext>
            </p:extLst>
          </p:nvPr>
        </p:nvGraphicFramePr>
        <p:xfrm>
          <a:off x="2501473" y="1273060"/>
          <a:ext cx="7100227" cy="820818"/>
        </p:xfrm>
        <a:graphic>
          <a:graphicData uri="http://schemas.openxmlformats.org/drawingml/2006/table">
            <a:tbl>
              <a:tblPr firstRow="1" firstCol="1" bandRow="1"/>
              <a:tblGrid>
                <a:gridCol w="7100227">
                  <a:extLst>
                    <a:ext uri="{9D8B030D-6E8A-4147-A177-3AD203B41FA5}">
                      <a16:colId xmlns:a16="http://schemas.microsoft.com/office/drawing/2014/main" val="229045705"/>
                    </a:ext>
                  </a:extLst>
                </a:gridCol>
              </a:tblGrid>
              <a:tr h="820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Formuladores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políticas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gubernamentales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en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agencias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centrales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,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departamentos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, y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organismos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legislativos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(y </a:t>
                      </a:r>
                      <a:r>
                        <a:rPr lang="en-CA" sz="12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líderes</a:t>
                      </a:r>
                      <a:r>
                        <a:rPr lang="en-CA" sz="12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organizacionales</a:t>
                      </a:r>
                      <a:r>
                        <a:rPr lang="en-CA" sz="12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 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con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demandas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individuales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o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compartidas</a:t>
                      </a:r>
                      <a:endParaRPr lang="en-CA" sz="120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47820"/>
                  </a:ext>
                </a:extLst>
              </a:tr>
            </a:tbl>
          </a:graphicData>
        </a:graphic>
      </p:graphicFrame>
      <p:sp>
        <p:nvSpPr>
          <p:cNvPr id="73" name="Rounded Rectangular Callout 72">
            <a:extLst>
              <a:ext uri="{FF2B5EF4-FFF2-40B4-BE49-F238E27FC236}">
                <a16:creationId xmlns:a16="http://schemas.microsoft.com/office/drawing/2014/main" id="{344350BA-CF7D-751E-FBD2-EAA3E20B975B}"/>
              </a:ext>
            </a:extLst>
          </p:cNvPr>
          <p:cNvSpPr/>
          <p:nvPr/>
        </p:nvSpPr>
        <p:spPr>
          <a:xfrm>
            <a:off x="73594" y="1191842"/>
            <a:ext cx="2641460" cy="1218392"/>
          </a:xfrm>
          <a:prstGeom prst="wedgeRoundRectCallout">
            <a:avLst>
              <a:gd name="adj1" fmla="val 49708"/>
              <a:gd name="adj2" fmla="val -18503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err="1">
                <a:solidFill>
                  <a:srgbClr val="254776"/>
                </a:solidFill>
              </a:rPr>
              <a:t>Tenemos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algunas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manifestaciones</a:t>
            </a:r>
            <a:r>
              <a:rPr lang="en-CA" sz="1050" dirty="0">
                <a:solidFill>
                  <a:srgbClr val="254776"/>
                </a:solidFill>
              </a:rPr>
              <a:t> de </a:t>
            </a:r>
            <a:r>
              <a:rPr lang="en-CA" sz="1050" dirty="0" err="1">
                <a:solidFill>
                  <a:srgbClr val="254776"/>
                </a:solidFill>
              </a:rPr>
              <a:t>excelencia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en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toma</a:t>
            </a:r>
            <a:r>
              <a:rPr lang="en-CA" sz="1050" dirty="0">
                <a:solidFill>
                  <a:srgbClr val="254776"/>
                </a:solidFill>
              </a:rPr>
              <a:t> de decisions y </a:t>
            </a:r>
            <a:r>
              <a:rPr lang="en-CA" sz="1050" dirty="0" err="1">
                <a:solidFill>
                  <a:srgbClr val="254776"/>
                </a:solidFill>
              </a:rPr>
              <a:t>en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uso</a:t>
            </a:r>
            <a:r>
              <a:rPr lang="en-CA" sz="1050" dirty="0">
                <a:solidFill>
                  <a:srgbClr val="254776"/>
                </a:solidFill>
              </a:rPr>
              <a:t> de la </a:t>
            </a:r>
            <a:r>
              <a:rPr lang="en-CA" sz="1050" dirty="0" err="1">
                <a:solidFill>
                  <a:srgbClr val="254776"/>
                </a:solidFill>
              </a:rPr>
              <a:t>evidencia</a:t>
            </a:r>
            <a:r>
              <a:rPr lang="en-CA" sz="1050" dirty="0">
                <a:solidFill>
                  <a:srgbClr val="254776"/>
                </a:solidFill>
              </a:rPr>
              <a:t>, </a:t>
            </a:r>
            <a:r>
              <a:rPr lang="en-CA" sz="1050" dirty="0" err="1">
                <a:solidFill>
                  <a:srgbClr val="254776"/>
                </a:solidFill>
              </a:rPr>
              <a:t>pero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estamos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enfocados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principalmente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en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evidencia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sobre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el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problema</a:t>
            </a:r>
            <a:r>
              <a:rPr lang="en-CA" sz="1050" dirty="0">
                <a:solidFill>
                  <a:srgbClr val="254776"/>
                </a:solidFill>
              </a:rPr>
              <a:t>; temenos </a:t>
            </a:r>
            <a:r>
              <a:rPr lang="en-CA" sz="1050" dirty="0" err="1">
                <a:solidFill>
                  <a:srgbClr val="254776"/>
                </a:solidFill>
              </a:rPr>
              <a:t>debilidades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en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cuanto</a:t>
            </a:r>
            <a:r>
              <a:rPr lang="en-CA" sz="1050" dirty="0">
                <a:solidFill>
                  <a:srgbClr val="254776"/>
                </a:solidFill>
              </a:rPr>
              <a:t> a </a:t>
            </a:r>
            <a:r>
              <a:rPr lang="en-CA" sz="1050" dirty="0" err="1">
                <a:solidFill>
                  <a:srgbClr val="254776"/>
                </a:solidFill>
              </a:rPr>
              <a:t>opciones</a:t>
            </a:r>
            <a:r>
              <a:rPr lang="en-CA" sz="1050" dirty="0">
                <a:solidFill>
                  <a:srgbClr val="254776"/>
                </a:solidFill>
              </a:rPr>
              <a:t> e </a:t>
            </a:r>
            <a:r>
              <a:rPr lang="en-CA" sz="1050" dirty="0" err="1">
                <a:solidFill>
                  <a:srgbClr val="254776"/>
                </a:solidFill>
              </a:rPr>
              <a:t>implementación</a:t>
            </a:r>
            <a:endParaRPr lang="en-CA" sz="1050" dirty="0">
              <a:solidFill>
                <a:srgbClr val="254776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44A39B-4971-A877-B665-63A5CD46C187}"/>
              </a:ext>
            </a:extLst>
          </p:cNvPr>
          <p:cNvSpPr/>
          <p:nvPr/>
        </p:nvSpPr>
        <p:spPr>
          <a:xfrm>
            <a:off x="0" y="6232422"/>
            <a:ext cx="12192000" cy="6255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EBEAF75D-93B7-0DC9-177C-04A0BF9CBFCE}"/>
              </a:ext>
            </a:extLst>
          </p:cNvPr>
          <p:cNvSpPr/>
          <p:nvPr/>
        </p:nvSpPr>
        <p:spPr>
          <a:xfrm>
            <a:off x="1899758" y="4582273"/>
            <a:ext cx="8392484" cy="2122106"/>
          </a:xfrm>
          <a:prstGeom prst="roundRect">
            <a:avLst/>
          </a:prstGeom>
          <a:noFill/>
          <a:ln w="28575">
            <a:solidFill>
              <a:srgbClr val="99CC6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9A5F3425-455C-2AE9-18DF-30DB845E0A2A}"/>
              </a:ext>
            </a:extLst>
          </p:cNvPr>
          <p:cNvSpPr/>
          <p:nvPr/>
        </p:nvSpPr>
        <p:spPr>
          <a:xfrm>
            <a:off x="2903980" y="2247282"/>
            <a:ext cx="6384040" cy="1076260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B8C16A7-8586-DD46-5F5C-77E6B2E27E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956957"/>
              </p:ext>
            </p:extLst>
          </p:nvPr>
        </p:nvGraphicFramePr>
        <p:xfrm>
          <a:off x="3044169" y="2324718"/>
          <a:ext cx="6103662" cy="1041236"/>
        </p:xfrm>
        <a:graphic>
          <a:graphicData uri="http://schemas.openxmlformats.org/drawingml/2006/table">
            <a:tbl>
              <a:tblPr firstRow="1" firstCol="1" bandRow="1"/>
              <a:tblGrid>
                <a:gridCol w="3051831">
                  <a:extLst>
                    <a:ext uri="{9D8B030D-6E8A-4147-A177-3AD203B41FA5}">
                      <a16:colId xmlns:a16="http://schemas.microsoft.com/office/drawing/2014/main" val="229045705"/>
                    </a:ext>
                  </a:extLst>
                </a:gridCol>
                <a:gridCol w="3051831">
                  <a:extLst>
                    <a:ext uri="{9D8B030D-6E8A-4147-A177-3AD203B41FA5}">
                      <a16:colId xmlns:a16="http://schemas.microsoft.com/office/drawing/2014/main" val="3960308684"/>
                    </a:ext>
                  </a:extLst>
                </a:gridCol>
              </a:tblGrid>
              <a:tr h="25532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3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Coordinación</a:t>
                      </a: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la </a:t>
                      </a:r>
                      <a:r>
                        <a:rPr lang="en-CA" sz="13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demanda</a:t>
                      </a: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3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(</a:t>
                      </a:r>
                      <a:r>
                        <a:rPr lang="en-CA" sz="12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análisis</a:t>
                      </a:r>
                      <a:r>
                        <a:rPr lang="en-CA" sz="12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del </a:t>
                      </a:r>
                      <a:r>
                        <a:rPr lang="en-CA" sz="12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horizonte</a:t>
                      </a:r>
                      <a:r>
                        <a:rPr lang="en-CA" sz="12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y </a:t>
                      </a:r>
                      <a:r>
                        <a:rPr lang="en-CA" sz="12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priorización</a:t>
                      </a:r>
                      <a:r>
                        <a:rPr lang="en-CA" sz="12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2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preguntas</a:t>
                      </a:r>
                      <a:r>
                        <a:rPr lang="en-CA" sz="12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</a:t>
                      </a: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10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8507952"/>
                  </a:ext>
                </a:extLst>
              </a:tr>
              <a:tr h="3751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Solicitudes de </a:t>
                      </a:r>
                      <a:r>
                        <a:rPr lang="en-CA" sz="11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ventanilla</a:t>
                      </a: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1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única</a:t>
                      </a:r>
                      <a:endParaRPr lang="en-CA" sz="1100" b="0" i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(</a:t>
                      </a:r>
                      <a:r>
                        <a:rPr lang="en-CA" sz="11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cuando</a:t>
                      </a: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son </a:t>
                      </a:r>
                      <a:r>
                        <a:rPr lang="en-CA" sz="11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preguntas</a:t>
                      </a: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1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complejas</a:t>
                      </a: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</a:t>
                      </a:r>
                      <a:endParaRPr lang="en-CA" sz="1100" b="1" i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Respuestas</a:t>
                      </a: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1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integradas</a:t>
                      </a:r>
                      <a:endParaRPr lang="en-CA" sz="1100" b="0" i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(</a:t>
                      </a:r>
                      <a:r>
                        <a:rPr lang="en-CA" sz="11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cuando</a:t>
                      </a: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hay multiples </a:t>
                      </a:r>
                      <a:r>
                        <a:rPr lang="en-CA" sz="1100" b="0" i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aportes</a:t>
                      </a: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</a:t>
                      </a: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725190"/>
                  </a:ext>
                </a:extLst>
              </a:tr>
              <a:tr h="28506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3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Coordinación</a:t>
                      </a: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del </a:t>
                      </a:r>
                      <a:r>
                        <a:rPr lang="en-CA" sz="13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suministro</a:t>
                      </a: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3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endParaRPr lang="en-CA" sz="130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10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47820"/>
                  </a:ext>
                </a:extLst>
              </a:tr>
            </a:tbl>
          </a:graphicData>
        </a:graphic>
      </p:graphicFrame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E8C752E9-D4EE-613B-5477-E3E36541EC41}"/>
              </a:ext>
            </a:extLst>
          </p:cNvPr>
          <p:cNvSpPr/>
          <p:nvPr/>
        </p:nvSpPr>
        <p:spPr>
          <a:xfrm>
            <a:off x="2045177" y="4723990"/>
            <a:ext cx="5382317" cy="1841078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77FBD945-B9D6-7242-A286-2ED70F3D2F3A}"/>
              </a:ext>
            </a:extLst>
          </p:cNvPr>
          <p:cNvSpPr/>
          <p:nvPr/>
        </p:nvSpPr>
        <p:spPr>
          <a:xfrm>
            <a:off x="7558719" y="4723990"/>
            <a:ext cx="2583497" cy="1841078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AD320019-7CEC-3ED0-D066-C4ACF2249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388329"/>
              </p:ext>
            </p:extLst>
          </p:nvPr>
        </p:nvGraphicFramePr>
        <p:xfrm>
          <a:off x="2195010" y="4795519"/>
          <a:ext cx="5502331" cy="1991648"/>
        </p:xfrm>
        <a:graphic>
          <a:graphicData uri="http://schemas.openxmlformats.org/drawingml/2006/table">
            <a:tbl>
              <a:tblPr firstRow="1" firstCol="1" bandRow="1"/>
              <a:tblGrid>
                <a:gridCol w="2715381">
                  <a:extLst>
                    <a:ext uri="{9D8B030D-6E8A-4147-A177-3AD203B41FA5}">
                      <a16:colId xmlns:a16="http://schemas.microsoft.com/office/drawing/2014/main" val="229045705"/>
                    </a:ext>
                  </a:extLst>
                </a:gridCol>
                <a:gridCol w="2786950">
                  <a:extLst>
                    <a:ext uri="{9D8B030D-6E8A-4147-A177-3AD203B41FA5}">
                      <a16:colId xmlns:a16="http://schemas.microsoft.com/office/drawing/2014/main" val="2443240437"/>
                    </a:ext>
                  </a:extLst>
                </a:gridCol>
              </a:tblGrid>
              <a:tr h="188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Unidades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apoyo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al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uso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la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enfocadas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en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una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forma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específica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endParaRPr lang="en-CA" sz="120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110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214049"/>
                  </a:ext>
                </a:extLst>
              </a:tr>
              <a:tr h="920036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Analítica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datos</a:t>
                      </a:r>
                      <a:endParaRPr lang="en-CA" sz="100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Modelamiento</a:t>
                      </a:r>
                      <a:endParaRPr lang="en-CA" sz="100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Evaluaciones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Investigación de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comportamiento/de implementación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Métodos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cualitativos</a:t>
                      </a:r>
                      <a:endParaRPr lang="en-CA" sz="100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Síntesis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(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contextualizadas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Evaluación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tecnologías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/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análisis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costoefectividad</a:t>
                      </a:r>
                      <a:endParaRPr lang="en-CA" sz="100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Guías</a:t>
                      </a:r>
                      <a:endParaRPr lang="en-CA" sz="100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100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47820"/>
                  </a:ext>
                </a:extLst>
              </a:tr>
              <a:tr h="7058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Unidades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apoyo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al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uso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la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enfocadas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en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sectores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o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en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otros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campos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importantes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(y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en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proveer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múltiples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formas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2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r>
                        <a:rPr lang="en-CA" sz="12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</a:t>
                      </a:r>
                      <a:endParaRPr lang="en-CA" sz="100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Acción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por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el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cambio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climático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, 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educación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, </a:t>
                      </a:r>
                      <a:r>
                        <a:rPr lang="en-CA" sz="10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salud</a:t>
                      </a:r>
                      <a:r>
                        <a:rPr lang="en-CA" sz="10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, etc. </a:t>
                      </a: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110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0684735"/>
                  </a:ext>
                </a:extLst>
              </a:tr>
            </a:tbl>
          </a:graphicData>
        </a:graphic>
      </p:graphicFrame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A79EE02D-4212-5903-224E-C6013FA50E7F}"/>
              </a:ext>
            </a:extLst>
          </p:cNvPr>
          <p:cNvSpPr/>
          <p:nvPr/>
        </p:nvSpPr>
        <p:spPr>
          <a:xfrm>
            <a:off x="3184358" y="3594654"/>
            <a:ext cx="5823284" cy="684328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33597DA4-4393-C0A8-C81C-752D4297D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365233"/>
              </p:ext>
            </p:extLst>
          </p:nvPr>
        </p:nvGraphicFramePr>
        <p:xfrm>
          <a:off x="3175193" y="3680893"/>
          <a:ext cx="5649676" cy="533400"/>
        </p:xfrm>
        <a:graphic>
          <a:graphicData uri="http://schemas.openxmlformats.org/drawingml/2006/table">
            <a:tbl>
              <a:tblPr firstRow="1" firstCol="1" bandRow="1"/>
              <a:tblGrid>
                <a:gridCol w="5649676">
                  <a:extLst>
                    <a:ext uri="{9D8B030D-6E8A-4147-A177-3AD203B41FA5}">
                      <a16:colId xmlns:a16="http://schemas.microsoft.com/office/drawing/2014/main" val="229045705"/>
                    </a:ext>
                  </a:extLst>
                </a:gridCol>
              </a:tblGrid>
              <a:tr h="371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Red de </a:t>
                      </a:r>
                      <a:r>
                        <a:rPr kumimoji="0" lang="en-CA" sz="13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apoyo</a:t>
                      </a:r>
                      <a:r>
                        <a:rPr kumimoji="0" lang="en-CA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al </a:t>
                      </a:r>
                      <a:r>
                        <a:rPr kumimoji="0" lang="en-CA" sz="13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uso</a:t>
                      </a:r>
                      <a:r>
                        <a:rPr kumimoji="0" lang="en-CA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la </a:t>
                      </a:r>
                      <a:r>
                        <a:rPr kumimoji="0" lang="en-CA" sz="13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endParaRPr kumimoji="0" lang="en-CA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54776"/>
                        </a:solidFill>
                        <a:effectLst/>
                        <a:uLnTx/>
                        <a:uFillTx/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C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Provee</a:t>
                      </a:r>
                      <a:r>
                        <a:rPr kumimoji="0" lang="en-C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kumimoji="0" lang="en-C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coordinación</a:t>
                      </a:r>
                      <a:r>
                        <a:rPr kumimoji="0" lang="en-C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del </a:t>
                      </a:r>
                      <a:r>
                        <a:rPr kumimoji="0" lang="en-C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suministro</a:t>
                      </a:r>
                      <a:r>
                        <a:rPr kumimoji="0" lang="en-C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la </a:t>
                      </a:r>
                      <a:r>
                        <a:rPr kumimoji="0" lang="en-C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r>
                        <a:rPr kumimoji="0" lang="en-C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(</a:t>
                      </a:r>
                      <a:r>
                        <a:rPr kumimoji="0" lang="en-C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cuando</a:t>
                      </a:r>
                      <a:r>
                        <a:rPr kumimoji="0" lang="en-C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hay </a:t>
                      </a:r>
                      <a:r>
                        <a:rPr kumimoji="0" lang="en-C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voluntad</a:t>
                      </a:r>
                      <a:r>
                        <a:rPr kumimoji="0" lang="en-C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kumimoji="0" lang="en-C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colaborativa</a:t>
                      </a:r>
                      <a:r>
                        <a:rPr kumimoji="0" lang="en-C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 y se </a:t>
                      </a:r>
                      <a:r>
                        <a:rPr kumimoji="0" lang="en-C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une</a:t>
                      </a:r>
                      <a:r>
                        <a:rPr kumimoji="0" lang="en-C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a la </a:t>
                      </a:r>
                      <a:r>
                        <a:rPr kumimoji="0" lang="en-C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arquitectura</a:t>
                      </a:r>
                      <a:r>
                        <a:rPr kumimoji="0" lang="en-C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global de la </a:t>
                      </a:r>
                      <a:r>
                        <a:rPr kumimoji="0" lang="en-CA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endParaRPr lang="en-CA" sz="1100" b="0" i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8507952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8541AE-3E06-8CB5-8C1F-6AE0E1D86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369478"/>
              </p:ext>
            </p:extLst>
          </p:nvPr>
        </p:nvGraphicFramePr>
        <p:xfrm>
          <a:off x="7697341" y="4807597"/>
          <a:ext cx="2331846" cy="1432560"/>
        </p:xfrm>
        <a:graphic>
          <a:graphicData uri="http://schemas.openxmlformats.org/drawingml/2006/table">
            <a:tbl>
              <a:tblPr firstRow="1" firstCol="1" bandRow="1"/>
              <a:tblGrid>
                <a:gridCol w="2331846">
                  <a:extLst>
                    <a:ext uri="{9D8B030D-6E8A-4147-A177-3AD203B41FA5}">
                      <a16:colId xmlns:a16="http://schemas.microsoft.com/office/drawing/2014/main" val="20633499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00" b="1" dirty="0">
                        <a:solidFill>
                          <a:schemeClr val="tx1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3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Arquitectura</a:t>
                      </a: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global de </a:t>
                      </a:r>
                      <a:r>
                        <a:rPr lang="en-CA" sz="13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endParaRPr lang="en-CA" sz="130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Síntesis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vivas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(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vienes´públicos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globales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También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existen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productos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evidencia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vivos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para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analítica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de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datos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,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modelamiento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y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guías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(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ver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la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sección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correspondiente</a:t>
                      </a: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)</a:t>
                      </a: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8507952"/>
                  </a:ext>
                </a:extLst>
              </a:tr>
            </a:tbl>
          </a:graphicData>
        </a:graphic>
      </p:graphicFrame>
      <p:grpSp>
        <p:nvGrpSpPr>
          <p:cNvPr id="58" name="Group 57">
            <a:extLst>
              <a:ext uri="{FF2B5EF4-FFF2-40B4-BE49-F238E27FC236}">
                <a16:creationId xmlns:a16="http://schemas.microsoft.com/office/drawing/2014/main" id="{E5B732AA-B6A9-3346-AB40-0843613AA1BA}"/>
              </a:ext>
            </a:extLst>
          </p:cNvPr>
          <p:cNvGrpSpPr/>
          <p:nvPr/>
        </p:nvGrpSpPr>
        <p:grpSpPr>
          <a:xfrm flipH="1">
            <a:off x="6001539" y="4279721"/>
            <a:ext cx="188921" cy="288000"/>
            <a:chOff x="5706073" y="0"/>
            <a:chExt cx="188921" cy="288000"/>
          </a:xfrm>
        </p:grpSpPr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D257F14E-A39F-6693-3313-EB1688E4A22B}"/>
                </a:ext>
              </a:extLst>
            </p:cNvPr>
            <p:cNvCxnSpPr>
              <a:cxnSpLocks/>
            </p:cNvCxnSpPr>
            <p:nvPr/>
          </p:nvCxnSpPr>
          <p:spPr>
            <a:xfrm>
              <a:off x="5894994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F6900DD5-C234-F559-22E4-9B8300F4D6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06073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8" name="Rounded Rectangular Callout 67">
            <a:extLst>
              <a:ext uri="{FF2B5EF4-FFF2-40B4-BE49-F238E27FC236}">
                <a16:creationId xmlns:a16="http://schemas.microsoft.com/office/drawing/2014/main" id="{FB4E7214-B909-A7D1-558E-A5260CA7F7BB}"/>
              </a:ext>
            </a:extLst>
          </p:cNvPr>
          <p:cNvSpPr/>
          <p:nvPr/>
        </p:nvSpPr>
        <p:spPr>
          <a:xfrm>
            <a:off x="211172" y="4919169"/>
            <a:ext cx="1575557" cy="1343584"/>
          </a:xfrm>
          <a:prstGeom prst="wedgeRoundRectCallout">
            <a:avLst>
              <a:gd name="adj1" fmla="val 74715"/>
              <a:gd name="adj2" fmla="val -21851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err="1">
                <a:solidFill>
                  <a:srgbClr val="254776"/>
                </a:solidFill>
              </a:rPr>
              <a:t>Necesitamos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complementar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estas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formas</a:t>
            </a:r>
            <a:r>
              <a:rPr lang="en-CA" sz="1050" dirty="0">
                <a:solidFill>
                  <a:srgbClr val="254776"/>
                </a:solidFill>
              </a:rPr>
              <a:t> de </a:t>
            </a:r>
            <a:r>
              <a:rPr lang="en-CA" sz="1050" dirty="0" err="1">
                <a:solidFill>
                  <a:srgbClr val="254776"/>
                </a:solidFill>
              </a:rPr>
              <a:t>evidencia</a:t>
            </a:r>
            <a:r>
              <a:rPr lang="en-CA" sz="1050" dirty="0">
                <a:solidFill>
                  <a:srgbClr val="254776"/>
                </a:solidFill>
              </a:rPr>
              <a:t> con </a:t>
            </a:r>
            <a:r>
              <a:rPr lang="en-CA" sz="1050" dirty="0" err="1">
                <a:solidFill>
                  <a:srgbClr val="254776"/>
                </a:solidFill>
              </a:rPr>
              <a:t>experiencias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vividas</a:t>
            </a:r>
            <a:r>
              <a:rPr lang="en-CA" sz="1050" dirty="0">
                <a:solidFill>
                  <a:srgbClr val="254776"/>
                </a:solidFill>
              </a:rPr>
              <a:t> y con </a:t>
            </a:r>
            <a:r>
              <a:rPr lang="en-CA" sz="1050" dirty="0" err="1">
                <a:solidFill>
                  <a:srgbClr val="254776"/>
                </a:solidFill>
              </a:rPr>
              <a:t>saberes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indígenas</a:t>
            </a:r>
            <a:endParaRPr lang="en-CA" sz="1050" dirty="0">
              <a:solidFill>
                <a:srgbClr val="254776"/>
              </a:solidFill>
            </a:endParaRPr>
          </a:p>
        </p:txBody>
      </p:sp>
      <p:sp>
        <p:nvSpPr>
          <p:cNvPr id="69" name="Rounded Rectangular Callout 68">
            <a:extLst>
              <a:ext uri="{FF2B5EF4-FFF2-40B4-BE49-F238E27FC236}">
                <a16:creationId xmlns:a16="http://schemas.microsoft.com/office/drawing/2014/main" id="{EDA0D33F-BBA3-7BC4-B82A-E0382C092D2C}"/>
              </a:ext>
            </a:extLst>
          </p:cNvPr>
          <p:cNvSpPr/>
          <p:nvPr/>
        </p:nvSpPr>
        <p:spPr>
          <a:xfrm>
            <a:off x="90395" y="3722857"/>
            <a:ext cx="2775101" cy="1080000"/>
          </a:xfrm>
          <a:prstGeom prst="wedgeRoundRectCallout">
            <a:avLst>
              <a:gd name="adj1" fmla="val 64352"/>
              <a:gd name="adj2" fmla="val 36569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err="1">
                <a:solidFill>
                  <a:srgbClr val="254776"/>
                </a:solidFill>
              </a:rPr>
              <a:t>Tenemos</a:t>
            </a:r>
            <a:r>
              <a:rPr lang="en-CA" sz="1050" dirty="0">
                <a:solidFill>
                  <a:srgbClr val="254776"/>
                </a:solidFill>
              </a:rPr>
              <a:t> un </a:t>
            </a:r>
            <a:r>
              <a:rPr lang="en-CA" sz="1050" dirty="0" err="1">
                <a:solidFill>
                  <a:srgbClr val="254776"/>
                </a:solidFill>
              </a:rPr>
              <a:t>desempeño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adecuado</a:t>
            </a:r>
            <a:r>
              <a:rPr lang="en-CA" sz="1050" dirty="0">
                <a:solidFill>
                  <a:srgbClr val="254776"/>
                </a:solidFill>
              </a:rPr>
              <a:t> con </a:t>
            </a:r>
            <a:r>
              <a:rPr lang="en-CA" sz="1050" dirty="0" err="1">
                <a:solidFill>
                  <a:srgbClr val="254776"/>
                </a:solidFill>
              </a:rPr>
              <a:t>analítica</a:t>
            </a:r>
            <a:r>
              <a:rPr lang="en-CA" sz="1050" dirty="0">
                <a:solidFill>
                  <a:srgbClr val="254776"/>
                </a:solidFill>
              </a:rPr>
              <a:t> de </a:t>
            </a:r>
            <a:r>
              <a:rPr lang="en-CA" sz="1050" dirty="0" err="1">
                <a:solidFill>
                  <a:srgbClr val="254776"/>
                </a:solidFill>
              </a:rPr>
              <a:t>datos</a:t>
            </a:r>
            <a:r>
              <a:rPr lang="en-CA" sz="1050" dirty="0">
                <a:solidFill>
                  <a:srgbClr val="254776"/>
                </a:solidFill>
              </a:rPr>
              <a:t>, </a:t>
            </a:r>
            <a:r>
              <a:rPr lang="en-CA" sz="1050" dirty="0" err="1">
                <a:solidFill>
                  <a:srgbClr val="254776"/>
                </a:solidFill>
              </a:rPr>
              <a:t>casi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adecuado</a:t>
            </a:r>
            <a:r>
              <a:rPr lang="en-CA" sz="1050" dirty="0">
                <a:solidFill>
                  <a:srgbClr val="254776"/>
                </a:solidFill>
              </a:rPr>
              <a:t> con </a:t>
            </a:r>
            <a:r>
              <a:rPr lang="en-CA" sz="1050" dirty="0" err="1">
                <a:solidFill>
                  <a:srgbClr val="254776"/>
                </a:solidFill>
              </a:rPr>
              <a:t>evaluación</a:t>
            </a:r>
            <a:r>
              <a:rPr lang="en-CA" sz="1050" dirty="0">
                <a:solidFill>
                  <a:srgbClr val="254776"/>
                </a:solidFill>
              </a:rPr>
              <a:t> (</a:t>
            </a:r>
            <a:r>
              <a:rPr lang="en-CA" sz="1050" dirty="0" err="1">
                <a:solidFill>
                  <a:srgbClr val="254776"/>
                </a:solidFill>
              </a:rPr>
              <a:t>aunque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aún</a:t>
            </a:r>
            <a:r>
              <a:rPr lang="en-CA" sz="1050" dirty="0">
                <a:solidFill>
                  <a:srgbClr val="254776"/>
                </a:solidFill>
              </a:rPr>
              <a:t> no lo </a:t>
            </a:r>
            <a:r>
              <a:rPr lang="en-CA" sz="1050" dirty="0" err="1">
                <a:solidFill>
                  <a:srgbClr val="254776"/>
                </a:solidFill>
              </a:rPr>
              <a:t>usamos</a:t>
            </a:r>
            <a:r>
              <a:rPr lang="en-CA" sz="1050" dirty="0">
                <a:solidFill>
                  <a:srgbClr val="254776"/>
                </a:solidFill>
              </a:rPr>
              <a:t> para </a:t>
            </a:r>
            <a:r>
              <a:rPr lang="en-CA" sz="1050" dirty="0" err="1">
                <a:solidFill>
                  <a:srgbClr val="254776"/>
                </a:solidFill>
              </a:rPr>
              <a:t>dirigir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el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aprendizaje</a:t>
            </a:r>
            <a:r>
              <a:rPr lang="en-CA" sz="1050" dirty="0">
                <a:solidFill>
                  <a:srgbClr val="254776"/>
                </a:solidFill>
              </a:rPr>
              <a:t> continuo y </a:t>
            </a:r>
            <a:r>
              <a:rPr lang="en-CA" sz="1050" dirty="0" err="1">
                <a:solidFill>
                  <a:srgbClr val="254776"/>
                </a:solidFill>
              </a:rPr>
              <a:t>el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mejoramiento</a:t>
            </a:r>
            <a:r>
              <a:rPr lang="en-CA" sz="1050" dirty="0">
                <a:solidFill>
                  <a:srgbClr val="254776"/>
                </a:solidFill>
              </a:rPr>
              <a:t>), y </a:t>
            </a:r>
            <a:r>
              <a:rPr lang="en-CA" sz="1050" dirty="0" err="1">
                <a:solidFill>
                  <a:srgbClr val="254776"/>
                </a:solidFill>
              </a:rPr>
              <a:t>muy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inadecuado</a:t>
            </a:r>
            <a:r>
              <a:rPr lang="en-CA" sz="1050" dirty="0">
                <a:solidFill>
                  <a:srgbClr val="254776"/>
                </a:solidFill>
              </a:rPr>
              <a:t> con </a:t>
            </a:r>
            <a:r>
              <a:rPr lang="en-CA" sz="1050" dirty="0" err="1">
                <a:solidFill>
                  <a:srgbClr val="254776"/>
                </a:solidFill>
              </a:rPr>
              <a:t>otras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formas</a:t>
            </a:r>
            <a:r>
              <a:rPr lang="en-CA" sz="1050" dirty="0">
                <a:solidFill>
                  <a:srgbClr val="254776"/>
                </a:solidFill>
              </a:rPr>
              <a:t> de </a:t>
            </a:r>
            <a:r>
              <a:rPr lang="en-CA" sz="1050" dirty="0" err="1">
                <a:solidFill>
                  <a:srgbClr val="254776"/>
                </a:solidFill>
              </a:rPr>
              <a:t>evidencia</a:t>
            </a:r>
            <a:endParaRPr lang="en-CA" sz="1050" dirty="0">
              <a:solidFill>
                <a:srgbClr val="254776"/>
              </a:solidFill>
            </a:endParaRPr>
          </a:p>
        </p:txBody>
      </p:sp>
      <p:sp>
        <p:nvSpPr>
          <p:cNvPr id="72" name="Rounded Rectangular Callout 71">
            <a:extLst>
              <a:ext uri="{FF2B5EF4-FFF2-40B4-BE49-F238E27FC236}">
                <a16:creationId xmlns:a16="http://schemas.microsoft.com/office/drawing/2014/main" id="{83924ABC-F0F5-79AF-8C17-EBB5C338B57C}"/>
              </a:ext>
            </a:extLst>
          </p:cNvPr>
          <p:cNvSpPr/>
          <p:nvPr/>
        </p:nvSpPr>
        <p:spPr>
          <a:xfrm>
            <a:off x="211172" y="2526546"/>
            <a:ext cx="2581467" cy="1080000"/>
          </a:xfrm>
          <a:prstGeom prst="wedgeRoundRectCallout">
            <a:avLst>
              <a:gd name="adj1" fmla="val 59427"/>
              <a:gd name="adj2" fmla="val -105680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err="1">
                <a:solidFill>
                  <a:srgbClr val="254776"/>
                </a:solidFill>
              </a:rPr>
              <a:t>Mostramos</a:t>
            </a:r>
            <a:r>
              <a:rPr lang="en-CA" sz="1050" dirty="0">
                <a:solidFill>
                  <a:srgbClr val="254776"/>
                </a:solidFill>
              </a:rPr>
              <a:t> que </a:t>
            </a:r>
            <a:r>
              <a:rPr lang="en-CA" sz="1050" dirty="0" err="1">
                <a:solidFill>
                  <a:srgbClr val="254776"/>
                </a:solidFill>
              </a:rPr>
              <a:t>podríamos</a:t>
            </a:r>
            <a:r>
              <a:rPr lang="en-CA" sz="1050" dirty="0">
                <a:solidFill>
                  <a:srgbClr val="254776"/>
                </a:solidFill>
              </a:rPr>
              <a:t> ser </a:t>
            </a:r>
            <a:r>
              <a:rPr lang="en-CA" sz="1050" dirty="0" err="1">
                <a:solidFill>
                  <a:srgbClr val="254776"/>
                </a:solidFill>
              </a:rPr>
              <a:t>transparentes</a:t>
            </a:r>
            <a:r>
              <a:rPr lang="en-CA" sz="1050" dirty="0">
                <a:solidFill>
                  <a:srgbClr val="254776"/>
                </a:solidFill>
              </a:rPr>
              <a:t> con las </a:t>
            </a:r>
            <a:r>
              <a:rPr lang="en-CA" sz="1050" dirty="0" err="1">
                <a:solidFill>
                  <a:srgbClr val="254776"/>
                </a:solidFill>
              </a:rPr>
              <a:t>declaraciones</a:t>
            </a:r>
            <a:r>
              <a:rPr lang="en-CA" sz="1050" dirty="0">
                <a:solidFill>
                  <a:srgbClr val="254776"/>
                </a:solidFill>
              </a:rPr>
              <a:t> de </a:t>
            </a:r>
            <a:r>
              <a:rPr lang="en-CA" sz="1050" dirty="0" err="1">
                <a:solidFill>
                  <a:srgbClr val="254776"/>
                </a:solidFill>
              </a:rPr>
              <a:t>viáticos</a:t>
            </a:r>
            <a:r>
              <a:rPr lang="en-CA" sz="1050" dirty="0">
                <a:solidFill>
                  <a:srgbClr val="254776"/>
                </a:solidFill>
              </a:rPr>
              <a:t> y </a:t>
            </a:r>
            <a:r>
              <a:rPr lang="en-CA" sz="1050" dirty="0" err="1">
                <a:solidFill>
                  <a:srgbClr val="254776"/>
                </a:solidFill>
              </a:rPr>
              <a:t>viajes</a:t>
            </a:r>
            <a:r>
              <a:rPr lang="en-CA" sz="1050" dirty="0">
                <a:solidFill>
                  <a:srgbClr val="254776"/>
                </a:solidFill>
              </a:rPr>
              <a:t>; un </a:t>
            </a:r>
            <a:r>
              <a:rPr lang="en-CA" sz="1050" dirty="0" err="1">
                <a:solidFill>
                  <a:srgbClr val="254776"/>
                </a:solidFill>
              </a:rPr>
              <a:t>compromiso</a:t>
            </a:r>
            <a:r>
              <a:rPr lang="en-CA" sz="1050" dirty="0">
                <a:solidFill>
                  <a:srgbClr val="254776"/>
                </a:solidFill>
              </a:rPr>
              <a:t> con la </a:t>
            </a:r>
            <a:r>
              <a:rPr lang="en-CA" sz="1050" dirty="0" err="1">
                <a:solidFill>
                  <a:srgbClr val="254776"/>
                </a:solidFill>
              </a:rPr>
              <a:t>transparencia</a:t>
            </a:r>
            <a:r>
              <a:rPr lang="en-CA" sz="1050" dirty="0">
                <a:solidFill>
                  <a:srgbClr val="254776"/>
                </a:solidFill>
              </a:rPr>
              <a:t> con </a:t>
            </a:r>
            <a:r>
              <a:rPr lang="en-CA" sz="1050" dirty="0" err="1">
                <a:solidFill>
                  <a:srgbClr val="254776"/>
                </a:solidFill>
              </a:rPr>
              <a:t>nuestros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aportes</a:t>
            </a:r>
            <a:r>
              <a:rPr lang="en-CA" sz="1050" dirty="0">
                <a:solidFill>
                  <a:srgbClr val="254776"/>
                </a:solidFill>
              </a:rPr>
              <a:t> a la </a:t>
            </a:r>
            <a:r>
              <a:rPr lang="en-CA" sz="1050" dirty="0" err="1">
                <a:solidFill>
                  <a:srgbClr val="254776"/>
                </a:solidFill>
              </a:rPr>
              <a:t>evudencia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transformaría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nuestra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cultura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organizacional</a:t>
            </a:r>
            <a:endParaRPr lang="en-CA" sz="1050" dirty="0">
              <a:solidFill>
                <a:srgbClr val="254776"/>
              </a:solidFill>
            </a:endParaRPr>
          </a:p>
        </p:txBody>
      </p:sp>
      <p:sp>
        <p:nvSpPr>
          <p:cNvPr id="74" name="Rounded Rectangular Callout 73">
            <a:extLst>
              <a:ext uri="{FF2B5EF4-FFF2-40B4-BE49-F238E27FC236}">
                <a16:creationId xmlns:a16="http://schemas.microsoft.com/office/drawing/2014/main" id="{1967901E-2F5C-FB14-BB35-EA1581470F07}"/>
              </a:ext>
            </a:extLst>
          </p:cNvPr>
          <p:cNvSpPr/>
          <p:nvPr/>
        </p:nvSpPr>
        <p:spPr>
          <a:xfrm>
            <a:off x="10183097" y="4109411"/>
            <a:ext cx="2081978" cy="1664701"/>
          </a:xfrm>
          <a:prstGeom prst="wedgeRoundRectCallout">
            <a:avLst>
              <a:gd name="adj1" fmla="val -67534"/>
              <a:gd name="adj2" fmla="val 18923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>
                <a:solidFill>
                  <a:srgbClr val="254776"/>
                </a:solidFill>
              </a:rPr>
              <a:t>A </a:t>
            </a:r>
            <a:r>
              <a:rPr lang="en-CA" sz="1050" dirty="0" err="1">
                <a:solidFill>
                  <a:srgbClr val="254776"/>
                </a:solidFill>
              </a:rPr>
              <a:t>vaces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nos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encontramos</a:t>
            </a:r>
            <a:r>
              <a:rPr lang="en-CA" sz="1050" dirty="0">
                <a:solidFill>
                  <a:srgbClr val="254776"/>
                </a:solidFill>
              </a:rPr>
              <a:t> con </a:t>
            </a:r>
            <a:r>
              <a:rPr lang="en-CA" sz="1050" dirty="0" err="1">
                <a:solidFill>
                  <a:srgbClr val="254776"/>
                </a:solidFill>
              </a:rPr>
              <a:t>una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síntesis</a:t>
            </a:r>
            <a:r>
              <a:rPr lang="en-CA" sz="1050" dirty="0">
                <a:solidFill>
                  <a:srgbClr val="254776"/>
                </a:solidFill>
              </a:rPr>
              <a:t> de </a:t>
            </a:r>
            <a:r>
              <a:rPr lang="en-CA" sz="1050" dirty="0" err="1">
                <a:solidFill>
                  <a:srgbClr val="254776"/>
                </a:solidFill>
              </a:rPr>
              <a:t>evidencia</a:t>
            </a:r>
            <a:r>
              <a:rPr lang="en-CA" sz="1050" dirty="0">
                <a:solidFill>
                  <a:srgbClr val="254776"/>
                </a:solidFill>
              </a:rPr>
              <a:t> viva de </a:t>
            </a:r>
            <a:r>
              <a:rPr lang="en-CA" sz="1050" dirty="0" err="1">
                <a:solidFill>
                  <a:srgbClr val="254776"/>
                </a:solidFill>
              </a:rPr>
              <a:t>alta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calidad</a:t>
            </a:r>
            <a:r>
              <a:rPr lang="en-CA" sz="1050" dirty="0">
                <a:solidFill>
                  <a:srgbClr val="254776"/>
                </a:solidFill>
              </a:rPr>
              <a:t>, </a:t>
            </a:r>
            <a:r>
              <a:rPr lang="en-CA" sz="1050" dirty="0" err="1">
                <a:solidFill>
                  <a:srgbClr val="254776"/>
                </a:solidFill>
              </a:rPr>
              <a:t>pero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dependemos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principalmente</a:t>
            </a:r>
            <a:r>
              <a:rPr lang="en-CA" sz="1050" dirty="0">
                <a:solidFill>
                  <a:srgbClr val="254776"/>
                </a:solidFill>
              </a:rPr>
              <a:t> de ‘</a:t>
            </a:r>
            <a:r>
              <a:rPr lang="en-CA" sz="1050" dirty="0" err="1">
                <a:solidFill>
                  <a:srgbClr val="254776"/>
                </a:solidFill>
              </a:rPr>
              <a:t>revisiones</a:t>
            </a:r>
            <a:r>
              <a:rPr lang="en-CA" sz="1050" dirty="0">
                <a:solidFill>
                  <a:srgbClr val="254776"/>
                </a:solidFill>
              </a:rPr>
              <a:t> de la </a:t>
            </a:r>
            <a:r>
              <a:rPr lang="en-CA" sz="1050" dirty="0" err="1">
                <a:solidFill>
                  <a:srgbClr val="254776"/>
                </a:solidFill>
              </a:rPr>
              <a:t>lietratura</a:t>
            </a:r>
            <a:r>
              <a:rPr lang="en-CA" sz="1050" dirty="0">
                <a:solidFill>
                  <a:srgbClr val="254776"/>
                </a:solidFill>
              </a:rPr>
              <a:t>’ </a:t>
            </a:r>
            <a:r>
              <a:rPr lang="en-CA" sz="1050" dirty="0" err="1">
                <a:solidFill>
                  <a:srgbClr val="254776"/>
                </a:solidFill>
              </a:rPr>
              <a:t>informales</a:t>
            </a:r>
            <a:r>
              <a:rPr lang="en-CA" sz="1050" dirty="0">
                <a:solidFill>
                  <a:srgbClr val="254776"/>
                </a:solidFill>
              </a:rPr>
              <a:t> para </a:t>
            </a:r>
            <a:r>
              <a:rPr lang="en-CA" sz="1050" dirty="0" err="1">
                <a:solidFill>
                  <a:srgbClr val="254776"/>
                </a:solidFill>
              </a:rPr>
              <a:t>complementar</a:t>
            </a:r>
            <a:r>
              <a:rPr lang="en-CA" sz="1050" dirty="0">
                <a:solidFill>
                  <a:srgbClr val="254776"/>
                </a:solidFill>
              </a:rPr>
              <a:t> lo que </a:t>
            </a:r>
            <a:r>
              <a:rPr lang="en-CA" sz="1050" dirty="0" err="1">
                <a:solidFill>
                  <a:srgbClr val="254776"/>
                </a:solidFill>
              </a:rPr>
              <a:t>aprendimos</a:t>
            </a:r>
            <a:r>
              <a:rPr lang="en-CA" sz="1050" dirty="0">
                <a:solidFill>
                  <a:srgbClr val="254776"/>
                </a:solidFill>
              </a:rPr>
              <a:t> de </a:t>
            </a:r>
            <a:r>
              <a:rPr lang="en-CA" sz="1050" dirty="0" err="1">
                <a:solidFill>
                  <a:srgbClr val="254776"/>
                </a:solidFill>
              </a:rPr>
              <a:t>nuestro</a:t>
            </a:r>
            <a:r>
              <a:rPr lang="en-CA" sz="1050" dirty="0">
                <a:solidFill>
                  <a:srgbClr val="254776"/>
                </a:solidFill>
              </a:rPr>
              <a:t> studio local</a:t>
            </a:r>
          </a:p>
        </p:txBody>
      </p:sp>
      <p:sp>
        <p:nvSpPr>
          <p:cNvPr id="76" name="Rounded Rectangular Callout 75">
            <a:extLst>
              <a:ext uri="{FF2B5EF4-FFF2-40B4-BE49-F238E27FC236}">
                <a16:creationId xmlns:a16="http://schemas.microsoft.com/office/drawing/2014/main" id="{F055B751-36AE-D135-723F-7A24F228B99E}"/>
              </a:ext>
            </a:extLst>
          </p:cNvPr>
          <p:cNvSpPr/>
          <p:nvPr/>
        </p:nvSpPr>
        <p:spPr>
          <a:xfrm>
            <a:off x="9049828" y="2492633"/>
            <a:ext cx="3240520" cy="1327739"/>
          </a:xfrm>
          <a:prstGeom prst="wedgeRoundRectCallout">
            <a:avLst>
              <a:gd name="adj1" fmla="val -62460"/>
              <a:gd name="adj2" fmla="val -7486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err="1">
                <a:solidFill>
                  <a:srgbClr val="254776"/>
                </a:solidFill>
              </a:rPr>
              <a:t>Dependemos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principalmente</a:t>
            </a:r>
            <a:r>
              <a:rPr lang="en-CA" sz="1050" dirty="0">
                <a:solidFill>
                  <a:srgbClr val="254776"/>
                </a:solidFill>
              </a:rPr>
              <a:t> de personal </a:t>
            </a:r>
            <a:r>
              <a:rPr lang="en-CA" sz="1050" dirty="0" err="1">
                <a:solidFill>
                  <a:srgbClr val="254776"/>
                </a:solidFill>
              </a:rPr>
              <a:t>interno</a:t>
            </a:r>
            <a:r>
              <a:rPr lang="en-CA" sz="1050" dirty="0">
                <a:solidFill>
                  <a:srgbClr val="254776"/>
                </a:solidFill>
              </a:rPr>
              <a:t> y de </a:t>
            </a:r>
            <a:r>
              <a:rPr lang="en-CA" sz="1050" dirty="0" err="1">
                <a:solidFill>
                  <a:srgbClr val="254776"/>
                </a:solidFill>
              </a:rPr>
              <a:t>unas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pocas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empresar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consultoras</a:t>
            </a:r>
            <a:r>
              <a:rPr lang="en-CA" sz="1050" dirty="0">
                <a:solidFill>
                  <a:srgbClr val="254776"/>
                </a:solidFill>
              </a:rPr>
              <a:t>, </a:t>
            </a:r>
            <a:r>
              <a:rPr lang="en-CA" sz="1050" dirty="0" err="1">
                <a:solidFill>
                  <a:srgbClr val="254776"/>
                </a:solidFill>
              </a:rPr>
              <a:t>pero</a:t>
            </a:r>
            <a:r>
              <a:rPr lang="en-CA" sz="1050" dirty="0">
                <a:solidFill>
                  <a:srgbClr val="254776"/>
                </a:solidFill>
              </a:rPr>
              <a:t> no temenos </a:t>
            </a:r>
            <a:r>
              <a:rPr lang="en-CA" sz="1050" dirty="0" err="1">
                <a:solidFill>
                  <a:srgbClr val="254776"/>
                </a:solidFill>
              </a:rPr>
              <a:t>mecanismos</a:t>
            </a:r>
            <a:r>
              <a:rPr lang="en-CA" sz="1050" dirty="0">
                <a:solidFill>
                  <a:srgbClr val="254776"/>
                </a:solidFill>
              </a:rPr>
              <a:t> para </a:t>
            </a:r>
            <a:r>
              <a:rPr lang="en-CA" sz="1050" dirty="0" err="1">
                <a:solidFill>
                  <a:srgbClr val="254776"/>
                </a:solidFill>
              </a:rPr>
              <a:t>obtener</a:t>
            </a:r>
            <a:r>
              <a:rPr lang="en-CA" sz="1050" dirty="0">
                <a:solidFill>
                  <a:srgbClr val="254776"/>
                </a:solidFill>
              </a:rPr>
              <a:t> las </a:t>
            </a:r>
            <a:r>
              <a:rPr lang="en-CA" sz="1050" dirty="0" err="1">
                <a:solidFill>
                  <a:srgbClr val="254776"/>
                </a:solidFill>
              </a:rPr>
              <a:t>preguntas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adecuadas</a:t>
            </a:r>
            <a:r>
              <a:rPr lang="en-CA" sz="1050" dirty="0">
                <a:solidFill>
                  <a:srgbClr val="254776"/>
                </a:solidFill>
              </a:rPr>
              <a:t> para las </a:t>
            </a:r>
            <a:r>
              <a:rPr lang="en-CA" sz="1050" dirty="0" err="1">
                <a:solidFill>
                  <a:srgbClr val="254776"/>
                </a:solidFill>
              </a:rPr>
              <a:t>mejores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unidades</a:t>
            </a:r>
            <a:r>
              <a:rPr lang="en-CA" sz="1050" dirty="0">
                <a:solidFill>
                  <a:srgbClr val="254776"/>
                </a:solidFill>
              </a:rPr>
              <a:t> de </a:t>
            </a:r>
            <a:r>
              <a:rPr lang="en-CA" sz="1050" dirty="0" err="1">
                <a:solidFill>
                  <a:srgbClr val="254776"/>
                </a:solidFill>
              </a:rPr>
              <a:t>apoyo</a:t>
            </a:r>
            <a:r>
              <a:rPr lang="en-CA" sz="1050" dirty="0">
                <a:solidFill>
                  <a:srgbClr val="254776"/>
                </a:solidFill>
              </a:rPr>
              <a:t> al </a:t>
            </a:r>
            <a:r>
              <a:rPr lang="en-CA" sz="1050" dirty="0" err="1">
                <a:solidFill>
                  <a:srgbClr val="254776"/>
                </a:solidFill>
              </a:rPr>
              <a:t>uso</a:t>
            </a:r>
            <a:r>
              <a:rPr lang="en-CA" sz="1050" dirty="0">
                <a:solidFill>
                  <a:srgbClr val="254776"/>
                </a:solidFill>
              </a:rPr>
              <a:t> de la </a:t>
            </a:r>
            <a:r>
              <a:rPr lang="en-CA" sz="1050" dirty="0" err="1">
                <a:solidFill>
                  <a:srgbClr val="254776"/>
                </a:solidFill>
              </a:rPr>
              <a:t>evidencia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orientadas</a:t>
            </a:r>
            <a:r>
              <a:rPr lang="en-CA" sz="1050" dirty="0">
                <a:solidFill>
                  <a:srgbClr val="254776"/>
                </a:solidFill>
              </a:rPr>
              <a:t> al </a:t>
            </a:r>
            <a:r>
              <a:rPr lang="en-CA" sz="1050" dirty="0" err="1">
                <a:solidFill>
                  <a:srgbClr val="254776"/>
                </a:solidFill>
              </a:rPr>
              <a:t>servicio</a:t>
            </a:r>
            <a:r>
              <a:rPr lang="en-CA" sz="1050" dirty="0">
                <a:solidFill>
                  <a:srgbClr val="254776"/>
                </a:solidFill>
              </a:rPr>
              <a:t> y para </a:t>
            </a:r>
            <a:r>
              <a:rPr lang="en-CA" sz="1050" dirty="0" err="1">
                <a:solidFill>
                  <a:srgbClr val="254776"/>
                </a:solidFill>
              </a:rPr>
              <a:t>incorporar</a:t>
            </a:r>
            <a:r>
              <a:rPr lang="en-CA" sz="1050" dirty="0">
                <a:solidFill>
                  <a:srgbClr val="254776"/>
                </a:solidFill>
              </a:rPr>
              <a:t> sus </a:t>
            </a:r>
            <a:r>
              <a:rPr lang="en-CA" sz="1050" dirty="0" err="1">
                <a:solidFill>
                  <a:srgbClr val="254776"/>
                </a:solidFill>
              </a:rPr>
              <a:t>reflexiones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en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nuestras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políticas</a:t>
            </a:r>
            <a:r>
              <a:rPr lang="en-CA" sz="1050" dirty="0">
                <a:solidFill>
                  <a:srgbClr val="254776"/>
                </a:solidFill>
              </a:rPr>
              <a:t> y </a:t>
            </a:r>
            <a:r>
              <a:rPr lang="en-CA" sz="1050" dirty="0" err="1">
                <a:solidFill>
                  <a:srgbClr val="254776"/>
                </a:solidFill>
              </a:rPr>
              <a:t>programas</a:t>
            </a:r>
            <a:endParaRPr lang="en-CA" sz="1050" dirty="0">
              <a:solidFill>
                <a:srgbClr val="254776"/>
              </a:solidFill>
            </a:endParaRPr>
          </a:p>
        </p:txBody>
      </p:sp>
      <p:sp>
        <p:nvSpPr>
          <p:cNvPr id="77" name="Rounded Rectangular Callout 76">
            <a:extLst>
              <a:ext uri="{FF2B5EF4-FFF2-40B4-BE49-F238E27FC236}">
                <a16:creationId xmlns:a16="http://schemas.microsoft.com/office/drawing/2014/main" id="{1977432C-6360-FE48-4890-72C5EC4EADAF}"/>
              </a:ext>
            </a:extLst>
          </p:cNvPr>
          <p:cNvSpPr/>
          <p:nvPr/>
        </p:nvSpPr>
        <p:spPr>
          <a:xfrm>
            <a:off x="9619555" y="1160911"/>
            <a:ext cx="2581467" cy="1080000"/>
          </a:xfrm>
          <a:prstGeom prst="wedgeRoundRectCallout">
            <a:avLst>
              <a:gd name="adj1" fmla="val -62486"/>
              <a:gd name="adj2" fmla="val -3280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 err="1">
                <a:solidFill>
                  <a:srgbClr val="254776"/>
                </a:solidFill>
              </a:rPr>
              <a:t>Tenemos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varios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grupos</a:t>
            </a:r>
            <a:r>
              <a:rPr lang="en-CA" sz="1050" dirty="0">
                <a:solidFill>
                  <a:srgbClr val="254776"/>
                </a:solidFill>
              </a:rPr>
              <a:t> de </a:t>
            </a:r>
            <a:r>
              <a:rPr lang="en-CA" sz="1050" dirty="0" err="1">
                <a:solidFill>
                  <a:srgbClr val="254776"/>
                </a:solidFill>
              </a:rPr>
              <a:t>vanguardia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en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el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gobierno</a:t>
            </a:r>
            <a:r>
              <a:rPr lang="en-CA" sz="1050" dirty="0">
                <a:solidFill>
                  <a:srgbClr val="254776"/>
                </a:solidFill>
              </a:rPr>
              <a:t>, </a:t>
            </a:r>
            <a:r>
              <a:rPr lang="en-CA" sz="1050" dirty="0" err="1">
                <a:solidFill>
                  <a:srgbClr val="254776"/>
                </a:solidFill>
              </a:rPr>
              <a:t>pero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en</a:t>
            </a:r>
            <a:r>
              <a:rPr lang="en-CA" sz="1050" dirty="0">
                <a:solidFill>
                  <a:srgbClr val="254776"/>
                </a:solidFill>
              </a:rPr>
              <a:t> general </a:t>
            </a:r>
            <a:r>
              <a:rPr lang="en-CA" sz="1050" dirty="0" err="1">
                <a:solidFill>
                  <a:srgbClr val="254776"/>
                </a:solidFill>
              </a:rPr>
              <a:t>sufrimos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por</a:t>
            </a:r>
            <a:r>
              <a:rPr lang="en-CA" sz="1050" dirty="0">
                <a:solidFill>
                  <a:srgbClr val="254776"/>
                </a:solidFill>
              </a:rPr>
              <a:t> la </a:t>
            </a:r>
            <a:r>
              <a:rPr lang="en-CA" sz="1050" dirty="0" err="1">
                <a:solidFill>
                  <a:srgbClr val="254776"/>
                </a:solidFill>
              </a:rPr>
              <a:t>disminución</a:t>
            </a:r>
            <a:r>
              <a:rPr lang="en-CA" sz="1050" dirty="0">
                <a:solidFill>
                  <a:srgbClr val="254776"/>
                </a:solidFill>
              </a:rPr>
              <a:t> de </a:t>
            </a:r>
            <a:r>
              <a:rPr lang="en-CA" sz="1050" dirty="0" err="1">
                <a:solidFill>
                  <a:srgbClr val="254776"/>
                </a:solidFill>
              </a:rPr>
              <a:t>nuestra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capacidad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política</a:t>
            </a:r>
            <a:r>
              <a:rPr lang="en-CA" sz="1050" dirty="0">
                <a:solidFill>
                  <a:srgbClr val="254776"/>
                </a:solidFill>
              </a:rPr>
              <a:t> y </a:t>
            </a:r>
            <a:r>
              <a:rPr lang="en-CA" sz="1050" dirty="0" err="1">
                <a:solidFill>
                  <a:srgbClr val="254776"/>
                </a:solidFill>
              </a:rPr>
              <a:t>por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fallar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en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mantenernos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actualizados</a:t>
            </a:r>
            <a:r>
              <a:rPr lang="en-CA" sz="1050" dirty="0">
                <a:solidFill>
                  <a:srgbClr val="254776"/>
                </a:solidFill>
              </a:rPr>
              <a:t> con </a:t>
            </a:r>
            <a:r>
              <a:rPr lang="en-CA" sz="1050" dirty="0" err="1">
                <a:solidFill>
                  <a:srgbClr val="254776"/>
                </a:solidFill>
              </a:rPr>
              <a:t>nuevos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desarrollos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en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el</a:t>
            </a:r>
            <a:r>
              <a:rPr lang="en-CA" sz="1050" dirty="0">
                <a:solidFill>
                  <a:srgbClr val="254776"/>
                </a:solidFill>
              </a:rPr>
              <a:t> </a:t>
            </a:r>
            <a:r>
              <a:rPr lang="en-CA" sz="1050" dirty="0" err="1">
                <a:solidFill>
                  <a:srgbClr val="254776"/>
                </a:solidFill>
              </a:rPr>
              <a:t>uso</a:t>
            </a:r>
            <a:r>
              <a:rPr lang="en-CA" sz="1050" dirty="0">
                <a:solidFill>
                  <a:srgbClr val="254776"/>
                </a:solidFill>
              </a:rPr>
              <a:t> de la </a:t>
            </a:r>
            <a:r>
              <a:rPr lang="en-CA" sz="1050" dirty="0" err="1">
                <a:solidFill>
                  <a:srgbClr val="254776"/>
                </a:solidFill>
              </a:rPr>
              <a:t>evidencia</a:t>
            </a:r>
            <a:endParaRPr lang="en-CA" sz="1050" dirty="0">
              <a:solidFill>
                <a:srgbClr val="254776"/>
              </a:solidFill>
            </a:endParaRP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8A8D20F-E71D-9860-A776-0786193E2623}"/>
              </a:ext>
            </a:extLst>
          </p:cNvPr>
          <p:cNvGrpSpPr/>
          <p:nvPr/>
        </p:nvGrpSpPr>
        <p:grpSpPr>
          <a:xfrm rot="16200000" flipH="1">
            <a:off x="7403650" y="5549104"/>
            <a:ext cx="173233" cy="145420"/>
            <a:chOff x="5830099" y="0"/>
            <a:chExt cx="64895" cy="288001"/>
          </a:xfrm>
        </p:grpSpPr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F9A4EB5A-B8FB-B814-FF56-138B79E3C62A}"/>
                </a:ext>
              </a:extLst>
            </p:cNvPr>
            <p:cNvCxnSpPr>
              <a:cxnSpLocks/>
            </p:cNvCxnSpPr>
            <p:nvPr/>
          </p:nvCxnSpPr>
          <p:spPr>
            <a:xfrm>
              <a:off x="5894994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CEF1A581-4FEB-7C0B-6BB3-7141BDB18B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30099" y="6"/>
              <a:ext cx="0" cy="287995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1C1BCD4-9FFF-63B9-6EAC-E2D4C298E7EC}"/>
              </a:ext>
            </a:extLst>
          </p:cNvPr>
          <p:cNvCxnSpPr>
            <a:cxnSpLocks/>
          </p:cNvCxnSpPr>
          <p:nvPr/>
        </p:nvCxnSpPr>
        <p:spPr>
          <a:xfrm flipV="1">
            <a:off x="6572398" y="2649793"/>
            <a:ext cx="0" cy="230494"/>
          </a:xfrm>
          <a:prstGeom prst="straightConnector1">
            <a:avLst/>
          </a:prstGeom>
          <a:ln w="50800">
            <a:solidFill>
              <a:srgbClr val="25477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B5042AE-701A-E272-A246-77FDC00DC497}"/>
              </a:ext>
            </a:extLst>
          </p:cNvPr>
          <p:cNvCxnSpPr>
            <a:cxnSpLocks/>
          </p:cNvCxnSpPr>
          <p:nvPr/>
        </p:nvCxnSpPr>
        <p:spPr>
          <a:xfrm>
            <a:off x="5633049" y="2649793"/>
            <a:ext cx="0" cy="230494"/>
          </a:xfrm>
          <a:prstGeom prst="straightConnector1">
            <a:avLst/>
          </a:prstGeom>
          <a:ln w="50800">
            <a:solidFill>
              <a:srgbClr val="25477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B02E9B0E-0A8A-149E-B395-7B30A2F50895}"/>
              </a:ext>
            </a:extLst>
          </p:cNvPr>
          <p:cNvGrpSpPr/>
          <p:nvPr/>
        </p:nvGrpSpPr>
        <p:grpSpPr>
          <a:xfrm rot="10800000" flipH="1">
            <a:off x="6000031" y="1957017"/>
            <a:ext cx="188921" cy="288000"/>
            <a:chOff x="5706073" y="0"/>
            <a:chExt cx="188921" cy="288000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E9C4240C-D1A5-3C17-CB57-BED11322BE52}"/>
                </a:ext>
              </a:extLst>
            </p:cNvPr>
            <p:cNvCxnSpPr>
              <a:cxnSpLocks/>
            </p:cNvCxnSpPr>
            <p:nvPr/>
          </p:nvCxnSpPr>
          <p:spPr>
            <a:xfrm>
              <a:off x="5894994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5BDA682-D464-06F4-502E-F7CCE28B59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06073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EA8827-63A3-7E35-4165-4DCB7CA9BF1F}"/>
              </a:ext>
            </a:extLst>
          </p:cNvPr>
          <p:cNvGrpSpPr/>
          <p:nvPr/>
        </p:nvGrpSpPr>
        <p:grpSpPr>
          <a:xfrm flipH="1">
            <a:off x="6000031" y="3310496"/>
            <a:ext cx="188921" cy="288000"/>
            <a:chOff x="5706073" y="0"/>
            <a:chExt cx="188921" cy="288000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4EFB9CB-AF18-7D79-125D-E3CBCF999319}"/>
                </a:ext>
              </a:extLst>
            </p:cNvPr>
            <p:cNvCxnSpPr>
              <a:cxnSpLocks/>
            </p:cNvCxnSpPr>
            <p:nvPr/>
          </p:nvCxnSpPr>
          <p:spPr>
            <a:xfrm>
              <a:off x="5894994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E76A733-4F25-A9F6-3546-91203506C9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06073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D82BEABD-6BF5-2362-F02D-D08A56778D11}"/>
              </a:ext>
            </a:extLst>
          </p:cNvPr>
          <p:cNvSpPr txBox="1"/>
          <p:nvPr/>
        </p:nvSpPr>
        <p:spPr>
          <a:xfrm>
            <a:off x="8705148" y="948149"/>
            <a:ext cx="34868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900" i="1" dirty="0">
                <a:solidFill>
                  <a:srgbClr val="254776"/>
                </a:solidFill>
              </a:rPr>
              <a:t>Nota: La versión complete está disponible en Actualización 2023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506D1F-6067-9603-93D4-5EB934C84F0D}"/>
              </a:ext>
            </a:extLst>
          </p:cNvPr>
          <p:cNvSpPr txBox="1">
            <a:spLocks/>
          </p:cNvSpPr>
          <p:nvPr/>
        </p:nvSpPr>
        <p:spPr>
          <a:xfrm>
            <a:off x="198090" y="570"/>
            <a:ext cx="7802910" cy="7930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lvl="0" defTabSz="914400" hangingPunct="0">
              <a:spcBef>
                <a:spcPts val="0"/>
              </a:spcBef>
              <a:defRPr/>
            </a:pPr>
            <a:r>
              <a:rPr lang="es-CO" sz="1800" b="1" kern="0" dirty="0">
                <a:latin typeface="Arial"/>
                <a:cs typeface="Arial" panose="020B0604020202020204" pitchFamily="34" charset="0"/>
                <a:sym typeface="Arial"/>
              </a:rPr>
              <a:t>1.1</a:t>
            </a:r>
            <a:r>
              <a:rPr lang="es-CO" sz="1800" kern="0" dirty="0">
                <a:latin typeface="Arial"/>
                <a:cs typeface="Arial" panose="020B0604020202020204" pitchFamily="34" charset="0"/>
                <a:sym typeface="Arial"/>
              </a:rPr>
              <a:t> Las características potenciales de un sistema de apoyo al uso de la evidencia que estamos buscando y lo que hemos percibido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D569F0-7D69-C9E2-7E30-6B23FD3732DC}"/>
              </a:ext>
            </a:extLst>
          </p:cNvPr>
          <p:cNvSpPr/>
          <p:nvPr/>
        </p:nvSpPr>
        <p:spPr>
          <a:xfrm>
            <a:off x="452284" y="687904"/>
            <a:ext cx="83725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hangingPunct="0">
              <a:defRPr/>
            </a:pPr>
            <a:r>
              <a:rPr lang="en-CA" sz="1200" kern="0" dirty="0">
                <a:solidFill>
                  <a:srgbClr val="254776"/>
                </a:solidFill>
                <a:latin typeface="Arial"/>
                <a:cs typeface="Arial" panose="020B0604020202020204" pitchFamily="34" charset="0"/>
                <a:sym typeface="Arial"/>
              </a:rPr>
              <a:t>… </a:t>
            </a:r>
            <a:r>
              <a:rPr lang="es-ES" sz="1200" kern="0" dirty="0">
                <a:solidFill>
                  <a:srgbClr val="254776"/>
                </a:solidFill>
                <a:latin typeface="Arial"/>
                <a:cs typeface="Arial" panose="020B0604020202020204" pitchFamily="34" charset="0"/>
                <a:sym typeface="Arial"/>
              </a:rPr>
              <a:t>y los ejemplos de los tipos de cosas que oímos están en los recuadros de comentarios (en resumen, la mayoría de los países tienen pocas características, y ... aún menos funcionando de manera óptima, especialmente cuando surgen crisis)</a:t>
            </a:r>
            <a:endParaRPr lang="en-CA" sz="1200" kern="0" dirty="0">
              <a:solidFill>
                <a:srgbClr val="254776"/>
              </a:solidFill>
              <a:latin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9209DC-60DE-3205-EB31-FE686CDD90A7}"/>
              </a:ext>
            </a:extLst>
          </p:cNvPr>
          <p:cNvSpPr txBox="1"/>
          <p:nvPr/>
        </p:nvSpPr>
        <p:spPr>
          <a:xfrm>
            <a:off x="10476405" y="5926932"/>
            <a:ext cx="1604506" cy="8602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los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derechos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trabajo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bajo la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792139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33707</TotalTime>
  <Words>534</Words>
  <Application>Microsoft Macintosh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Courier New</vt:lpstr>
      <vt:lpstr>Helvetica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409</cp:revision>
  <cp:lastPrinted>2017-06-06T20:04:49Z</cp:lastPrinted>
  <dcterms:created xsi:type="dcterms:W3CDTF">2017-04-21T15:41:45Z</dcterms:created>
  <dcterms:modified xsi:type="dcterms:W3CDTF">2023-03-10T19:17:16Z</dcterms:modified>
</cp:coreProperties>
</file>