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164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37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848" y="17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4/23/24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9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svg"/><Relationship Id="rId18" Type="http://schemas.openxmlformats.org/officeDocument/2006/relationships/image" Target="../media/image47.emf"/><Relationship Id="rId26" Type="http://schemas.openxmlformats.org/officeDocument/2006/relationships/image" Target="../media/image55.sv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5.png"/><Relationship Id="rId20" Type="http://schemas.openxmlformats.org/officeDocument/2006/relationships/image" Target="../media/image49.sv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.svg"/><Relationship Id="rId11" Type="http://schemas.openxmlformats.org/officeDocument/2006/relationships/image" Target="../media/image40.svg"/><Relationship Id="rId24" Type="http://schemas.openxmlformats.org/officeDocument/2006/relationships/image" Target="../media/image53.svg"/><Relationship Id="rId32" Type="http://schemas.openxmlformats.org/officeDocument/2006/relationships/image" Target="../media/image61.svg"/><Relationship Id="rId5" Type="http://schemas.openxmlformats.org/officeDocument/2006/relationships/image" Target="../media/image34.png"/><Relationship Id="rId15" Type="http://schemas.openxmlformats.org/officeDocument/2006/relationships/image" Target="../media/image44.svg"/><Relationship Id="rId23" Type="http://schemas.openxmlformats.org/officeDocument/2006/relationships/image" Target="../media/image52.png"/><Relationship Id="rId28" Type="http://schemas.openxmlformats.org/officeDocument/2006/relationships/image" Target="../media/image57.svg"/><Relationship Id="rId10" Type="http://schemas.openxmlformats.org/officeDocument/2006/relationships/image" Target="../media/image39.sv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svg"/><Relationship Id="rId27" Type="http://schemas.openxmlformats.org/officeDocument/2006/relationships/image" Target="../media/image56.png"/><Relationship Id="rId30" Type="http://schemas.openxmlformats.org/officeDocument/2006/relationships/image" Target="../media/image59.svg"/><Relationship Id="rId8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750A2A20-6748-9546-0BF2-722772E3D76B}"/>
              </a:ext>
            </a:extLst>
          </p:cNvPr>
          <p:cNvGrpSpPr/>
          <p:nvPr/>
        </p:nvGrpSpPr>
        <p:grpSpPr>
          <a:xfrm rot="10800000">
            <a:off x="9863246" y="5427896"/>
            <a:ext cx="1716048" cy="319995"/>
            <a:chOff x="101017" y="2582243"/>
            <a:chExt cx="1716048" cy="319995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AACA18BB-7EAD-7D2F-6F01-0E0C3BBC98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9025C0D-1092-0906-CC4E-B5C7A5C9E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BA5622-B87C-B5B8-C235-432A426ADEDC}"/>
              </a:ext>
            </a:extLst>
          </p:cNvPr>
          <p:cNvGrpSpPr/>
          <p:nvPr/>
        </p:nvGrpSpPr>
        <p:grpSpPr>
          <a:xfrm rot="10800000">
            <a:off x="9892735" y="2928907"/>
            <a:ext cx="1716048" cy="319995"/>
            <a:chOff x="101017" y="2582243"/>
            <a:chExt cx="1716048" cy="319995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C24B5E6-0E45-9284-F274-9E1970CEB3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C2C4476-A289-D3B0-DE9C-E11BE2194C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17" y="2582243"/>
              <a:ext cx="1716048" cy="319995"/>
            </a:xfrm>
            <a:prstGeom prst="rect">
              <a:avLst/>
            </a:prstGeom>
          </p:spPr>
        </p:pic>
      </p:grp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8B8D55A7-ABA4-537F-F2C9-024FEBCB9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883669"/>
              </p:ext>
            </p:extLst>
          </p:nvPr>
        </p:nvGraphicFramePr>
        <p:xfrm>
          <a:off x="5285176" y="5284822"/>
          <a:ext cx="1842709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12480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53022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ar-LB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تحليلات البيانات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ar-LB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التقييم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ar-LB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رؤى نوعية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42D7C369-7896-90CC-C731-11B769B6E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169648"/>
              </p:ext>
            </p:extLst>
          </p:nvPr>
        </p:nvGraphicFramePr>
        <p:xfrm>
          <a:off x="9927537" y="2793242"/>
          <a:ext cx="2186639" cy="1866925"/>
        </p:xfrm>
        <a:graphic>
          <a:graphicData uri="http://schemas.openxmlformats.org/drawingml/2006/table">
            <a:tbl>
              <a:tblPr firstRow="1" firstCol="1" bandRow="1"/>
              <a:tblGrid>
                <a:gridCol w="370803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815836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ar-LB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النمذجة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ar-LB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التقييم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ar-LB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رؤى نوعية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ar-L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القواعد الارشادية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266877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ar-L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5477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تقييمات التكنولوجيا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098287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48830DF8-0EE3-0C60-6F20-EB2A13DE2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488079"/>
              </p:ext>
            </p:extLst>
          </p:nvPr>
        </p:nvGraphicFramePr>
        <p:xfrm>
          <a:off x="9874833" y="5350963"/>
          <a:ext cx="2280606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86737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89386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r-LB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البحوث</a:t>
                      </a:r>
                      <a:r>
                        <a:rPr lang="ar-LB" sz="1050" b="0" baseline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السلوكية والتنفيذية     </a:t>
                      </a:r>
                      <a:endParaRPr lang="en-CA" sz="9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ar-LB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رؤى نوعية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9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2D9E63A-8DCC-96DF-C8F8-9A0FF0097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294503"/>
              </p:ext>
            </p:extLst>
          </p:nvPr>
        </p:nvGraphicFramePr>
        <p:xfrm>
          <a:off x="5266957" y="2784020"/>
          <a:ext cx="1842709" cy="1120155"/>
        </p:xfrm>
        <a:graphic>
          <a:graphicData uri="http://schemas.openxmlformats.org/drawingml/2006/table">
            <a:tbl>
              <a:tblPr firstRow="1" firstCol="1" bandRow="1"/>
              <a:tblGrid>
                <a:gridCol w="312480">
                  <a:extLst>
                    <a:ext uri="{9D8B030D-6E8A-4147-A177-3AD203B41FA5}">
                      <a16:colId xmlns:a16="http://schemas.microsoft.com/office/drawing/2014/main" val="1026761990"/>
                    </a:ext>
                  </a:extLst>
                </a:gridCol>
                <a:gridCol w="1530229">
                  <a:extLst>
                    <a:ext uri="{9D8B030D-6E8A-4147-A177-3AD203B41FA5}">
                      <a16:colId xmlns:a16="http://schemas.microsoft.com/office/drawing/2014/main" val="2835784650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ar-LB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تحليلات البيانات</a:t>
                      </a:r>
                      <a:endParaRPr lang="en-CA" sz="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1061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ar-LB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النمذجة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3184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30667" marR="3066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ar-LB" sz="1050" b="0" dirty="0">
                          <a:solidFill>
                            <a:srgbClr val="254776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رؤى نوعية</a:t>
                      </a:r>
                      <a:endParaRPr lang="en-CA" sz="700" b="0" dirty="0">
                        <a:solidFill>
                          <a:srgbClr val="25477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67" marR="306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9641"/>
                  </a:ext>
                </a:extLst>
              </a:tr>
            </a:tbl>
          </a:graphicData>
        </a:graphic>
      </p:graphicFrame>
      <p:sp>
        <p:nvSpPr>
          <p:cNvPr id="10" name="Title 14">
            <a:extLst>
              <a:ext uri="{FF2B5EF4-FFF2-40B4-BE49-F238E27FC236}">
                <a16:creationId xmlns:a16="http://schemas.microsoft.com/office/drawing/2014/main" id="{EE1EC868-7126-878C-C76B-592D410F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defTabSz="914400" hangingPunct="0">
              <a:spcBef>
                <a:spcPts val="0"/>
              </a:spcBef>
              <a:defRPr/>
            </a:pPr>
            <a:r>
              <a:rPr lang="ar-LB" kern="0" dirty="0">
                <a:solidFill>
                  <a:schemeClr val="tx1"/>
                </a:solidFill>
                <a:latin typeface="Arial"/>
                <a:sym typeface="Arial"/>
              </a:rPr>
              <a:t>المكونات المحتملة في منتجات الأدلة التي تعتمد على الطلب وتراعي حقوق الملكية في الوقت المناسب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634CCD-2C93-9329-E84F-2C2F5CBA6963}"/>
              </a:ext>
            </a:extLst>
          </p:cNvPr>
          <p:cNvCxnSpPr>
            <a:cxnSpLocks/>
          </p:cNvCxnSpPr>
          <p:nvPr/>
        </p:nvCxnSpPr>
        <p:spPr>
          <a:xfrm flipH="1">
            <a:off x="5090774" y="1247869"/>
            <a:ext cx="19542" cy="4983732"/>
          </a:xfrm>
          <a:prstGeom prst="line">
            <a:avLst/>
          </a:prstGeom>
          <a:ln w="38100">
            <a:solidFill>
              <a:srgbClr val="DADFE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C32A611-9F59-0FD1-A2EA-17B30E9E9FC5}"/>
              </a:ext>
            </a:extLst>
          </p:cNvPr>
          <p:cNvSpPr txBox="1"/>
          <p:nvPr/>
        </p:nvSpPr>
        <p:spPr>
          <a:xfrm>
            <a:off x="5044430" y="2270970"/>
            <a:ext cx="204439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r">
              <a:defRPr/>
            </a:pPr>
            <a:r>
              <a:rPr lang="ar-LB" sz="1200" dirty="0">
                <a:latin typeface="Arial" panose="020B0604020202020204" pitchFamily="34" charset="0"/>
              </a:rPr>
              <a:t>فهم المشكلة وأسبابها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1A941D-307B-16A2-714D-663B59DD0A1A}"/>
              </a:ext>
            </a:extLst>
          </p:cNvPr>
          <p:cNvSpPr txBox="1"/>
          <p:nvPr/>
        </p:nvSpPr>
        <p:spPr>
          <a:xfrm>
            <a:off x="9716806" y="2273369"/>
            <a:ext cx="1832626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Selecting an option for addressing the problem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BC2BA5-F3FA-DE23-73C8-337EBF743380}"/>
              </a:ext>
            </a:extLst>
          </p:cNvPr>
          <p:cNvSpPr txBox="1"/>
          <p:nvPr/>
        </p:nvSpPr>
        <p:spPr>
          <a:xfrm>
            <a:off x="9734040" y="4825270"/>
            <a:ext cx="2099688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LB" sz="1200" dirty="0">
                <a:latin typeface="Arial" panose="020B0604020202020204" pitchFamily="34" charset="0"/>
              </a:rPr>
              <a:t>تحديد اعتبارات التنفيذ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184BE3-26E3-1EAA-79BC-BA47C8E255E6}"/>
              </a:ext>
            </a:extLst>
          </p:cNvPr>
          <p:cNvSpPr txBox="1"/>
          <p:nvPr/>
        </p:nvSpPr>
        <p:spPr>
          <a:xfrm>
            <a:off x="4843387" y="4768385"/>
            <a:ext cx="218953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r">
              <a:defRPr/>
            </a:pPr>
            <a:r>
              <a:rPr lang="ar-LB" sz="1200" dirty="0">
                <a:latin typeface="Arial" panose="020B0604020202020204" pitchFamily="34" charset="0"/>
              </a:rPr>
              <a:t>مراقبة التنفيذ وتقييم التأثيرات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762966-01FD-45BB-45C8-EE702B53FD3C}"/>
              </a:ext>
            </a:extLst>
          </p:cNvPr>
          <p:cNvSpPr txBox="1"/>
          <p:nvPr/>
        </p:nvSpPr>
        <p:spPr>
          <a:xfrm>
            <a:off x="2810699" y="3293650"/>
            <a:ext cx="2159704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LB" sz="1000" b="1">
                <a:latin typeface="Arial" panose="020B0604020202020204" pitchFamily="34" charset="0"/>
              </a:rPr>
              <a:t>استكشاف الآفاق</a:t>
            </a:r>
          </a:p>
          <a:p>
            <a:pPr lvl="0" algn="r" rtl="1">
              <a:defRPr/>
            </a:pPr>
            <a:r>
              <a:rPr lang="ar-LB" sz="1000" b="1">
                <a:latin typeface="Arial" panose="020B0604020202020204" pitchFamily="34" charset="0"/>
              </a:rPr>
              <a:t> </a:t>
            </a:r>
            <a:r>
              <a:rPr lang="ar-LB" sz="1000">
                <a:latin typeface="Arial" panose="020B0604020202020204" pitchFamily="34" charset="0"/>
              </a:rPr>
              <a:t>(للاستفادة من العمل الاستشرافي المنجز على الصعيدين الوطني والعالمي)</a:t>
            </a:r>
            <a:endParaRPr kumimoji="0" lang="en-CA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F91BEC-ABC5-9971-7C27-41C43A37E3AD}"/>
              </a:ext>
            </a:extLst>
          </p:cNvPr>
          <p:cNvSpPr txBox="1"/>
          <p:nvPr/>
        </p:nvSpPr>
        <p:spPr>
          <a:xfrm>
            <a:off x="2817718" y="3971433"/>
            <a:ext cx="2145665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LB" sz="1000" b="1" dirty="0">
                <a:latin typeface="Arial" panose="020B0604020202020204" pitchFamily="34" charset="0"/>
              </a:rPr>
              <a:t>ملخص المقابلات مع المخبرين الرئيسيين </a:t>
            </a:r>
            <a:r>
              <a:rPr lang="ar-LB" sz="1000" dirty="0">
                <a:latin typeface="Arial" panose="020B0604020202020204" pitchFamily="34" charset="0"/>
              </a:rPr>
              <a:t>(للاستفادة من التجارب الغنية) </a:t>
            </a:r>
            <a:r>
              <a:rPr lang="ar-LB" sz="1000" b="1" dirty="0">
                <a:latin typeface="Arial" panose="020B0604020202020204" pitchFamily="34" charset="0"/>
              </a:rPr>
              <a:t>وأبحاث الرأي العام</a:t>
            </a:r>
            <a:r>
              <a:rPr lang="ar-LB" sz="1000" dirty="0">
                <a:latin typeface="Arial" panose="020B0604020202020204" pitchFamily="34" charset="0"/>
              </a:rPr>
              <a:t> (للحصول على الآراء) </a:t>
            </a:r>
            <a:endParaRPr kumimoji="0" lang="en-CA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454258-D16C-B1D0-6663-A18915FF13F3}"/>
              </a:ext>
            </a:extLst>
          </p:cNvPr>
          <p:cNvSpPr txBox="1"/>
          <p:nvPr/>
        </p:nvSpPr>
        <p:spPr>
          <a:xfrm>
            <a:off x="2824732" y="4803104"/>
            <a:ext cx="2145664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r" defTabSz="457189" rtl="1">
              <a:defRPr/>
            </a:pPr>
            <a:r>
              <a:rPr lang="ar-LB" sz="1000" b="1">
                <a:latin typeface="Arial" panose="020B0604020202020204" pitchFamily="34" charset="0"/>
              </a:rPr>
              <a:t>ملخص العمليات التداولية </a:t>
            </a:r>
            <a:r>
              <a:rPr lang="ar-LB" sz="1000">
                <a:latin typeface="Arial" panose="020B0604020202020204" pitchFamily="34" charset="0"/>
              </a:rPr>
              <a:t>(لإشراك المواطنين وأصحاب المصلحة في حل المشكلات بشكل جماعي) </a:t>
            </a:r>
            <a:r>
              <a:rPr lang="ar-LB" sz="1000" b="1">
                <a:latin typeface="Arial" panose="020B0604020202020204" pitchFamily="34" charset="0"/>
              </a:rPr>
              <a:t>وإشراك أصحاب المصلحة بشكل عام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0FB83D-9C85-FEF4-B331-D30BED062AB5}"/>
              </a:ext>
            </a:extLst>
          </p:cNvPr>
          <p:cNvSpPr txBox="1"/>
          <p:nvPr/>
        </p:nvSpPr>
        <p:spPr>
          <a:xfrm>
            <a:off x="532079" y="2348928"/>
            <a:ext cx="1518508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r" defTabSz="457189" rtl="1">
              <a:defRPr/>
            </a:pPr>
            <a:r>
              <a:rPr lang="ar-LB" sz="1000" b="1">
                <a:latin typeface="Helvetica" pitchFamily="2" charset="0"/>
              </a:rPr>
              <a:t>توليف الأدلة،</a:t>
            </a:r>
          </a:p>
          <a:p>
            <a:pPr lvl="0" algn="r" defTabSz="457189" rtl="1">
              <a:defRPr/>
            </a:pPr>
            <a:r>
              <a:rPr lang="ar-LB" sz="1000">
                <a:latin typeface="Helvetica" pitchFamily="2" charset="0"/>
              </a:rPr>
              <a:t>العيش بشكل مثالي (ما تم تعلمه من جميع أنحاء العالم، بما في ذلك كيفية اختلافه حسب المجموعات والسياقات)</a:t>
            </a:r>
            <a:endParaRPr kumimoji="0" lang="en-CA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75A594-8C81-492E-0B14-66942DE5087E}"/>
              </a:ext>
            </a:extLst>
          </p:cNvPr>
          <p:cNvSpPr txBox="1"/>
          <p:nvPr/>
        </p:nvSpPr>
        <p:spPr>
          <a:xfrm>
            <a:off x="2824732" y="2319520"/>
            <a:ext cx="2194160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LB" sz="1000" b="1">
                <a:latin typeface="Helvetica" pitchFamily="2" charset="0"/>
              </a:rPr>
              <a:t>المسح القضائي</a:t>
            </a:r>
          </a:p>
          <a:p>
            <a:pPr lvl="0" algn="r" rtl="1">
              <a:defRPr/>
            </a:pPr>
            <a:r>
              <a:rPr lang="ar-LB" sz="1000" b="1">
                <a:latin typeface="Helvetica" pitchFamily="2" charset="0"/>
              </a:rPr>
              <a:t> </a:t>
            </a:r>
            <a:r>
              <a:rPr lang="ar-LB" sz="1000">
                <a:latin typeface="Helvetica" pitchFamily="2" charset="0"/>
              </a:rPr>
              <a:t>(لتوثيق السياسات والممارسات والخبرات وتقييمات ما تم تجربته في أجزاء من الدولة وفي بلدان أخرى)</a:t>
            </a:r>
            <a:endParaRPr kumimoji="0" lang="en-CA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8F4D445-D376-76F9-7B31-E9692D0EC58D}"/>
              </a:ext>
            </a:extLst>
          </p:cNvPr>
          <p:cNvCxnSpPr>
            <a:cxnSpLocks/>
          </p:cNvCxnSpPr>
          <p:nvPr/>
        </p:nvCxnSpPr>
        <p:spPr>
          <a:xfrm>
            <a:off x="2130100" y="2142887"/>
            <a:ext cx="0" cy="4088714"/>
          </a:xfrm>
          <a:prstGeom prst="line">
            <a:avLst/>
          </a:prstGeom>
          <a:ln w="38100">
            <a:solidFill>
              <a:srgbClr val="DADFE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CBAC4E9-2BDF-32D4-4110-4F1DD424BE62}"/>
              </a:ext>
            </a:extLst>
          </p:cNvPr>
          <p:cNvSpPr txBox="1"/>
          <p:nvPr/>
        </p:nvSpPr>
        <p:spPr>
          <a:xfrm>
            <a:off x="7085093" y="1399231"/>
            <a:ext cx="2870979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الأدلة المحلية</a:t>
            </a:r>
            <a:endParaRPr kumimoji="0" lang="en-CA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C5DC442-CAF9-5600-6600-1B112CBAE48D}"/>
              </a:ext>
            </a:extLst>
          </p:cNvPr>
          <p:cNvSpPr txBox="1"/>
          <p:nvPr/>
        </p:nvSpPr>
        <p:spPr>
          <a:xfrm>
            <a:off x="-141185" y="1467195"/>
            <a:ext cx="1832623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الأدلة العالمية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25312BC-0ECB-D340-81EB-D34571A72A6E}"/>
              </a:ext>
            </a:extLst>
          </p:cNvPr>
          <p:cNvSpPr txBox="1"/>
          <p:nvPr/>
        </p:nvSpPr>
        <p:spPr>
          <a:xfrm>
            <a:off x="2099723" y="1477539"/>
            <a:ext cx="2554324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أنواع أخرى من المعلومات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0972DB2-017B-9E52-F17D-2B2EB26E1E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79788" y="2707876"/>
            <a:ext cx="3166807" cy="3254774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1A5ADF7-E98C-9B4D-0BE7-B18B16E77E18}"/>
              </a:ext>
            </a:extLst>
          </p:cNvPr>
          <p:cNvGrpSpPr/>
          <p:nvPr/>
        </p:nvGrpSpPr>
        <p:grpSpPr>
          <a:xfrm>
            <a:off x="5274663" y="2800179"/>
            <a:ext cx="330731" cy="1071512"/>
            <a:chOff x="189990" y="2585841"/>
            <a:chExt cx="330731" cy="1071512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7322A55-130E-A9D1-0073-1B21C611914D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0336AF2-6E6E-B1A9-A8B7-8AD26B85A4F2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E0827BC3-C6DE-C347-DECE-A77067EEEB61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77CB1C02-69DE-E264-C436-806332DA8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5A38C6D-01A1-D807-1617-82EB94010E06}"/>
                </a:ext>
              </a:extLst>
            </p:cNvPr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CE43C14-C521-9E5D-22DB-96D7666D9FBD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1" name="Graphic 100">
                <a:extLst>
                  <a:ext uri="{FF2B5EF4-FFF2-40B4-BE49-F238E27FC236}">
                    <a16:creationId xmlns:a16="http://schemas.microsoft.com/office/drawing/2014/main" id="{D7D3F3B1-8946-1F94-5981-7751FA6AE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270D63A-7D27-C1EA-CC88-E7573C7763D9}"/>
                </a:ext>
              </a:extLst>
            </p:cNvPr>
            <p:cNvGrpSpPr/>
            <p:nvPr/>
          </p:nvGrpSpPr>
          <p:grpSpPr>
            <a:xfrm>
              <a:off x="189990" y="3330542"/>
              <a:ext cx="330298" cy="326811"/>
              <a:chOff x="193910" y="2585841"/>
              <a:chExt cx="330298" cy="326811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E2D8E89-38E3-6103-126E-AE4E8D19F4D2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5" name="Graphic 104">
                <a:extLst>
                  <a:ext uri="{FF2B5EF4-FFF2-40B4-BE49-F238E27FC236}">
                    <a16:creationId xmlns:a16="http://schemas.microsoft.com/office/drawing/2014/main" id="{1CF47F17-501B-8110-083F-779C05E4D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146" y="2592035"/>
                <a:ext cx="318062" cy="318062"/>
              </a:xfrm>
              <a:prstGeom prst="rect">
                <a:avLst/>
              </a:prstGeom>
            </p:spPr>
          </p:pic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D46AA8F-98AA-41EB-6CE2-D20C5D61CE9F}"/>
              </a:ext>
            </a:extLst>
          </p:cNvPr>
          <p:cNvGrpSpPr/>
          <p:nvPr/>
        </p:nvGrpSpPr>
        <p:grpSpPr>
          <a:xfrm>
            <a:off x="5291616" y="5309143"/>
            <a:ext cx="339337" cy="1071512"/>
            <a:chOff x="189990" y="2585841"/>
            <a:chExt cx="339337" cy="107151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FEF40C3-7382-DB79-65CB-D7956EF7FA7A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78792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7C974BF-759B-649D-5D50-27275736851F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41C6F18A-1DBD-3E56-A51F-E50391E01645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8" name="Graphic 117">
                <a:extLst>
                  <a:ext uri="{FF2B5EF4-FFF2-40B4-BE49-F238E27FC236}">
                    <a16:creationId xmlns:a16="http://schemas.microsoft.com/office/drawing/2014/main" id="{BEE6BFEF-DD0D-BFC1-9965-158349FE6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0B8F78EE-6AFF-63E5-7CA0-906D75BCABBE}"/>
                </a:ext>
              </a:extLst>
            </p:cNvPr>
            <p:cNvGrpSpPr/>
            <p:nvPr/>
          </p:nvGrpSpPr>
          <p:grpSpPr>
            <a:xfrm>
              <a:off x="191210" y="2958226"/>
              <a:ext cx="326811" cy="326811"/>
              <a:chOff x="193910" y="2585841"/>
              <a:chExt cx="326811" cy="326811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42900E23-865A-D67B-71BE-3456DD63B1F0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6" name="Graphic 115">
                <a:extLst>
                  <a:ext uri="{FF2B5EF4-FFF2-40B4-BE49-F238E27FC236}">
                    <a16:creationId xmlns:a16="http://schemas.microsoft.com/office/drawing/2014/main" id="{221A6BD0-1728-4750-63AE-4AC2DAF477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l="19472" r="8590"/>
              <a:stretch/>
            </p:blipFill>
            <p:spPr>
              <a:xfrm>
                <a:off x="268043" y="2594460"/>
                <a:ext cx="219548" cy="305189"/>
              </a:xfrm>
              <a:prstGeom prst="rect">
                <a:avLst/>
              </a:prstGeom>
            </p:spPr>
          </p:pic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B3AD4AE-A142-C28E-5BE9-9B99524D5F32}"/>
                </a:ext>
              </a:extLst>
            </p:cNvPr>
            <p:cNvGrpSpPr/>
            <p:nvPr/>
          </p:nvGrpSpPr>
          <p:grpSpPr>
            <a:xfrm>
              <a:off x="189990" y="3323078"/>
              <a:ext cx="339337" cy="334275"/>
              <a:chOff x="193910" y="2578377"/>
              <a:chExt cx="339337" cy="334275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5F50C502-8891-6AD5-375F-8DE957613503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4" name="Graphic 113">
                <a:extLst>
                  <a:ext uri="{FF2B5EF4-FFF2-40B4-BE49-F238E27FC236}">
                    <a16:creationId xmlns:a16="http://schemas.microsoft.com/office/drawing/2014/main" id="{8EC54D04-5EF2-630E-1CBD-A357FCA19C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436" y="2578377"/>
                <a:ext cx="326811" cy="326811"/>
              </a:xfrm>
              <a:prstGeom prst="rect">
                <a:avLst/>
              </a:prstGeom>
            </p:spPr>
          </p:pic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D3E2EAF-B5E7-2987-EA76-D201C04DBBF3}"/>
              </a:ext>
            </a:extLst>
          </p:cNvPr>
          <p:cNvGrpSpPr/>
          <p:nvPr/>
        </p:nvGrpSpPr>
        <p:grpSpPr>
          <a:xfrm>
            <a:off x="10011083" y="2800179"/>
            <a:ext cx="330731" cy="1699594"/>
            <a:chOff x="189990" y="2585841"/>
            <a:chExt cx="330731" cy="169959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B915884-E111-2BD2-F4E8-9BC8E36C99B2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7139" cy="1546135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0AB2ABB-9A4E-9641-5F20-1521618080A6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DC1C773D-7958-43B3-9F5B-F1A616874D28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9" name="Graphic 128">
                <a:extLst>
                  <a:ext uri="{FF2B5EF4-FFF2-40B4-BE49-F238E27FC236}">
                    <a16:creationId xmlns:a16="http://schemas.microsoft.com/office/drawing/2014/main" id="{1EFD0062-C484-3663-736C-A46C7ACAD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79FD11AA-B353-FFC5-059A-31FDEA434026}"/>
                </a:ext>
              </a:extLst>
            </p:cNvPr>
            <p:cNvGrpSpPr/>
            <p:nvPr/>
          </p:nvGrpSpPr>
          <p:grpSpPr>
            <a:xfrm>
              <a:off x="191210" y="2958226"/>
              <a:ext cx="327735" cy="326811"/>
              <a:chOff x="193910" y="2585841"/>
              <a:chExt cx="327735" cy="326811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BB75527-4478-5D84-528A-D8AE55464460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7" name="Graphic 126">
                <a:extLst>
                  <a:ext uri="{FF2B5EF4-FFF2-40B4-BE49-F238E27FC236}">
                    <a16:creationId xmlns:a16="http://schemas.microsoft.com/office/drawing/2014/main" id="{E70DDA82-C812-6CD5-FAD0-376117DA9B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209489" y="2600496"/>
                <a:ext cx="312156" cy="312156"/>
              </a:xfrm>
              <a:prstGeom prst="rect">
                <a:avLst/>
              </a:prstGeom>
            </p:spPr>
          </p:pic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7B35A503-AD6B-81D8-7060-CDB8C21E57BB}"/>
                </a:ext>
              </a:extLst>
            </p:cNvPr>
            <p:cNvGrpSpPr/>
            <p:nvPr/>
          </p:nvGrpSpPr>
          <p:grpSpPr>
            <a:xfrm>
              <a:off x="189990" y="3330542"/>
              <a:ext cx="326811" cy="326811"/>
              <a:chOff x="193910" y="2585841"/>
              <a:chExt cx="326811" cy="326811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4846B6CE-5930-4252-C8DD-0D93624F06E6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5" name="Graphic 124">
                <a:extLst>
                  <a:ext uri="{FF2B5EF4-FFF2-40B4-BE49-F238E27FC236}">
                    <a16:creationId xmlns:a16="http://schemas.microsoft.com/office/drawing/2014/main" id="{0EE21A71-F593-90C9-5899-2EAAB0047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12409" y="2592035"/>
                <a:ext cx="304125" cy="304125"/>
              </a:xfrm>
              <a:prstGeom prst="rect">
                <a:avLst/>
              </a:prstGeom>
            </p:spPr>
          </p:pic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0102108-86A5-645D-07B9-D62E3D7C627C}"/>
              </a:ext>
            </a:extLst>
          </p:cNvPr>
          <p:cNvGrpSpPr/>
          <p:nvPr/>
        </p:nvGrpSpPr>
        <p:grpSpPr>
          <a:xfrm>
            <a:off x="10011083" y="5309143"/>
            <a:ext cx="338399" cy="762289"/>
            <a:chOff x="189990" y="2585841"/>
            <a:chExt cx="338399" cy="762289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308F442-B594-BEB6-27FF-4B8242677136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4" y="2739300"/>
              <a:ext cx="1" cy="468000"/>
            </a:xfrm>
            <a:prstGeom prst="line">
              <a:avLst/>
            </a:prstGeom>
            <a:ln w="19050">
              <a:solidFill>
                <a:srgbClr val="25477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CA28F27-715B-D676-C093-8FAF04D4244C}"/>
                </a:ext>
              </a:extLst>
            </p:cNvPr>
            <p:cNvGrpSpPr/>
            <p:nvPr/>
          </p:nvGrpSpPr>
          <p:grpSpPr>
            <a:xfrm>
              <a:off x="193910" y="2585841"/>
              <a:ext cx="326811" cy="326811"/>
              <a:chOff x="193910" y="2585841"/>
              <a:chExt cx="326811" cy="326811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E9C0393F-78F9-61C6-8D07-97D821CE399C}"/>
                  </a:ext>
                </a:extLst>
              </p:cNvPr>
              <p:cNvSpPr/>
              <p:nvPr/>
            </p:nvSpPr>
            <p:spPr>
              <a:xfrm>
                <a:off x="193910" y="2585841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0" name="Graphic 139">
                <a:extLst>
                  <a:ext uri="{FF2B5EF4-FFF2-40B4-BE49-F238E27FC236}">
                    <a16:creationId xmlns:a16="http://schemas.microsoft.com/office/drawing/2014/main" id="{C443213C-4E8A-CEFC-6DD8-81AE77FAA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237461" y="2610824"/>
                <a:ext cx="260089" cy="260089"/>
              </a:xfrm>
              <a:prstGeom prst="rect">
                <a:avLst/>
              </a:prstGeom>
            </p:spPr>
          </p:pic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DAE2F2C8-DB8B-11C8-3EC7-C18224749D94}"/>
                </a:ext>
              </a:extLst>
            </p:cNvPr>
            <p:cNvGrpSpPr/>
            <p:nvPr/>
          </p:nvGrpSpPr>
          <p:grpSpPr>
            <a:xfrm>
              <a:off x="189990" y="3005280"/>
              <a:ext cx="338399" cy="342850"/>
              <a:chOff x="193910" y="2260579"/>
              <a:chExt cx="338399" cy="342850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354BAF1-7012-4978-82DE-B39C05CF11BF}"/>
                  </a:ext>
                </a:extLst>
              </p:cNvPr>
              <p:cNvSpPr/>
              <p:nvPr/>
            </p:nvSpPr>
            <p:spPr>
              <a:xfrm>
                <a:off x="193910" y="2276618"/>
                <a:ext cx="326811" cy="326811"/>
              </a:xfrm>
              <a:prstGeom prst="ellipse">
                <a:avLst/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6" name="Graphic 135">
                <a:extLst>
                  <a:ext uri="{FF2B5EF4-FFF2-40B4-BE49-F238E27FC236}">
                    <a16:creationId xmlns:a16="http://schemas.microsoft.com/office/drawing/2014/main" id="{D8E34B64-D970-B13F-37FD-F9D845096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06146" y="2260579"/>
                <a:ext cx="326163" cy="326163"/>
              </a:xfrm>
              <a:prstGeom prst="rect">
                <a:avLst/>
              </a:prstGeom>
            </p:spPr>
          </p:pic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F128D43-23E4-4EF7-F37F-1E45E6718F89}"/>
              </a:ext>
            </a:extLst>
          </p:cNvPr>
          <p:cNvGrpSpPr/>
          <p:nvPr/>
        </p:nvGrpSpPr>
        <p:grpSpPr>
          <a:xfrm>
            <a:off x="21722" y="2376755"/>
            <a:ext cx="517784" cy="517784"/>
            <a:chOff x="7207630" y="2168685"/>
            <a:chExt cx="517784" cy="517784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D983785B-C569-511E-B53F-9E9E6E321D60}"/>
                </a:ext>
              </a:extLst>
            </p:cNvPr>
            <p:cNvSpPr/>
            <p:nvPr/>
          </p:nvSpPr>
          <p:spPr>
            <a:xfrm>
              <a:off x="7207630" y="2168685"/>
              <a:ext cx="517784" cy="517784"/>
            </a:xfrm>
            <a:prstGeom prst="ellipse">
              <a:avLst/>
            </a:prstGeom>
            <a:solidFill>
              <a:srgbClr val="254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EDA577DE-F39E-00E4-EE24-266E3A1B5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 t="2326" b="2326"/>
            <a:stretch/>
          </p:blipFill>
          <p:spPr>
            <a:xfrm>
              <a:off x="7266611" y="2265208"/>
              <a:ext cx="371486" cy="307654"/>
            </a:xfrm>
            <a:prstGeom prst="rect">
              <a:avLst/>
            </a:prstGeom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3285A11-EE89-C079-3789-35452CDF3C94}"/>
              </a:ext>
            </a:extLst>
          </p:cNvPr>
          <p:cNvGrpSpPr/>
          <p:nvPr/>
        </p:nvGrpSpPr>
        <p:grpSpPr>
          <a:xfrm>
            <a:off x="2282712" y="3336612"/>
            <a:ext cx="517784" cy="517784"/>
            <a:chOff x="9473062" y="3004546"/>
            <a:chExt cx="517784" cy="517784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C98FE1A-EFDF-B351-879B-6861063A3832}"/>
                </a:ext>
              </a:extLst>
            </p:cNvPr>
            <p:cNvSpPr/>
            <p:nvPr/>
          </p:nvSpPr>
          <p:spPr>
            <a:xfrm>
              <a:off x="9473062" y="3004546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8" name="Graphic 147">
              <a:extLst>
                <a:ext uri="{FF2B5EF4-FFF2-40B4-BE49-F238E27FC236}">
                  <a16:creationId xmlns:a16="http://schemas.microsoft.com/office/drawing/2014/main" id="{4E1152A1-C954-8B55-6DF1-3071EBC09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9550225" y="3044556"/>
              <a:ext cx="382496" cy="382496"/>
            </a:xfrm>
            <a:prstGeom prst="rect">
              <a:avLst/>
            </a:prstGeom>
          </p:spPr>
        </p:pic>
      </p:grpSp>
      <p:sp>
        <p:nvSpPr>
          <p:cNvPr id="157" name="Oval 156">
            <a:extLst>
              <a:ext uri="{FF2B5EF4-FFF2-40B4-BE49-F238E27FC236}">
                <a16:creationId xmlns:a16="http://schemas.microsoft.com/office/drawing/2014/main" id="{E96471A1-D1B2-C318-F447-8428DC9C5C90}"/>
              </a:ext>
            </a:extLst>
          </p:cNvPr>
          <p:cNvSpPr/>
          <p:nvPr/>
        </p:nvSpPr>
        <p:spPr>
          <a:xfrm>
            <a:off x="10018221" y="3914144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E46A0F9D-270C-9E65-B17D-F378DE1C006C}"/>
              </a:ext>
            </a:extLst>
          </p:cNvPr>
          <p:cNvSpPr/>
          <p:nvPr/>
        </p:nvSpPr>
        <p:spPr>
          <a:xfrm>
            <a:off x="10018221" y="4288957"/>
            <a:ext cx="326811" cy="326811"/>
          </a:xfrm>
          <a:prstGeom prst="ellipse">
            <a:avLst/>
          </a:prstGeom>
          <a:solidFill>
            <a:srgbClr val="66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24FB1F3-2D0F-B54F-6B84-8D7717E37297}"/>
              </a:ext>
            </a:extLst>
          </p:cNvPr>
          <p:cNvGrpSpPr/>
          <p:nvPr/>
        </p:nvGrpSpPr>
        <p:grpSpPr>
          <a:xfrm>
            <a:off x="6131419" y="1682644"/>
            <a:ext cx="5049254" cy="481970"/>
            <a:chOff x="1864507" y="1476746"/>
            <a:chExt cx="3191418" cy="175974"/>
          </a:xfrm>
        </p:grpSpPr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A264D04D-7739-2D2F-B946-9C2A6C670D97}"/>
                </a:ext>
              </a:extLst>
            </p:cNvPr>
            <p:cNvSpPr/>
            <p:nvPr/>
          </p:nvSpPr>
          <p:spPr>
            <a:xfrm>
              <a:off x="1864507" y="1476746"/>
              <a:ext cx="3191418" cy="175974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DC8AB57-9868-8223-F30E-6035A4CBE38B}"/>
                </a:ext>
              </a:extLst>
            </p:cNvPr>
            <p:cNvSpPr txBox="1"/>
            <p:nvPr/>
          </p:nvSpPr>
          <p:spPr>
            <a:xfrm>
              <a:off x="1898061" y="1499112"/>
              <a:ext cx="3094450" cy="67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/>
            <a:p>
              <a:pPr lvl="0" algn="ctr">
                <a:defRPr/>
              </a:pPr>
              <a:r>
                <a:rPr lang="ar-LB" sz="1200" dirty="0">
                  <a:latin typeface="Arial" panose="020B0604020202020204" pitchFamily="34" charset="0"/>
                </a:rPr>
                <a:t>(من خلال خطوة في دورة صنع القرار، والتي يمكن أن يكون أي منها محورًا لتوليف الأدلة السياقية)</a:t>
              </a:r>
              <a:endParaRPr kumimoji="0" lang="en-CA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BBC3784-B2EA-DB5F-ECBF-7B2E2CB854E3}"/>
              </a:ext>
            </a:extLst>
          </p:cNvPr>
          <p:cNvGrpSpPr/>
          <p:nvPr/>
        </p:nvGrpSpPr>
        <p:grpSpPr>
          <a:xfrm>
            <a:off x="204801" y="1802395"/>
            <a:ext cx="4354307" cy="269488"/>
            <a:chOff x="7140759" y="1675487"/>
            <a:chExt cx="4986291" cy="269488"/>
          </a:xfrm>
        </p:grpSpPr>
        <p:sp>
          <p:nvSpPr>
            <p:cNvPr id="165" name="Rounded Rectangle 164">
              <a:extLst>
                <a:ext uri="{FF2B5EF4-FFF2-40B4-BE49-F238E27FC236}">
                  <a16:creationId xmlns:a16="http://schemas.microsoft.com/office/drawing/2014/main" id="{ECBF3AB8-8BBD-AF7C-0E6E-CE259FF8F057}"/>
                </a:ext>
              </a:extLst>
            </p:cNvPr>
            <p:cNvSpPr/>
            <p:nvPr/>
          </p:nvSpPr>
          <p:spPr>
            <a:xfrm>
              <a:off x="7140759" y="1675487"/>
              <a:ext cx="4986291" cy="269488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D3A76531-A835-06C4-B404-5FC03AEF157C}"/>
                </a:ext>
              </a:extLst>
            </p:cNvPr>
            <p:cNvSpPr txBox="1"/>
            <p:nvPr/>
          </p:nvSpPr>
          <p:spPr>
            <a:xfrm>
              <a:off x="7316705" y="1706850"/>
              <a:ext cx="4596235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0" tIns="0" rIns="0" bIns="0">
              <a:spAutoFit/>
            </a:bodyPr>
            <a:lstStyle/>
            <a:p>
              <a:pPr lvl="0" algn="ctr">
                <a:defRPr/>
              </a:pPr>
              <a:r>
                <a:rPr lang="ar-LB" sz="1200">
                  <a:latin typeface="Arial" panose="020B0604020202020204" pitchFamily="34" charset="0"/>
                </a:rPr>
                <a:t>(كل منها لخطوة واحدة أو أكثر في دورة صنع القرار)</a:t>
              </a:r>
              <a:endParaRPr kumimoji="0" lang="en-CA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750922A-0E1C-9AAB-D713-6DD1EFE37D9E}"/>
              </a:ext>
            </a:extLst>
          </p:cNvPr>
          <p:cNvGrpSpPr/>
          <p:nvPr/>
        </p:nvGrpSpPr>
        <p:grpSpPr>
          <a:xfrm>
            <a:off x="2287154" y="2418607"/>
            <a:ext cx="517784" cy="517784"/>
            <a:chOff x="9473062" y="2210537"/>
            <a:chExt cx="517784" cy="517784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846C4211-F6F0-A2F9-18BB-E65916485AAF}"/>
                </a:ext>
              </a:extLst>
            </p:cNvPr>
            <p:cNvSpPr/>
            <p:nvPr/>
          </p:nvSpPr>
          <p:spPr>
            <a:xfrm>
              <a:off x="9473062" y="2210537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0" name="Graphic 169">
              <a:extLst>
                <a:ext uri="{FF2B5EF4-FFF2-40B4-BE49-F238E27FC236}">
                  <a16:creationId xmlns:a16="http://schemas.microsoft.com/office/drawing/2014/main" id="{2E001CA1-EEC4-B248-9DA4-8803E00B8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17545" t="16967" r="30145" b="30680"/>
            <a:stretch/>
          </p:blipFill>
          <p:spPr>
            <a:xfrm>
              <a:off x="9567863" y="2301888"/>
              <a:ext cx="336397" cy="336673"/>
            </a:xfrm>
            <a:prstGeom prst="rect">
              <a:avLst/>
            </a:prstGeom>
          </p:spPr>
        </p:pic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4EB2AAA-DA1A-D4F3-54B8-BA0B75FFB42D}"/>
              </a:ext>
            </a:extLst>
          </p:cNvPr>
          <p:cNvGrpSpPr/>
          <p:nvPr/>
        </p:nvGrpSpPr>
        <p:grpSpPr>
          <a:xfrm>
            <a:off x="2282712" y="4060703"/>
            <a:ext cx="517784" cy="517784"/>
            <a:chOff x="9473062" y="3798555"/>
            <a:chExt cx="517784" cy="517784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3DA3020-B10F-8D51-05CC-3EBC26DA86C8}"/>
                </a:ext>
              </a:extLst>
            </p:cNvPr>
            <p:cNvSpPr/>
            <p:nvPr/>
          </p:nvSpPr>
          <p:spPr>
            <a:xfrm>
              <a:off x="9473062" y="379855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3" name="Graphic 172">
              <a:extLst>
                <a:ext uri="{FF2B5EF4-FFF2-40B4-BE49-F238E27FC236}">
                  <a16:creationId xmlns:a16="http://schemas.microsoft.com/office/drawing/2014/main" id="{27C9DE92-05D6-3462-DFDA-F7F5D7266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l="9399" r="9106"/>
            <a:stretch/>
          </p:blipFill>
          <p:spPr>
            <a:xfrm>
              <a:off x="9544787" y="3839633"/>
              <a:ext cx="365450" cy="448432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48D7F67-8A10-C82C-D896-54CCF2174779}"/>
              </a:ext>
            </a:extLst>
          </p:cNvPr>
          <p:cNvGrpSpPr/>
          <p:nvPr/>
        </p:nvGrpSpPr>
        <p:grpSpPr>
          <a:xfrm>
            <a:off x="2278270" y="4866959"/>
            <a:ext cx="517784" cy="517784"/>
            <a:chOff x="9473062" y="4592565"/>
            <a:chExt cx="517784" cy="517784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C66875B-9C97-68BB-0542-D4235E892B40}"/>
                </a:ext>
              </a:extLst>
            </p:cNvPr>
            <p:cNvSpPr/>
            <p:nvPr/>
          </p:nvSpPr>
          <p:spPr>
            <a:xfrm>
              <a:off x="9473062" y="4592565"/>
              <a:ext cx="517784" cy="517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6" name="Graphic 175">
              <a:extLst>
                <a:ext uri="{FF2B5EF4-FFF2-40B4-BE49-F238E27FC236}">
                  <a16:creationId xmlns:a16="http://schemas.microsoft.com/office/drawing/2014/main" id="{E4983151-DE09-5C7A-01A1-B6581299C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9527086" y="4598844"/>
              <a:ext cx="420713" cy="420713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B7D2E519-11D0-CB8E-7B46-B7F412357136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25338" t="17662" r="27906" b="25892"/>
          <a:stretch/>
        </p:blipFill>
        <p:spPr>
          <a:xfrm>
            <a:off x="10067808" y="3947834"/>
            <a:ext cx="232373" cy="26095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088603E-F081-3C18-6613-228C146E3B8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10069295" y="4345410"/>
            <a:ext cx="224662" cy="215169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F2D431D-4128-376A-B0D9-AB21F441985A}"/>
              </a:ext>
            </a:extLst>
          </p:cNvPr>
          <p:cNvSpPr txBox="1"/>
          <p:nvPr/>
        </p:nvSpPr>
        <p:spPr>
          <a:xfrm>
            <a:off x="517039" y="3696986"/>
            <a:ext cx="1518508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r" defTabSz="457189" rtl="1">
              <a:defRPr/>
            </a:pPr>
            <a:r>
              <a:rPr lang="ar-LB" sz="1000" b="1">
                <a:latin typeface="Helvetica" pitchFamily="2" charset="0"/>
              </a:rPr>
              <a:t>الأدلة الناشئة</a:t>
            </a:r>
          </a:p>
          <a:p>
            <a:pPr lvl="0" algn="r" defTabSz="457189" rtl="1">
              <a:defRPr/>
            </a:pPr>
            <a:r>
              <a:rPr lang="ar-LB" sz="1000" b="1">
                <a:latin typeface="Helvetica" pitchFamily="2" charset="0"/>
              </a:rPr>
              <a:t> </a:t>
            </a:r>
            <a:r>
              <a:rPr lang="ar-LB" sz="1000">
                <a:latin typeface="Helvetica" pitchFamily="2" charset="0"/>
              </a:rPr>
              <a:t>(ما يتم تعلمه من جميع أنحاء العالم مع تطور الأدلة بسرعة)</a:t>
            </a:r>
            <a:endParaRPr kumimoji="0" lang="en-CA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FB82E6-974F-7D61-3E96-DFDF335F2E38}"/>
              </a:ext>
            </a:extLst>
          </p:cNvPr>
          <p:cNvSpPr/>
          <p:nvPr/>
        </p:nvSpPr>
        <p:spPr>
          <a:xfrm>
            <a:off x="21722" y="3708052"/>
            <a:ext cx="517784" cy="517784"/>
          </a:xfrm>
          <a:prstGeom prst="ellipse">
            <a:avLst/>
          </a:prstGeom>
          <a:solidFill>
            <a:srgbClr val="254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033EE35-5743-E183-D8E9-44804C82958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1435" y="3787646"/>
            <a:ext cx="326811" cy="375227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9513596-572B-8D76-71E6-852FE45C6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8340" y="6405093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B2AA65FC-42EA-01F2-2F34-9BDDAED4349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086204" y="6173083"/>
            <a:ext cx="2070100" cy="635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2D9F06-E153-C1C3-3050-4B5BA9481D03}"/>
              </a:ext>
            </a:extLst>
          </p:cNvPr>
          <p:cNvSpPr/>
          <p:nvPr/>
        </p:nvSpPr>
        <p:spPr>
          <a:xfrm>
            <a:off x="-546334" y="726410"/>
            <a:ext cx="151432" cy="75403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3783873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92421D33-A0BE-48CE-9E25-4D92F0CD3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purl.org/dc/terms/"/>
    <ds:schemaRef ds:uri="http://schemas.microsoft.com/office/infopath/2007/PartnerControls"/>
    <ds:schemaRef ds:uri="0408fcbc-2e10-4461-bee0-724c01b46ae9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599eec1d-e27c-4128-92a4-19001b8afe1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31591</TotalTime>
  <Words>220</Words>
  <Application>Microsoft Macintosh PowerPoint</Application>
  <PresentationFormat>Widescreen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المكونات المحتملة في منتجات الأدلة التي تعتمد على الطلب وتراعي حقوق الملكية في الوقت المناسب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303</cp:revision>
  <cp:lastPrinted>2023-05-24T15:22:34Z</cp:lastPrinted>
  <dcterms:created xsi:type="dcterms:W3CDTF">2017-04-21T15:41:45Z</dcterms:created>
  <dcterms:modified xsi:type="dcterms:W3CDTF">2024-04-23T13:21:43Z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