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37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8/29/24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8/29/24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実装評議会は世界各地の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カ国および多くのグローバル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地域機関から集まった総勢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の組織パートナーで構成されている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357653" y="2747734"/>
            <a:ext cx="2439303" cy="3491340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>
              <a:lnSpc>
                <a:spcPts val="915"/>
              </a:lnSpc>
              <a:spcBef>
                <a:spcPts val="5"/>
              </a:spcBef>
              <a:spcAft>
                <a:spcPts val="100"/>
              </a:spcAft>
            </a:pPr>
            <a:r>
              <a:rPr lang="ja-JP" altLang="ja-JP" sz="9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例:</a:t>
            </a:r>
            <a:endParaRPr lang="ja-JP" altLang="ja-JP" sz="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アフリカエビデンスネットワーク(Africa Evidence Network)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生きたエビデンスのためのアライアンス(Alliance for Living Evidence)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キャンベル共同計画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コクラン</a:t>
            </a:r>
            <a:endParaRPr lang="en-US" altLang="ja-JP" sz="900" spc="-1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dirty="0">
                <a:solidFill>
                  <a:srgbClr val="1E2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エフェクティブ・ベーシック・サービス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>
              <a:spcAft>
                <a:spcPts val="100"/>
              </a:spcAft>
              <a:tabLst>
                <a:tab pos="88900" algn="l"/>
              </a:tabLst>
            </a:pPr>
            <a:r>
              <a:rPr lang="ja-JP" altLang="ja-JP" sz="90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(Effective-Basic Services(eBASE))アフリカ</a:t>
            </a:r>
            <a:endParaRPr lang="en-US" altLang="ja-JP" sz="90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15"/>
              </a:lnSpc>
              <a:spcBef>
                <a:spcPts val="10"/>
              </a:spcBef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EPPIセンター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グローバルSDG統合連合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ガイドライン国際ネットワーク(Guidelines International Network)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Instituto Veredas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105410" lvl="1" indent="-88900">
              <a:lnSpc>
                <a:spcPct val="96000"/>
              </a:lnSpc>
              <a:spcBef>
                <a:spcPts val="5"/>
              </a:spcBef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国際図書館協会連盟</a:t>
            </a:r>
            <a:r>
              <a:rPr lang="en-US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(International Federation of Library Associations and Institutions)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89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オスワルド・クルーズ財団(Fiocruz)(Oswaldo Cruz Foundation (Fiocruz))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エビデンスのための全アフリカ共同体(Pan-African Collective for Evidence)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ct val="96000"/>
              </a:lnSpc>
              <a:spcBef>
                <a:spcPts val="10"/>
              </a:spcBef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en-US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Réseau francophone international en conseil scientifique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89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センス・アバウト・サイエンス(Sense About Science)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英国健康安全保障局</a:t>
            </a:r>
            <a:endParaRPr lang="en-US" altLang="ja-JP" sz="900" spc="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indent="-88900">
              <a:lnSpc>
                <a:spcPts val="900"/>
              </a:lnSpc>
              <a:spcAft>
                <a:spcPts val="100"/>
              </a:spcAft>
              <a:buClr>
                <a:srgbClr val="1E252B"/>
              </a:buClr>
              <a:buSzPts val="500"/>
              <a:buFont typeface="Trebuchet MS" panose="020B0603020202020204" pitchFamily="34" charset="0"/>
              <a:buChar char="•"/>
              <a:tabLst>
                <a:tab pos="88900" algn="l"/>
              </a:tabLst>
            </a:pPr>
            <a:r>
              <a:rPr lang="ja-JP" altLang="ja-JP" sz="900" spc="-10" dirty="0">
                <a:solidFill>
                  <a:srgbClr val="1E2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ユニセフ</a:t>
            </a:r>
            <a:endParaRPr lang="ja-JP" altLang="ja-JP" sz="9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36585" y="2766593"/>
            <a:ext cx="1855612" cy="3429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アルゼンチン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オーストラリア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ブラジル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カナダ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2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チリ</a:t>
            </a:r>
            <a:endParaRPr lang="en-US" altLang="ja-JP" sz="1000" spc="-2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14351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spcBef>
                <a:spcPts val="80"/>
              </a:spcBef>
              <a:spcAft>
                <a:spcPts val="0"/>
              </a:spcAft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コロンビア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フランス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ドイツ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インド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アイルランド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レバノン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ノルウェー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パキスタン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南アフリカ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-1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ウガンダ</a:t>
            </a:r>
            <a:endParaRPr lang="ja-JP" altLang="ja-JP" sz="1000" spc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spc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イギリス</a:t>
            </a:r>
            <a:endParaRPr lang="en-US" altLang="ja-JP" sz="1000" spc="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Clr>
                <a:srgbClr val="1E252B"/>
              </a:buClr>
              <a:buSzPts val="500"/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ja-JP" altLang="ja-JP" sz="1000" dirty="0">
                <a:solidFill>
                  <a:srgbClr val="1E2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米国</a:t>
            </a:r>
            <a:endParaRPr lang="en-US" altLang="ja-JP" sz="1000" spc="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000" kern="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000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ja-JP" sz="100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地域およびグローバル組織の拠点となる国を除く</a:t>
            </a:r>
            <a:endParaRPr lang="en-US" altLang="ja-JP" sz="1000" dirty="0">
              <a:solidFill>
                <a:srgbClr val="1E25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600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479295" y="1492721"/>
            <a:ext cx="32851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200" spc="-20" dirty="0">
                <a:solidFill>
                  <a:srgbClr val="1E252B"/>
                </a:solidFill>
                <a:effectLst/>
                <a:latin typeface="+mn-ea"/>
                <a:cs typeface="Trebuchet MS" panose="020B0603020202020204" pitchFamily="34" charset="0"/>
              </a:rPr>
              <a:t>実装評議会メンバー</a:t>
            </a:r>
            <a:endParaRPr lang="en-CA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898898"/>
            <a:ext cx="182765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00" dirty="0">
                <a:solidFill>
                  <a:srgbClr val="1E252B"/>
                </a:solidFill>
                <a:effectLst/>
                <a:ea typeface="Arial" panose="020B0604020202020204" pitchFamily="34" charset="0"/>
              </a:rPr>
              <a:t>2023</a:t>
            </a:r>
            <a:r>
              <a:rPr lang="ja-JP" altLang="ja-JP" sz="1000" dirty="0">
                <a:solidFill>
                  <a:srgbClr val="1E252B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年の会員増加数</a:t>
            </a:r>
            <a:r>
              <a:rPr lang="ja-JP" altLang="ja-JP" sz="1000" spc="-30" dirty="0">
                <a:solidFill>
                  <a:srgbClr val="A7A9AC"/>
                </a:solidFill>
                <a:effectLst/>
                <a:ea typeface="Arial" panose="020B0604020202020204" pitchFamily="34" charset="0"/>
              </a:rPr>
              <a:t>80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19915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1000" dirty="0">
                <a:solidFill>
                  <a:srgbClr val="1E252B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組織パートナー</a:t>
            </a:r>
            <a:r>
              <a:rPr lang="ja-JP" altLang="ja-JP" sz="1000" dirty="0">
                <a:solidFill>
                  <a:srgbClr val="1E252B"/>
                </a:solidFill>
                <a:effectLst/>
                <a:ea typeface="Arial" panose="020B0604020202020204" pitchFamily="34" charset="0"/>
              </a:rPr>
              <a:t>(n = 76)</a:t>
            </a:r>
            <a:endParaRPr lang="en-US" altLang="ja-JP" sz="1000" dirty="0">
              <a:solidFill>
                <a:srgbClr val="1E252B"/>
              </a:solidFill>
              <a:effectLst/>
              <a:ea typeface="Arial" panose="020B0604020202020204" pitchFamily="34" charset="0"/>
            </a:endParaRPr>
          </a:p>
          <a:p>
            <a:r>
              <a:rPr lang="ja-JP" altLang="ja-JP" sz="1000" dirty="0">
                <a:solidFill>
                  <a:srgbClr val="1E252B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市民パートナー</a:t>
            </a:r>
            <a:r>
              <a:rPr lang="ja-JP" altLang="ja-JP" sz="1000" dirty="0">
                <a:solidFill>
                  <a:srgbClr val="1E252B"/>
                </a:solidFill>
                <a:effectLst/>
                <a:ea typeface="Arial" panose="020B0604020202020204" pitchFamily="34" charset="0"/>
              </a:rPr>
              <a:t>(n = 10)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027587" y="5937120"/>
            <a:ext cx="194915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23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年</a:t>
            </a:r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r>
              <a:rPr 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 23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年</a:t>
            </a:r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r>
              <a:rPr 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 24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年</a:t>
            </a:r>
            <a:r>
              <a:rPr lang="en-US" altLang="ja-JP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ja-JP" altLang="en-US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endParaRPr lang="en-CA" sz="105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845019" y="2324721"/>
            <a:ext cx="152382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400" b="1" dirty="0">
                <a:solidFill>
                  <a:srgbClr val="254776"/>
                </a:solidFill>
                <a:effectLst/>
                <a:latin typeface="+mn-ea"/>
                <a:cs typeface="Trebuchet MS" panose="020B0603020202020204" pitchFamily="34" charset="0"/>
              </a:rPr>
              <a:t>組織パートナー</a:t>
            </a:r>
            <a:endParaRPr lang="en-CA" sz="14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466160" y="2308220"/>
            <a:ext cx="7801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800" b="1" spc="-10" dirty="0">
                <a:solidFill>
                  <a:srgbClr val="254776"/>
                </a:solidFill>
                <a:effectLst/>
                <a:latin typeface="+mn-ea"/>
                <a:cs typeface="Trebuchet MS" panose="020B0603020202020204" pitchFamily="34" charset="0"/>
              </a:rPr>
              <a:t>カ国</a:t>
            </a:r>
            <a:endParaRPr lang="en-CA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144088" y="3100416"/>
            <a:ext cx="8260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グローバル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米国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欧州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30739" y="3119208"/>
            <a:ext cx="7371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アフリカ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34412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西太平洋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16301" y="3375571"/>
            <a:ext cx="17394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地理的基盤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38558" y="3119208"/>
            <a:ext cx="748615" cy="34412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東南アジア</a:t>
            </a:r>
            <a:endParaRPr lang="ja-JP" altLang="ja-JP" sz="1000" dirty="0">
              <a:solidFill>
                <a:schemeClr val="tx2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227328" y="3105796"/>
            <a:ext cx="749411" cy="34412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ja-JP" altLang="ja-JP" sz="1000" spc="-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東地中海</a:t>
            </a:r>
            <a:endParaRPr lang="en-US" altLang="ja-JP" sz="1000" spc="-10" dirty="0">
              <a:solidFill>
                <a:schemeClr val="tx2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73">
            <a:extLst>
              <a:ext uri="{FF2B5EF4-FFF2-40B4-BE49-F238E27FC236}">
                <a16:creationId xmlns:a16="http://schemas.microsoft.com/office/drawing/2014/main" id="{C92AFD8D-FE97-5CEF-0B34-28C4818FFF1D}"/>
              </a:ext>
            </a:extLst>
          </p:cNvPr>
          <p:cNvSpPr txBox="1">
            <a:spLocks/>
          </p:cNvSpPr>
          <p:nvPr/>
        </p:nvSpPr>
        <p:spPr>
          <a:xfrm>
            <a:off x="3805238" y="1897627"/>
            <a:ext cx="189821" cy="1348162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>
            <a:noAutofit/>
          </a:bodyPr>
          <a:lstStyle/>
          <a:p>
            <a:pPr marL="12700" algn="ctr">
              <a:spcBef>
                <a:spcPts val="110"/>
              </a:spcBef>
              <a:spcAft>
                <a:spcPts val="0"/>
              </a:spcAft>
            </a:pPr>
            <a:r>
              <a:rPr lang="ja-JP" sz="1000" dirty="0">
                <a:solidFill>
                  <a:srgbClr val="1E25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組織パートナー</a:t>
            </a:r>
            <a:endParaRPr lang="ja-JP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2601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408fcbc-2e10-4461-bee0-724c01b46ae9"/>
    <ds:schemaRef ds:uri="599eec1d-e27c-4128-92a4-19001b8afe1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D8A147-8779-4815-8454-51E57F42B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30759</TotalTime>
  <Words>679</Words>
  <Application>Microsoft Macintosh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Trebuchet MS</vt:lpstr>
      <vt:lpstr>Wingdings</vt:lpstr>
      <vt:lpstr>RISE</vt:lpstr>
      <vt:lpstr>ESN-CA</vt:lpstr>
      <vt:lpstr>GCESC</vt:lpstr>
      <vt:lpstr>実装評議会は世界各地の18カ国および多くのグローバル/地域機関から集まった総勢76の組織パートナーで構成されている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