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37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8/29/24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8/29/24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0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09060"/>
              </p:ext>
            </p:extLst>
          </p:nvPr>
        </p:nvGraphicFramePr>
        <p:xfrm>
          <a:off x="2766421" y="1326964"/>
          <a:ext cx="6384040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638404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ja-JP" sz="14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エビデンス需要側の構造およびプロセス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</a:b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日常的な助言および意思決定プロセス、学習および改善プラットフォームにエビデンスを組み込む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実現手段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ja-JP" altLang="ja-JP" sz="12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2)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文化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を構築、維持する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   3)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エビデンス利用の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キャパシティ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を強化する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254776"/>
                        </a:solidFill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275483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ja-JP" altLang="en-US" dirty="0">
                <a:solidFill>
                  <a:schemeClr val="tx1"/>
                </a:solidFill>
              </a:rPr>
              <a:t>エビデンス支援システム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08879"/>
              </p:ext>
            </p:extLst>
          </p:nvPr>
        </p:nvGraphicFramePr>
        <p:xfrm>
          <a:off x="2761991" y="2684363"/>
          <a:ext cx="6354610" cy="1379925"/>
        </p:xfrm>
        <a:graphic>
          <a:graphicData uri="http://schemas.openxmlformats.org/drawingml/2006/table">
            <a:tbl>
              <a:tblPr firstRow="1" firstCol="1" bandRow="1"/>
              <a:tblGrid>
                <a:gridCol w="317730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177305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エビデンス需要の優先順位付メカニズム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ホライ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ゾ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ンスキャニング、質問の顕在化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A" sz="10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483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　ワンストップリクエスト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複雑な質問の場合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A" sz="10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意思決定プロセスに沿ってパッケージ化</a:t>
                      </a:r>
                      <a:endParaRPr lang="en-US" alt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7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された対応</a:t>
                      </a:r>
                      <a:endParaRPr lang="en-CA" sz="10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452438" indent="0" algn="ctr"/>
                      <a:r>
                        <a:rPr lang="ja-JP" altLang="ja-JP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エビデンス供給の調整メカニズム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要求される</a:t>
                      </a:r>
                      <a:r>
                        <a:rPr lang="ja-JP" altLang="ja-JP" sz="1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既存の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エビデンスの形式をもたらす超迅速なエビデンス支援、</a:t>
                      </a:r>
                      <a:r>
                        <a:rPr lang="ja-JP" altLang="ja-JP" sz="1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新たな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エビデンスを構築する適切な「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事業者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」にもたらされる「総合請負者」モデル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ja-JP" alt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66276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181434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833078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09472"/>
              </p:ext>
            </p:extLst>
          </p:nvPr>
        </p:nvGraphicFramePr>
        <p:xfrm>
          <a:off x="7905070" y="5210323"/>
          <a:ext cx="1487924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87924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ja-JP" altLang="ja-JP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グローバルエビデンスアーキテクチャ</a:t>
                      </a:r>
                      <a:endParaRPr lang="ja-JP" altLang="ja-JP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ja-JP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ja-JP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・生きたエビデンス統合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id="{D3389985-4611-AE26-800C-D26189AA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41" y="4643682"/>
            <a:ext cx="4777256" cy="21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300"/>
              </a:lnSpc>
            </a:pPr>
            <a:r>
              <a:rPr 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需要主導型のタイムリーなエビデンス支援ユニット</a:t>
            </a: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事業者</a:t>
            </a:r>
            <a:r>
              <a:rPr 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」</a:t>
            </a: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2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900"/>
              </a:lnSpc>
            </a:pP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2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特定のエビデンスの形式に焦点を当てたもの</a:t>
            </a: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・データ分析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・エビデンス統合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コンテクスト化されたもの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・モデリング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・技術評価</a:t>
            </a:r>
            <a:r>
              <a:rPr lang="ja-JP" altLang="en-US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／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費用効果分析</a:t>
            </a: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・評価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altLang="ja-JP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・ガイダンス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・行動</a:t>
            </a:r>
            <a:r>
              <a:rPr lang="ja-JP" alt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／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実装研究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976438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・質的な洞察</a:t>
            </a:r>
          </a:p>
          <a:p>
            <a:pPr>
              <a:lnSpc>
                <a:spcPts val="900"/>
              </a:lnSpc>
            </a:pP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特定のセクターに焦点を当てたもの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および多くのエビデンスの形式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・気候対策</a:t>
            </a: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・教育、健康、治安、社会事業など</a:t>
            </a: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・国際的開発</a:t>
            </a:r>
            <a:r>
              <a:rPr lang="en-US" sz="8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1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5601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8A147-8779-4815-8454-51E57F42B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408fcbc-2e10-4461-bee0-724c01b46ae9"/>
    <ds:schemaRef ds:uri="599eec1d-e27c-4128-92a4-19001b8af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509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