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9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37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8/29/24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8/29/24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7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emf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4808062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01385"/>
              </p:ext>
            </p:extLst>
          </p:nvPr>
        </p:nvGraphicFramePr>
        <p:xfrm>
          <a:off x="256705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データ分析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評価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質的な洞察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97924"/>
              </p:ext>
            </p:extLst>
          </p:nvPr>
        </p:nvGraphicFramePr>
        <p:xfrm>
          <a:off x="4920903" y="2774589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モデリング</a:t>
                      </a:r>
                      <a:endParaRPr lang="en-CA" altLang="ja-JP" sz="1200" b="0" kern="1200" dirty="0">
                        <a:solidFill>
                          <a:srgbClr val="25477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評価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質的な洞察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ガイドライン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技術評価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55116"/>
              </p:ext>
            </p:extLst>
          </p:nvPr>
        </p:nvGraphicFramePr>
        <p:xfrm>
          <a:off x="5033459" y="5273356"/>
          <a:ext cx="1823167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09166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14001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行動</a:t>
                      </a:r>
                      <a:r>
                        <a:rPr lang="en-US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実装研究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ja-JP" altLang="ja-JP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質的な洞察</a:t>
                      </a: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 hangingPunct="0">
              <a:spcBef>
                <a:spcPts val="0"/>
              </a:spcBef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タイムリー、需要主導型、そして公平性に配慮したエビデンス製品の潜在的構成要素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7036656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35926" y="2418607"/>
            <a:ext cx="232798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問題とその原因を理解する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4359060" y="2332379"/>
            <a:ext cx="246936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問題に対処するためのオプションを選択する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4701848" y="4904092"/>
            <a:ext cx="218663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実装時の検討事項を特定する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-7679" y="4767885"/>
            <a:ext cx="20443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実装を監視し、インパクトを評価する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9996607" y="3293650"/>
            <a:ext cx="208413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en-US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ホライゾン</a:t>
            </a: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スキャニング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国内外で行われた将来性のある作業を活用するため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10003626" y="3971433"/>
            <a:ext cx="218837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重要な情報提供者へのインタビュー</a:t>
            </a:r>
            <a:endParaRPr lang="en-US" altLang="ja-JP" sz="1000" b="1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豊富な経験を活用するため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および世論研究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意見収集のため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10010640" y="4776440"/>
            <a:ext cx="2070096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審議プロセスの概要</a:t>
            </a:r>
            <a:endParaRPr lang="en-US" altLang="ja-JP" sz="1000" b="1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市民およびステークホルダーを集団的な問題解決に関与させるため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 </a:t>
            </a: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およびステークホルダーの関与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をより一般化すること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7717987" y="2348928"/>
            <a:ext cx="151850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(</a:t>
            </a: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理想的には生きた</a:t>
            </a:r>
            <a:r>
              <a:rPr lang="en-US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)</a:t>
            </a:r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エビデンス統合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グループおよびコンテクストによる違いも含め、世界中から習得したもの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)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10010640" y="2319520"/>
            <a:ext cx="20700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管轄のチェック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国内外で試験された内容の評価とともに政策、実践、経験を文書化するため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9316008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1990943" y="1359353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国内のエビデンス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7044723" y="1467195"/>
            <a:ext cx="224090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グローバルなエビデンス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9285631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その他のタイプの情報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95115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189990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206943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4926410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4926410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7207630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9468620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4933548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4933548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1046746" y="1682644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2078497" y="1502577"/>
              <a:ext cx="2884698" cy="134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rebuchet MS" panose="020B0603020202020204" pitchFamily="34" charset="0"/>
                </a:rPr>
                <a:t>(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意思決定サイクルのステップによるもの。どれもコンテクスト化されたエビデンス統合の焦点になり得る。</a:t>
              </a: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Trebuchet MS" panose="020B0603020202020204" pitchFamily="34" charset="0"/>
                </a:rPr>
                <a:t>)</a:t>
              </a:r>
              <a:endParaRPr lang="ja-JP" altLang="ja-JP" sz="12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7390709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</a:rPr>
                <a:t>(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意思決定サイクルの</a:t>
              </a: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</a:rPr>
                <a:t>1</a:t>
              </a:r>
              <a:r>
                <a:rPr lang="ja-JP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つ以上のステップごとに対応</a:t>
              </a:r>
              <a:r>
                <a:rPr lang="en-US" altLang="ja-JP" sz="1200" dirty="0">
                  <a:effectLst/>
                  <a:latin typeface="Arial" panose="020B0604020202020204" pitchFamily="34" charset="0"/>
                  <a:ea typeface="ＭＳ ゴシック" panose="020B0609070205080204" pitchFamily="49" charset="-128"/>
                </a:rPr>
                <a:t>)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9473062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9468620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9464178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4983135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4984622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7702947" y="3696986"/>
            <a:ext cx="151850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ja-JP" altLang="ja-JP" sz="10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新生のエビデンス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(</a:t>
            </a:r>
            <a:r>
              <a:rPr lang="ja-JP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エビデンスの急速な進化に伴い世界中から習得したもの</a:t>
            </a:r>
            <a:r>
              <a:rPr lang="en-US" altLang="ja-JP" sz="1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rebuchet MS" panose="020B0603020202020204" pitchFamily="34" charset="0"/>
              </a:rPr>
              <a:t>)</a:t>
            </a:r>
            <a:endParaRPr lang="ja-JP" altLang="ja-JP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7207630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97343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DEB356-B30D-0396-56F5-B7B3C6D4ED73}"/>
              </a:ext>
            </a:extLst>
          </p:cNvPr>
          <p:cNvSpPr txBox="1"/>
          <p:nvPr/>
        </p:nvSpPr>
        <p:spPr>
          <a:xfrm>
            <a:off x="229152" y="2915706"/>
            <a:ext cx="2532891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0">
              <a:lnSpc>
                <a:spcPts val="1020"/>
              </a:lnSpc>
              <a:spcBef>
                <a:spcPts val="1200"/>
              </a:spcBef>
              <a:buClr>
                <a:srgbClr val="254776"/>
              </a:buClr>
              <a:buSzPts val="750"/>
              <a:tabLst>
                <a:tab pos="709930" algn="l"/>
              </a:tabLst>
            </a:pPr>
            <a:r>
              <a:rPr lang="en-US" altLang="ja-JP" sz="1200" spc="-20" dirty="0">
                <a:solidFill>
                  <a:srgbClr val="254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データ分析</a:t>
            </a:r>
            <a:endParaRPr lang="ja-JP" altLang="ja-JP" sz="12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0">
              <a:spcBef>
                <a:spcPts val="1200"/>
              </a:spcBef>
              <a:spcAft>
                <a:spcPts val="0"/>
              </a:spcAft>
              <a:buClr>
                <a:srgbClr val="254776"/>
              </a:buClr>
              <a:buSzPts val="750"/>
              <a:tabLst>
                <a:tab pos="709930" algn="l"/>
              </a:tabLst>
            </a:pPr>
            <a:r>
              <a:rPr lang="en-US" altLang="ja-JP" sz="1200" spc="-10" dirty="0">
                <a:solidFill>
                  <a:srgbClr val="254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モデリング</a:t>
            </a:r>
            <a:endParaRPr lang="ja-JP" altLang="ja-JP" sz="12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0">
              <a:spcBef>
                <a:spcPts val="1200"/>
              </a:spcBef>
              <a:spcAft>
                <a:spcPts val="0"/>
              </a:spcAft>
              <a:buClr>
                <a:srgbClr val="254776"/>
              </a:buClr>
              <a:buSzPts val="750"/>
              <a:tabLst>
                <a:tab pos="709930" algn="l"/>
              </a:tabLst>
            </a:pPr>
            <a:r>
              <a:rPr lang="en-US" altLang="ja-JP" sz="1200" spc="-20" dirty="0">
                <a:solidFill>
                  <a:srgbClr val="2547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質的な洞察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1316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8A147-8779-4815-8454-51E57F42B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elements/1.1/"/>
    <ds:schemaRef ds:uri="599eec1d-e27c-4128-92a4-19001b8afe14"/>
    <ds:schemaRef ds:uri="http://purl.org/dc/terms/"/>
    <ds:schemaRef ds:uri="0408fcbc-2e10-4461-bee0-724c01b46ae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533</Words>
  <Application>Microsoft Macintosh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Trebuchet MS</vt:lpstr>
      <vt:lpstr>Wingdings</vt:lpstr>
      <vt:lpstr>RISE</vt:lpstr>
      <vt:lpstr>ESN-CA</vt:lpstr>
      <vt:lpstr>GCESC</vt:lpstr>
      <vt:lpstr>タイムリー、需要主導型、そして公平性に配慮したエビデンス製品の潜在的構成要素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