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6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emf"/><Relationship Id="rId26" Type="http://schemas.openxmlformats.org/officeDocument/2006/relationships/image" Target="../media/image55.sv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sv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39.sv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svg"/><Relationship Id="rId27" Type="http://schemas.openxmlformats.org/officeDocument/2006/relationships/image" Target="../media/image56.png"/><Relationship Id="rId30" Type="http://schemas.openxmlformats.org/officeDocument/2006/relationships/image" Target="../media/image59.svg"/><Relationship Id="rId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/>
        </p:nvGrpSpPr>
        <p:grpSpPr>
          <a:xfrm rot="10800000">
            <a:off x="4778573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92875"/>
              </p:ext>
            </p:extLst>
          </p:nvPr>
        </p:nvGraphicFramePr>
        <p:xfrm>
          <a:off x="200503" y="5284822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Análise de dados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Avaliação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Informações  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qualitativas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80666"/>
              </p:ext>
            </p:extLst>
          </p:nvPr>
        </p:nvGraphicFramePr>
        <p:xfrm>
          <a:off x="4842864" y="2793242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Modelagem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Avaliação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Informações qualitativas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Diretrizes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Avaliações de tecnologias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20687"/>
              </p:ext>
            </p:extLst>
          </p:nvPr>
        </p:nvGraphicFramePr>
        <p:xfrm>
          <a:off x="4790159" y="5350963"/>
          <a:ext cx="2507183" cy="1226830"/>
        </p:xfrm>
        <a:graphic>
          <a:graphicData uri="http://schemas.openxmlformats.org/drawingml/2006/table">
            <a:tbl>
              <a:tblPr firstRow="1" firstCol="1" bandRow="1"/>
              <a:tblGrid>
                <a:gridCol w="425159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2082024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Pesquisa 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do comportamento/</a:t>
                      </a:r>
                    </a:p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 implementação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Informações qualitativas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pt-BR" sz="1600" noProof="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noProof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/>
        </p:nvGraphicFramePr>
        <p:xfrm>
          <a:off x="182284" y="2784020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de dados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Modelagem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Informações qualitativas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kumimoji="0" lang="pt-BR" sz="2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Potenciais componentes de produtos de evidências oportunos, orientados para a demanda e equitativos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6877831" y="1295780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-40243" y="2270970"/>
            <a:ext cx="20443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Entendendo um problema e suas causas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4632132" y="2273369"/>
            <a:ext cx="221494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Selecionando uma opção para responder ao problema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4649367" y="4825270"/>
            <a:ext cx="20996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Identificando considerações de implementação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-241286" y="4768385"/>
            <a:ext cx="218953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Monitorando a implementação e avaliando os impactos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9996607" y="3197547"/>
            <a:ext cx="215970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Monitoramento do horizonte </a:t>
            </a:r>
            <a:br>
              <a:rPr kumimoji="0" lang="pt-BR" sz="1000" i="0" u="none" strike="noStrike" cap="none" normalizeH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sz="1000" i="0" u="none" strike="noStrike" cap="none" normalizeH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(para potencializar o trabalho de previsão feito nacional e globalmente)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10003626" y="3971433"/>
            <a:ext cx="2145665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Resumo de entrevistas com informantes-chave</a:t>
            </a:r>
            <a:r>
              <a:rPr lang="pt-BR" sz="1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(para potencializar experiências ricas)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pesquisa de opinião pública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(para captar opiniões)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10010640" y="4803104"/>
            <a:ext cx="2145664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Resumo de processos deliberativos</a:t>
            </a:r>
            <a:r>
              <a:rPr kumimoji="0" lang="pt-BR" sz="100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(para envolver cidadãos e partes interessadas na solução coletiva de problemas) </a:t>
            </a: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o engajamento das partes interessadas</a:t>
            </a:r>
            <a:r>
              <a:rPr kumimoji="0" lang="pt-BR" sz="100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modo mais geral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7717987" y="2348928"/>
            <a:ext cx="1518508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Síntese de evidências,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latin typeface="Helvetica" pitchFamily="2" charset="0"/>
                <a:ea typeface="+mn-ea"/>
                <a:cs typeface="+mn-cs"/>
              </a:rPr>
              <a:t>Idealmente vivas</a:t>
            </a:r>
            <a:b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(o que foi aprendido no mundo, incluindo variações por grupos e contextos)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10010640" y="2319520"/>
            <a:ext cx="219416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1" dirty="0">
                <a:latin typeface="Helvetica" pitchFamily="2" charset="0"/>
                <a:ea typeface="+mn-ea"/>
                <a:cs typeface="+mn-cs"/>
              </a:rPr>
              <a:t>Monitoramento de jurisdições</a:t>
            </a:r>
            <a:br>
              <a:rPr lang="pt-BR" sz="1000" dirty="0">
                <a:latin typeface="Helvetica" pitchFamily="2" charset="0"/>
                <a:ea typeface="+mn-ea"/>
                <a:cs typeface="+mn-cs"/>
              </a:rPr>
            </a:br>
            <a:r>
              <a:rPr lang="pt-BR" sz="1000" dirty="0">
                <a:latin typeface="Helvetica" pitchFamily="2" charset="0"/>
                <a:ea typeface="+mn-ea"/>
                <a:cs typeface="+mn-cs"/>
              </a:rPr>
              <a:t>(para documentar políticas e práticas e experiências e avaliações do que foi tentado em partes do país e em outros países)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2000420" y="1399231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Evidências nacionais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7044723" y="1467195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Evidências globais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9030992" y="1477539"/>
            <a:ext cx="280896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tipos de informações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4926410" y="539457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9490948" y="3262215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633957" y="1682644"/>
            <a:ext cx="5462043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98061" y="1499112"/>
              <a:ext cx="3094450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(por etapa no ciclo de tomada de decisão, </a:t>
              </a:r>
              <a:b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qualquer uma poderia ser o foco de síntese de evidências contextualizada)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6928126" y="1802395"/>
            <a:ext cx="5160580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u="none" strike="noStrike" cap="none" normalizeH="0" baseline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(cada um para uma ou mais etapas do ciclo de tomada de decisão)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7702947" y="3696986"/>
            <a:ext cx="1518508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Evidências emergentes</a:t>
            </a:r>
            <a:b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pt-BR" sz="1000" b="0" i="0" u="none" strike="noStrike" cap="none" normalizeH="0" baseline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(o que está sendo aprendido em todo o mundo à medida que as evidências evoluem rapidamente)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387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0408fcbc-2e10-4461-bee0-724c01b46ae9"/>
    <ds:schemaRef ds:uri="http://schemas.microsoft.com/office/2006/documentManagement/types"/>
    <ds:schemaRef ds:uri="http://schemas.openxmlformats.org/package/2006/metadata/core-properties"/>
    <ds:schemaRef ds:uri="599eec1d-e27c-4128-92a4-19001b8afe1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263</Words>
  <Application>Microsoft Macintosh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Potenciais componentes de produtos de evidências oportunos, orientados para a demanda e equitativos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