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b="0" dirty="0"/>
            <a:t>Partners are coming together to </a:t>
          </a:r>
          <a:r>
            <a:rPr lang="en-US" b="1" dirty="0"/>
            <a:t>learn</a:t>
          </a:r>
          <a:r>
            <a:rPr lang="en-US" dirty="0"/>
            <a:t> </a:t>
          </a:r>
          <a:r>
            <a:rPr lang="en-US" b="1" dirty="0"/>
            <a:t>from one another </a:t>
          </a:r>
          <a:r>
            <a:rPr lang="en-US" dirty="0"/>
            <a:t>(e.g., Cochrane- GCESC-WHO </a:t>
          </a:r>
          <a:r>
            <a:rPr lang="en-US" dirty="0" err="1"/>
            <a:t>EVIPNet</a:t>
          </a:r>
          <a:r>
            <a:rPr lang="en-US" dirty="0"/>
            <a:t> webinar series; </a:t>
          </a:r>
          <a:r>
            <a:rPr lang="en-US" b="0" dirty="0"/>
            <a:t>space is being co-created for discussions about Indigenous rights and ways of knowing)</a:t>
          </a:r>
          <a:endParaRPr lang="en-CA" b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/>
            <a:t>Greater acknowledgement that citizens are inundated with information, misinformation and disinformation, and more commitment to </a:t>
          </a:r>
          <a:r>
            <a:rPr lang="en-US" b="0"/>
            <a:t>finding effective ways to </a:t>
          </a:r>
          <a:r>
            <a:rPr lang="en-US" b="1"/>
            <a:t>counter mis/disinformation</a:t>
          </a:r>
          <a:endParaRPr lang="en-CA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dirty="0"/>
            <a:t>More appreciation for the </a:t>
          </a:r>
          <a:r>
            <a:rPr lang="en-US" b="1" dirty="0"/>
            <a:t>strong headwinds</a:t>
          </a:r>
          <a:r>
            <a:rPr lang="en-US" dirty="0"/>
            <a:t> </a:t>
          </a:r>
          <a:r>
            <a:rPr lang="en-US" b="1" dirty="0"/>
            <a:t>and </a:t>
          </a:r>
          <a:r>
            <a:rPr lang="en-US" dirty="0"/>
            <a:t>for the </a:t>
          </a:r>
          <a:r>
            <a:rPr lang="en-US" b="1" dirty="0"/>
            <a:t>need to ‘lock arms’ </a:t>
          </a:r>
          <a:r>
            <a:rPr lang="en-US" dirty="0"/>
            <a:t>to make progress against these headwinds</a:t>
          </a:r>
          <a:endParaRPr lang="en-CA" dirty="0"/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/>
            <a:t>Greater recognition that we need to use a </a:t>
          </a:r>
          <a:r>
            <a:rPr lang="en-US" b="1"/>
            <a:t>collective-impact orientation</a:t>
          </a:r>
          <a:endParaRPr lang="en-CA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Partners are coming together to </a:t>
          </a:r>
          <a:r>
            <a:rPr lang="en-US" sz="1900" b="1" kern="1200" dirty="0"/>
            <a:t>learn</a:t>
          </a:r>
          <a:r>
            <a:rPr lang="en-US" sz="1900" kern="1200" dirty="0"/>
            <a:t> </a:t>
          </a:r>
          <a:r>
            <a:rPr lang="en-US" sz="1900" b="1" kern="1200" dirty="0"/>
            <a:t>from one another </a:t>
          </a:r>
          <a:r>
            <a:rPr lang="en-US" sz="1900" kern="1200" dirty="0"/>
            <a:t>(e.g., Cochrane- GCESC-WHO </a:t>
          </a:r>
          <a:r>
            <a:rPr lang="en-US" sz="1900" kern="1200" dirty="0" err="1"/>
            <a:t>EVIPNet</a:t>
          </a:r>
          <a:r>
            <a:rPr lang="en-US" sz="1900" kern="1200" dirty="0"/>
            <a:t> webinar series; </a:t>
          </a:r>
          <a:r>
            <a:rPr lang="en-US" sz="1900" b="0" kern="1200" dirty="0"/>
            <a:t>space is being co-created for discussions about Indigenous rights and ways of knowing)</a:t>
          </a:r>
          <a:endParaRPr lang="en-CA" sz="1900" b="0" kern="1200" dirty="0"/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Greater acknowledgement that citizens are inundated with information, misinformation and disinformation, and more commitment to </a:t>
          </a:r>
          <a:r>
            <a:rPr lang="en-US" sz="1900" b="0" kern="1200"/>
            <a:t>finding effective ways to </a:t>
          </a:r>
          <a:r>
            <a:rPr lang="en-US" sz="1900" b="1" kern="1200"/>
            <a:t>counter mis/disinformation</a:t>
          </a:r>
          <a:endParaRPr lang="en-CA" sz="1900" kern="1200" dirty="0"/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More appreciation for the </a:t>
          </a:r>
          <a:r>
            <a:rPr lang="en-US" sz="1900" b="1" kern="1200" dirty="0"/>
            <a:t>strong headwinds</a:t>
          </a:r>
          <a:r>
            <a:rPr lang="en-US" sz="1900" kern="1200" dirty="0"/>
            <a:t> </a:t>
          </a:r>
          <a:r>
            <a:rPr lang="en-US" sz="1900" b="1" kern="1200" dirty="0"/>
            <a:t>and </a:t>
          </a:r>
          <a:r>
            <a:rPr lang="en-US" sz="1900" kern="1200" dirty="0"/>
            <a:t>for the </a:t>
          </a:r>
          <a:r>
            <a:rPr lang="en-US" sz="1900" b="1" kern="1200" dirty="0"/>
            <a:t>need to ‘lock arms’ </a:t>
          </a:r>
          <a:r>
            <a:rPr lang="en-US" sz="1900" kern="1200" dirty="0"/>
            <a:t>to make progress against these headwinds</a:t>
          </a:r>
          <a:endParaRPr lang="en-CA" sz="1900" kern="1200" dirty="0"/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Greater recognition that we need to use a </a:t>
          </a:r>
          <a:r>
            <a:rPr lang="en-US" sz="1900" b="1" kern="1200"/>
            <a:t>collective-impact orientation</a:t>
          </a:r>
          <a:endParaRPr lang="en-CA" sz="1900" kern="1200" dirty="0"/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CA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Signs of building momentum with implementation priority 3: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n-CA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Put evidence at the centre of everyday life</a:t>
            </a:r>
            <a:endParaRPr lang="en-CA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263149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0408fcbc-2e10-4461-bee0-724c01b46ae9"/>
    <ds:schemaRef ds:uri="http://purl.org/dc/dcmitype/"/>
    <ds:schemaRef ds:uri="599eec1d-e27c-4128-92a4-19001b8afe14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112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