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57" r:id="rId5"/>
    <p:sldMasterId id="2147483665" r:id="rId6"/>
  </p:sldMasterIdLst>
  <p:notesMasterIdLst>
    <p:notesMasterId r:id="rId8"/>
  </p:notesMasterIdLst>
  <p:handoutMasterIdLst>
    <p:handoutMasterId r:id="rId9"/>
  </p:handoutMasterIdLst>
  <p:sldIdLst>
    <p:sldId id="1222" r:id="rId7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6699CC"/>
    <a:srgbClr val="254776"/>
    <a:srgbClr val="000000"/>
    <a:srgbClr val="F5E4ED"/>
    <a:srgbClr val="CC76A6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9F3A7FF-300E-B84F-A2D0-CDCDE713DCB9}" type="datetimeFigureOut">
              <a:rPr lang="en-US" smtClean="0"/>
              <a:t>2/25/25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11621C-3EA7-C342-A130-13C6D43C8C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4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/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rgbClr val="464F55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/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grayscl/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/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/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sp>
        <p:nvSpPr>
          <p:cNvPr id="1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304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8577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009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panose="020B0604020202020204" pitchFamily="34" charset="0"/>
          <a:ea typeface="+mn-ea"/>
          <a:cs typeface="+mn-cs"/>
        </a:defRPr>
      </a:lvl1pPr>
      <a:lvl2pPr marL="647065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297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8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319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3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1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>
                <a:latin typeface="+mn-lt"/>
                <a:ea typeface="+mn-ea"/>
                <a:cs typeface="+mn-ea"/>
                <a:sym typeface="+mn-lt"/>
              </a:rPr>
              <a:t>1</a:t>
            </a:fld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2547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我们的实施委员会合作伙伴数量增长至</a:t>
            </a:r>
            <a:r>
              <a:rPr lang="en-US" altLang="zh-CN" dirty="0">
                <a:solidFill>
                  <a:srgbClr val="254776"/>
                </a:solidFill>
                <a:effectLst/>
                <a:latin typeface="Arial Narrow" panose="020B0606020202030204" pitchFamily="34" charset="0"/>
                <a:ea typeface="+mn-ea"/>
                <a:cs typeface="+mn-ea"/>
                <a:sym typeface="+mn-lt"/>
              </a:rPr>
              <a:t>95</a:t>
            </a:r>
            <a:r>
              <a:rPr lang="zh-CN" altLang="en-US" dirty="0">
                <a:solidFill>
                  <a:srgbClr val="2547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个，涵盖来自全球</a:t>
            </a:r>
            <a:r>
              <a:rPr lang="en-US" altLang="zh-CN" dirty="0">
                <a:solidFill>
                  <a:srgbClr val="254776"/>
                </a:solidFill>
                <a:effectLst/>
                <a:latin typeface="Arial Narrow" panose="020B0606020202030204" pitchFamily="34" charset="0"/>
                <a:ea typeface="+mn-ea"/>
                <a:cs typeface="+mn-ea"/>
                <a:sym typeface="+mn-lt"/>
              </a:rPr>
              <a:t>22</a:t>
            </a:r>
            <a:r>
              <a:rPr lang="zh-CN" altLang="en-US" dirty="0">
                <a:solidFill>
                  <a:srgbClr val="2547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个国家以及多个全球和区域机构的组织</a:t>
            </a:r>
            <a:endParaRPr lang="en-CA" dirty="0">
              <a:solidFill>
                <a:srgbClr val="FF0000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close-up of a graph&#10;&#10;Description automatically generated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53555" y="1397017"/>
            <a:ext cx="9921241" cy="4691714"/>
          </a:xfrm>
          <a:prstGeom prst="rect">
            <a:avLst/>
          </a:prstGeom>
        </p:spPr>
      </p:pic>
      <p:sp>
        <p:nvSpPr>
          <p:cNvPr id="2" name="Slide Number Placeholder 2"/>
          <p:cNvSpPr txBox="1"/>
          <p:nvPr>
            <p:custDataLst>
              <p:tags r:id="rId1"/>
            </p:custDataLst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>
            <a:normAutofit/>
          </a:bodyPr>
          <a:lstStyle>
            <a:defPPr>
              <a:defRPr lang="en-US"/>
            </a:defPPr>
            <a:lvl1pPr marL="0" algn="ctr" defTabSz="609600" rtl="0" eaLnBrk="1" latinLnBrk="0" hangingPunct="1">
              <a:defRPr sz="1200" kern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E2CB33EA-91D6-F140-A440-0A130B2A34DE}" type="slidenum">
              <a:rPr lang="en-US" smtClean="0">
                <a:latin typeface="+mn-lt"/>
                <a:ea typeface="+mn-ea"/>
                <a:cs typeface="+mn-ea"/>
                <a:sym typeface="+mn-lt"/>
              </a:rPr>
              <a:t>1</a:t>
            </a:fld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7"/>
          <p:cNvSpPr txBox="1"/>
          <p:nvPr>
            <p:custDataLst>
              <p:tags r:id="rId2"/>
            </p:custDataLst>
          </p:nvPr>
        </p:nvSpPr>
        <p:spPr>
          <a:xfrm>
            <a:off x="4374845" y="1331397"/>
            <a:ext cx="328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实施</a:t>
            </a:r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委员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会成员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3"/>
          <p:cNvSpPr txBox="1"/>
          <p:nvPr>
            <p:custDataLst>
              <p:tags r:id="rId3"/>
            </p:custDataLst>
          </p:nvPr>
        </p:nvSpPr>
        <p:spPr>
          <a:xfrm>
            <a:off x="9964084" y="1970130"/>
            <a:ext cx="977938" cy="261610"/>
          </a:xfrm>
          <a:prstGeom prst="rect">
            <a:avLst/>
          </a:prstGeom>
          <a:solidFill>
            <a:srgbClr val="99CC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b="1" dirty="0">
                <a:solidFill>
                  <a:schemeClr val="bg1"/>
                </a:solidFill>
                <a:cs typeface="+mn-ea"/>
                <a:sym typeface="+mn-lt"/>
              </a:rPr>
              <a:t>个国家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4"/>
          <p:cNvSpPr txBox="1"/>
          <p:nvPr>
            <p:custDataLst>
              <p:tags r:id="rId4"/>
            </p:custDataLst>
          </p:nvPr>
        </p:nvSpPr>
        <p:spPr>
          <a:xfrm>
            <a:off x="5011740" y="3020557"/>
            <a:ext cx="5865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全球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5"/>
          <p:cNvSpPr txBox="1"/>
          <p:nvPr>
            <p:custDataLst>
              <p:tags r:id="rId5"/>
            </p:custDataLst>
          </p:nvPr>
        </p:nvSpPr>
        <p:spPr>
          <a:xfrm>
            <a:off x="4263502" y="3000959"/>
            <a:ext cx="7003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美洲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6"/>
          <p:cNvSpPr txBox="1"/>
          <p:nvPr>
            <p:custDataLst>
              <p:tags r:id="rId6"/>
            </p:custDataLst>
          </p:nvPr>
        </p:nvSpPr>
        <p:spPr>
          <a:xfrm>
            <a:off x="5733805" y="3020283"/>
            <a:ext cx="5635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欧洲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7"/>
          <p:cNvSpPr txBox="1"/>
          <p:nvPr>
            <p:custDataLst>
              <p:tags r:id="rId7"/>
            </p:custDataLst>
          </p:nvPr>
        </p:nvSpPr>
        <p:spPr>
          <a:xfrm>
            <a:off x="6435466" y="3020557"/>
            <a:ext cx="5865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非洲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8"/>
          <p:cNvSpPr txBox="1"/>
          <p:nvPr>
            <p:custDataLst>
              <p:tags r:id="rId8"/>
            </p:custDataLst>
          </p:nvPr>
        </p:nvSpPr>
        <p:spPr>
          <a:xfrm>
            <a:off x="7077520" y="3028950"/>
            <a:ext cx="648000" cy="19024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西太平洋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9"/>
          <p:cNvSpPr txBox="1"/>
          <p:nvPr>
            <p:custDataLst>
              <p:tags r:id="rId9"/>
            </p:custDataLst>
          </p:nvPr>
        </p:nvSpPr>
        <p:spPr>
          <a:xfrm>
            <a:off x="7808275" y="3029419"/>
            <a:ext cx="586596" cy="252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东南亚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20"/>
          <p:cNvSpPr txBox="1"/>
          <p:nvPr>
            <p:custDataLst>
              <p:tags r:id="rId10"/>
            </p:custDataLst>
          </p:nvPr>
        </p:nvSpPr>
        <p:spPr>
          <a:xfrm>
            <a:off x="8460814" y="3019425"/>
            <a:ext cx="741502" cy="288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地中海东部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>
            <p:custDataLst>
              <p:tags r:id="rId11"/>
            </p:custDataLst>
          </p:nvPr>
        </p:nvSpPr>
        <p:spPr>
          <a:xfrm>
            <a:off x="1775789" y="1972051"/>
            <a:ext cx="1560154" cy="261610"/>
          </a:xfrm>
          <a:prstGeom prst="rect">
            <a:avLst/>
          </a:prstGeom>
          <a:solidFill>
            <a:srgbClr val="6699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个合作伙伴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9"/>
          <p:cNvSpPr txBox="1"/>
          <p:nvPr>
            <p:custDataLst>
              <p:tags r:id="rId12"/>
            </p:custDataLst>
          </p:nvPr>
        </p:nvSpPr>
        <p:spPr>
          <a:xfrm>
            <a:off x="6932967" y="3559821"/>
            <a:ext cx="23215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2023 - 2025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年成员增长量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5"/>
          <p:cNvSpPr txBox="1"/>
          <p:nvPr>
            <p:custDataLst>
              <p:tags r:id="rId13"/>
            </p:custDataLst>
          </p:nvPr>
        </p:nvSpPr>
        <p:spPr>
          <a:xfrm>
            <a:off x="9454071" y="2237393"/>
            <a:ext cx="199796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阿根廷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澳大利亚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巴西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加拿大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智利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中国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哥伦比亚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丹麦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法国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德国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印度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爱尔兰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日本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黎巴嫩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挪威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巴基斯坦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南非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荷兰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乌干达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英国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美国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津巴布韦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不包括地区和全球机构所在的国家</a:t>
            </a:r>
            <a:endParaRPr kumimoji="0" lang="en-CA" sz="14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1"/>
          <p:cNvSpPr txBox="1"/>
          <p:nvPr>
            <p:custDataLst>
              <p:tags r:id="rId14"/>
            </p:custDataLst>
          </p:nvPr>
        </p:nvSpPr>
        <p:spPr>
          <a:xfrm>
            <a:off x="1523073" y="2257057"/>
            <a:ext cx="2160000" cy="3624069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包括：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非洲证据协作网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动态证据联盟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Campbell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协作网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Cochrane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协作网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非洲有效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基层服务中心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英国政策与实践信息协调证据中心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全球可持续发展目标综合联盟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国际指南协作网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巴西</a:t>
            </a: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Instituto </a:t>
            </a:r>
            <a:r>
              <a:rPr kumimoji="0" lang="en-CA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Veredas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 Narrow" panose="020B0606020202030204" pitchFamily="34" charset="0"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国际图书馆协会联合会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巴西奥斯瓦尔多克鲁兹基金会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泛非洲证据联盟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国际法语科学咨询协作网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英国“科学智识”慈善机构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英国卫生安全局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联合国儿童基金会</a:t>
            </a:r>
            <a:endParaRPr lang="en-US" altLang="zh-CN" sz="1050" dirty="0">
              <a:solidFill>
                <a:srgbClr val="1E252B"/>
              </a:solidFill>
              <a:cs typeface="+mn-ea"/>
              <a:sym typeface="+mn-lt"/>
            </a:endParaRPr>
          </a:p>
          <a:p>
            <a:pPr marR="0" lvl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defRPr/>
            </a:pPr>
            <a:endParaRPr lang="en-US" sz="1000" dirty="0">
              <a:solidFill>
                <a:srgbClr val="1E252B"/>
              </a:solidFill>
              <a:cs typeface="+mn-ea"/>
              <a:sym typeface="+mn-lt"/>
            </a:endParaRPr>
          </a:p>
          <a:p>
            <a:pPr marR="0" lvl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defRPr/>
            </a:pPr>
            <a:endParaRPr lang="en-US" sz="1000" dirty="0">
              <a:solidFill>
                <a:srgbClr val="1E252B"/>
              </a:solidFill>
              <a:cs typeface="+mn-ea"/>
              <a:sym typeface="+mn-lt"/>
            </a:endParaRPr>
          </a:p>
          <a:p>
            <a:pPr marR="0" lvl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defRPr/>
            </a:pPr>
            <a:endParaRPr lang="en-US" sz="1000" dirty="0">
              <a:solidFill>
                <a:srgbClr val="1E252B"/>
              </a:solidFill>
              <a:cs typeface="+mn-ea"/>
              <a:sym typeface="+mn-lt"/>
            </a:endParaRPr>
          </a:p>
          <a:p>
            <a:pPr marR="0" lvl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defRPr/>
            </a:pPr>
            <a:endParaRPr lang="en-US" sz="1050" dirty="0">
              <a:solidFill>
                <a:srgbClr val="1E252B"/>
              </a:solidFill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5"/>
          <p:cNvSpPr txBox="1"/>
          <p:nvPr>
            <p:custDataLst>
              <p:tags r:id="rId15"/>
            </p:custDataLst>
          </p:nvPr>
        </p:nvSpPr>
        <p:spPr>
          <a:xfrm>
            <a:off x="6603344" y="5861560"/>
            <a:ext cx="58803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23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5"/>
          <p:cNvSpPr txBox="1"/>
          <p:nvPr>
            <p:custDataLst>
              <p:tags r:id="rId16"/>
            </p:custDataLst>
          </p:nvPr>
        </p:nvSpPr>
        <p:spPr>
          <a:xfrm>
            <a:off x="7191376" y="5861560"/>
            <a:ext cx="573530" cy="24622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23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5"/>
          <p:cNvSpPr txBox="1"/>
          <p:nvPr>
            <p:custDataLst>
              <p:tags r:id="rId17"/>
            </p:custDataLst>
          </p:nvPr>
        </p:nvSpPr>
        <p:spPr>
          <a:xfrm>
            <a:off x="7744118" y="5861560"/>
            <a:ext cx="60882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24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15"/>
          <p:cNvSpPr txBox="1"/>
          <p:nvPr>
            <p:custDataLst>
              <p:tags r:id="rId18"/>
            </p:custDataLst>
          </p:nvPr>
        </p:nvSpPr>
        <p:spPr>
          <a:xfrm>
            <a:off x="8258417" y="5861219"/>
            <a:ext cx="60762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24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>
            <p:custDataLst>
              <p:tags r:id="rId19"/>
            </p:custDataLst>
          </p:nvPr>
        </p:nvSpPr>
        <p:spPr>
          <a:xfrm>
            <a:off x="8806321" y="5861218"/>
            <a:ext cx="58803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25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10"/>
          <p:cNvSpPr txBox="1"/>
          <p:nvPr>
            <p:custDataLst>
              <p:tags r:id="rId20"/>
            </p:custDataLst>
          </p:nvPr>
        </p:nvSpPr>
        <p:spPr>
          <a:xfrm>
            <a:off x="5060651" y="3480425"/>
            <a:ext cx="151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合作组织伙伴</a:t>
            </a:r>
            <a:r>
              <a:rPr kumimoji="0" lang="zh-CN" alt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（</a:t>
            </a:r>
            <a:r>
              <a:rPr kumimoji="0" lang="en-US" altLang="zh-CN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 n </a:t>
            </a:r>
            <a:r>
              <a:rPr kumimoji="0" lang="en-US" altLang="zh-CN" sz="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= 95</a:t>
            </a:r>
            <a:r>
              <a:rPr kumimoji="0" lang="en-US" altLang="zh-CN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 </a:t>
            </a:r>
            <a:r>
              <a:rPr kumimoji="0" lang="zh-CN" alt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）</a:t>
            </a:r>
            <a:endParaRPr kumimoji="0" lang="en-CA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+mn-ea"/>
              <a:sym typeface="+mn-lt"/>
            </a:endParaRPr>
          </a:p>
        </p:txBody>
      </p:sp>
      <p:sp>
        <p:nvSpPr>
          <p:cNvPr id="7" name="TextBox 8"/>
          <p:cNvSpPr txBox="1"/>
          <p:nvPr>
            <p:custDataLst>
              <p:tags r:id="rId21"/>
            </p:custDataLst>
          </p:nvPr>
        </p:nvSpPr>
        <p:spPr>
          <a:xfrm rot="16200000">
            <a:off x="2845127" y="2040974"/>
            <a:ext cx="182348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b="1" dirty="0">
                <a:solidFill>
                  <a:srgbClr val="000000"/>
                </a:solidFill>
                <a:cs typeface="+mn-ea"/>
                <a:sym typeface="+mn-lt"/>
              </a:rPr>
              <a:t>合作组织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6"/>
          <p:cNvSpPr txBox="1"/>
          <p:nvPr>
            <p:custDataLst>
              <p:tags r:id="rId22"/>
            </p:custDataLst>
          </p:nvPr>
        </p:nvSpPr>
        <p:spPr>
          <a:xfrm>
            <a:off x="6017442" y="3276023"/>
            <a:ext cx="13360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全球地区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0"/>
          <p:cNvSpPr txBox="1"/>
          <p:nvPr>
            <p:custDataLst>
              <p:tags r:id="rId23"/>
            </p:custDataLst>
          </p:nvPr>
        </p:nvSpPr>
        <p:spPr>
          <a:xfrm>
            <a:off x="3800631" y="3475572"/>
            <a:ext cx="1170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50" b="1" dirty="0">
                <a:solidFill>
                  <a:srgbClr val="000000"/>
                </a:solidFill>
                <a:cs typeface="+mn-ea"/>
                <a:sym typeface="+mn-lt"/>
              </a:rPr>
              <a:t>公民伙伴</a:t>
            </a:r>
            <a:r>
              <a:rPr lang="zh-CN" altLang="en-US" sz="950" b="1" dirty="0">
                <a:solidFill>
                  <a:srgbClr val="000000"/>
                </a:solidFill>
                <a:latin typeface="Arial Narrow" panose="020B0606020202030204" pitchFamily="34" charset="0"/>
                <a:cs typeface="+mn-ea"/>
                <a:sym typeface="+mn-lt"/>
              </a:rPr>
              <a:t>（</a:t>
            </a:r>
            <a:r>
              <a:rPr kumimoji="0" lang="en-US" altLang="zh-CN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 n = 10 </a:t>
            </a:r>
            <a:r>
              <a:rPr lang="zh-CN" altLang="en-US" sz="950" b="1" dirty="0">
                <a:solidFill>
                  <a:srgbClr val="000000"/>
                </a:solidFill>
                <a:latin typeface="Arial Narrow" panose="020B0606020202030204" pitchFamily="34" charset="0"/>
                <a:cs typeface="+mn-ea"/>
                <a:sym typeface="+mn-lt"/>
              </a:rPr>
              <a:t>）</a:t>
            </a:r>
            <a:endParaRPr kumimoji="0" lang="en-CA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0408fcbc-2e10-4461-bee0-724c01b46ae9"/>
    <ds:schemaRef ds:uri="599eec1d-e27c-4128-92a4-19001b8afe1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/>
</ds:datastoreItem>
</file>

<file path=customXml/itemProps3.xml><?xml version="1.0" encoding="utf-8"?>
<ds:datastoreItem xmlns:ds="http://schemas.openxmlformats.org/officeDocument/2006/customXml" ds:itemID="{11998BD1-7B99-4C0F-A478-9BA7D4D9D8B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352</Words>
  <Application>Microsoft Macintosh PowerPoint</Application>
  <PresentationFormat>Widescreen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Narrow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我们的实施委员会合作伙伴数量增长至95个，涵盖来自全球22个国家以及多个全球和区域机构的组织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476</cp:revision>
  <cp:lastPrinted>2023-05-24T15:22:00Z</cp:lastPrinted>
  <dcterms:created xsi:type="dcterms:W3CDTF">2017-04-21T15:41:00Z</dcterms:created>
  <dcterms:modified xsi:type="dcterms:W3CDTF">2025-02-25T16:53:40Z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ICV">
    <vt:lpwstr>AEE7EAC4B026476BBFF98C5E0B1AE379_12</vt:lpwstr>
  </property>
  <property fmtid="{D5CDD505-2E9C-101B-9397-08002B2CF9AE}" pid="6" name="KSOProductBuildVer">
    <vt:lpwstr>2052-12.1.0.20260</vt:lpwstr>
  </property>
</Properties>
</file>