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25" y="1313513"/>
            <a:ext cx="11883753" cy="17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780" algn="l" defTabSz="6096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zh-CN" altLang="en-US" sz="1700" dirty="0">
                <a:solidFill>
                  <a:srgbClr val="254776"/>
                </a:solidFill>
                <a:cs typeface="+mn-ea"/>
                <a:sym typeface="+mn-lt"/>
              </a:rPr>
              <a:t>在柏林举办的气候解决方案峰会，首次提出大规模、人工智能辅助的动态证据综合体系设想。</a:t>
            </a:r>
            <a:endParaRPr lang="en-US" altLang="zh-CN" sz="1700" dirty="0">
              <a:solidFill>
                <a:srgbClr val="254776"/>
              </a:solidFill>
              <a:cs typeface="+mn-ea"/>
              <a:sym typeface="+mn-lt"/>
            </a:endParaRPr>
          </a:p>
          <a:p>
            <a:pPr marL="447675" lvl="0" indent="-27178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zh-CN" altLang="en-US" sz="1700" dirty="0">
                <a:solidFill>
                  <a:srgbClr val="254776"/>
                </a:solidFill>
                <a:cs typeface="+mn-ea"/>
                <a:sym typeface="+mn-lt"/>
              </a:rPr>
              <a:t>“</a:t>
            </a:r>
            <a:r>
              <a:rPr lang="en-US" altLang="zh-CN" sz="1700" dirty="0">
                <a:solidFill>
                  <a:srgbClr val="254776"/>
                </a:solidFill>
                <a:cs typeface="+mn-ea"/>
                <a:sym typeface="+mn-lt"/>
              </a:rPr>
              <a:t>SHOW ME</a:t>
            </a:r>
            <a:r>
              <a:rPr lang="zh-CN" altLang="en-US" sz="1700" dirty="0">
                <a:solidFill>
                  <a:srgbClr val="254776"/>
                </a:solidFill>
                <a:cs typeface="+mn-ea"/>
                <a:sym typeface="+mn-lt"/>
              </a:rPr>
              <a:t>证据” 共识发布，帮助关键“利益相关者”共同描绘更加美好的未来，并向资助者证明，问题的核心在于“资金不足”而非“人力短缺”。</a:t>
            </a:r>
            <a:endParaRPr lang="en-US" sz="1700" dirty="0">
              <a:solidFill>
                <a:srgbClr val="254776"/>
              </a:solidFill>
              <a:cs typeface="+mn-ea"/>
              <a:sym typeface="+mn-lt"/>
            </a:endParaRPr>
          </a:p>
          <a:p>
            <a:pPr marL="447675" marR="0" lvl="0" indent="-271780" algn="l" defTabSz="6096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在布拉格举办的全球证据峰会上，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Campbell</a:t>
            </a: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Cochrane </a:t>
            </a: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和 </a:t>
            </a:r>
            <a:r>
              <a:rPr kumimoji="0" lang="en-US" altLang="zh-CN" sz="170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JBI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的领导者承诺将携手更多合作联盟，推动证据应用的根本性变革。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47675" marR="0" lvl="0" indent="-271780" algn="l" defTabSz="6096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在纽约举办的未来峰会，会议期间发布了一项突破性公告，促成了</a:t>
            </a:r>
            <a:r>
              <a:rPr kumimoji="0" lang="en-US" altLang="zh-CN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ESIC</a:t>
            </a:r>
            <a:r>
              <a:rPr kumimoji="0" lang="zh-CN" alt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规划流程的正式启动。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itle 14"/>
          <p:cNvSpPr txBox="1"/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年发生的四个关键事件推动了一系列突破性进展，明确了资助“证据综合基础设施协作组织”（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ESIC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）的意向</a:t>
            </a:r>
            <a:endParaRPr lang="en-CA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4EE51E0-030A-45D5-DA81-DA572A028BF1}"/>
              </a:ext>
            </a:extLst>
          </p:cNvPr>
          <p:cNvGrpSpPr/>
          <p:nvPr/>
        </p:nvGrpSpPr>
        <p:grpSpPr>
          <a:xfrm>
            <a:off x="2078714" y="3304153"/>
            <a:ext cx="10113286" cy="1798401"/>
            <a:chOff x="2078714" y="3880623"/>
            <a:chExt cx="10113286" cy="1798401"/>
          </a:xfrm>
        </p:grpSpPr>
        <p:grpSp>
          <p:nvGrpSpPr>
            <p:cNvPr id="28" name="Group 27"/>
            <p:cNvGrpSpPr/>
            <p:nvPr/>
          </p:nvGrpSpPr>
          <p:grpSpPr>
            <a:xfrm>
              <a:off x="2078714" y="4019509"/>
              <a:ext cx="9832464" cy="1659515"/>
              <a:chOff x="351488" y="3096462"/>
              <a:chExt cx="10966369" cy="1850895"/>
            </a:xfrm>
          </p:grpSpPr>
          <p:pic>
            <p:nvPicPr>
              <p:cNvPr id="4" name="Picture 3" descr="A logo with arrows and text&#10;&#10;Description automatically generated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0326" y="4067029"/>
                <a:ext cx="1943215" cy="860400"/>
              </a:xfrm>
              <a:prstGeom prst="rect">
                <a:avLst/>
              </a:prstGeom>
            </p:spPr>
          </p:pic>
          <p:pic>
            <p:nvPicPr>
              <p:cNvPr id="6" name="Graphic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0673"/>
              <a:stretch>
                <a:fillRect/>
              </a:stretch>
            </p:blipFill>
            <p:spPr>
              <a:xfrm>
                <a:off x="351488" y="4134290"/>
                <a:ext cx="1975710" cy="643188"/>
              </a:xfrm>
              <a:prstGeom prst="rect">
                <a:avLst/>
              </a:prstGeom>
            </p:spPr>
          </p:pic>
          <p:pic>
            <p:nvPicPr>
              <p:cNvPr id="7" name="Graphic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88148" y="4086957"/>
                <a:ext cx="1278650" cy="860400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87860" y="3533422"/>
                <a:ext cx="10929997" cy="0"/>
              </a:xfrm>
              <a:prstGeom prst="line">
                <a:avLst/>
              </a:prstGeom>
              <a:ln w="66675" cap="rnd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3112809" y="3221456"/>
                <a:ext cx="5192488" cy="612781"/>
                <a:chOff x="3112809" y="3221456"/>
                <a:chExt cx="5192488" cy="612781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3112809" y="3233986"/>
                  <a:ext cx="865148" cy="600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93631" y="3221456"/>
                  <a:ext cx="865148" cy="600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440149" y="3233986"/>
                  <a:ext cx="865148" cy="600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65017" y="3096462"/>
                <a:ext cx="865148" cy="865148"/>
              </a:xfrm>
              <a:prstGeom prst="ellipse">
                <a:avLst/>
              </a:prstGeom>
              <a:solidFill>
                <a:schemeClr val="accent1"/>
              </a:solidFill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89836" y="3096462"/>
                <a:ext cx="865148" cy="865148"/>
              </a:xfrm>
              <a:prstGeom prst="ellipse">
                <a:avLst/>
              </a:prstGeom>
              <a:solidFill>
                <a:schemeClr val="accent1"/>
              </a:solidFill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453506" y="3096462"/>
                <a:ext cx="865148" cy="865148"/>
              </a:xfrm>
              <a:prstGeom prst="ellipse">
                <a:avLst/>
              </a:prstGeom>
              <a:solidFill>
                <a:schemeClr val="accent1"/>
              </a:solidFill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87494" y="3233986"/>
                <a:ext cx="842671" cy="58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6</a:t>
                </a:r>
                <a:r>
                  <a:rPr lang="zh-CN" altLang="en-US" sz="1400" dirty="0">
                    <a:cs typeface="+mn-ea"/>
                    <a:sym typeface="+mn-lt"/>
                  </a:rPr>
                  <a:t>月</a:t>
                </a:r>
                <a:endParaRPr lang="en-US" sz="1400" dirty="0">
                  <a:cs typeface="+mn-ea"/>
                  <a:sym typeface="+mn-lt"/>
                </a:endParaRPr>
              </a:p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9-12</a:t>
                </a:r>
                <a:r>
                  <a:rPr lang="zh-CN" altLang="en-US" sz="1400" dirty="0">
                    <a:cs typeface="+mn-ea"/>
                    <a:sym typeface="+mn-lt"/>
                  </a:rPr>
                  <a:t>日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7290" y="3233986"/>
                <a:ext cx="925761" cy="58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9</a:t>
                </a:r>
                <a:r>
                  <a:rPr lang="zh-CN" altLang="en-US" sz="1400" dirty="0">
                    <a:cs typeface="+mn-ea"/>
                    <a:sym typeface="+mn-lt"/>
                  </a:rPr>
                  <a:t>月</a:t>
                </a:r>
                <a:endParaRPr lang="en-US" sz="1400" dirty="0">
                  <a:cs typeface="+mn-ea"/>
                  <a:sym typeface="+mn-lt"/>
                </a:endParaRPr>
              </a:p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10-13</a:t>
                </a:r>
                <a:r>
                  <a:rPr lang="zh-CN" altLang="en-US" sz="1400" dirty="0">
                    <a:cs typeface="+mn-ea"/>
                    <a:sym typeface="+mn-lt"/>
                  </a:rPr>
                  <a:t>日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34130" y="3238148"/>
                <a:ext cx="962613" cy="58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9</a:t>
                </a:r>
                <a:r>
                  <a:rPr lang="zh-CN" altLang="en-US" sz="1400" dirty="0">
                    <a:cs typeface="+mn-ea"/>
                    <a:sym typeface="+mn-lt"/>
                  </a:rPr>
                  <a:t>月</a:t>
                </a:r>
                <a:endParaRPr lang="en-US" sz="1400" dirty="0">
                  <a:cs typeface="+mn-ea"/>
                  <a:sym typeface="+mn-lt"/>
                </a:endParaRPr>
              </a:p>
              <a:p>
                <a:pPr algn="ctr"/>
                <a:r>
                  <a:rPr lang="en-US" sz="1400" dirty="0">
                    <a:cs typeface="+mn-ea"/>
                    <a:sym typeface="+mn-lt"/>
                  </a:rPr>
                  <a:t>23-24</a:t>
                </a:r>
                <a:r>
                  <a:rPr lang="zh-CN" altLang="en-US" sz="1400" dirty="0">
                    <a:cs typeface="+mn-ea"/>
                    <a:sym typeface="+mn-lt"/>
                  </a:rPr>
                  <a:t>日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525652" y="4018242"/>
              <a:ext cx="775693" cy="775693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1229" y="4171148"/>
              <a:ext cx="569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9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endParaRPr lang="en-US" sz="1400" dirty="0">
                <a:cs typeface="+mn-ea"/>
                <a:sym typeface="+mn-lt"/>
              </a:endParaRPr>
            </a:p>
            <a:p>
              <a:pPr algn="ctr"/>
              <a:r>
                <a:rPr lang="en-US" sz="1400" dirty="0"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cs typeface="+mn-ea"/>
                  <a:sym typeface="+mn-lt"/>
                </a:rPr>
                <a:t>日</a:t>
              </a: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01562" y="4894194"/>
              <a:ext cx="19691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cs typeface="+mn-ea"/>
                  <a:sym typeface="+mn-lt"/>
                </a:rPr>
                <a:t>“</a:t>
              </a:r>
              <a:r>
                <a:rPr lang="en-US" sz="1500" dirty="0">
                  <a:cs typeface="+mn-ea"/>
                  <a:sym typeface="+mn-lt"/>
                </a:rPr>
                <a:t>SHOW ME</a:t>
              </a:r>
              <a:r>
                <a:rPr lang="zh-CN" altLang="en-US" sz="1500" dirty="0">
                  <a:cs typeface="+mn-ea"/>
                  <a:sym typeface="+mn-lt"/>
                </a:rPr>
                <a:t>”证据共识发布</a:t>
              </a:r>
              <a:endParaRPr lang="en-CA" sz="1500" dirty="0"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22093" y="3880623"/>
              <a:ext cx="24699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18" name="Picture 17" descr="A blue line on a white background&#10;&#10;Description automatically generated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8811" y="4161174"/>
              <a:ext cx="906856" cy="6717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/>
</ds:datastoreItem>
</file>

<file path=customXml/itemProps2.xml><?xml version="1.0" encoding="utf-8"?>
<ds:datastoreItem xmlns:ds="http://schemas.openxmlformats.org/officeDocument/2006/customXml" ds:itemID="{11998BD1-7B99-4C0F-A478-9BA7D4D9D8B0}">
  <ds:schemaRefs/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599eec1d-e27c-4128-92a4-19001b8afe1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408fcbc-2e10-4461-bee0-724c01b46a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269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474</cp:revision>
  <cp:lastPrinted>2023-05-24T15:22:00Z</cp:lastPrinted>
  <dcterms:created xsi:type="dcterms:W3CDTF">2017-04-21T15:41:00Z</dcterms:created>
  <dcterms:modified xsi:type="dcterms:W3CDTF">2025-02-21T18:09:54Z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