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57" r:id="rId5"/>
    <p:sldMasterId id="2147483665" r:id="rId6"/>
  </p:sldMasterIdLst>
  <p:notesMasterIdLst>
    <p:notesMasterId r:id="rId8"/>
  </p:notesMasterIdLst>
  <p:handoutMasterIdLst>
    <p:handoutMasterId r:id="rId9"/>
  </p:handoutMasterIdLst>
  <p:sldIdLst>
    <p:sldId id="2066" r:id="rId7"/>
  </p:sldIdLst>
  <p:sldSz cx="12192000" cy="6858000"/>
  <p:notesSz cx="6858000" cy="9144000"/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66"/>
    <a:srgbClr val="6699CC"/>
    <a:srgbClr val="254776"/>
    <a:srgbClr val="000000"/>
    <a:srgbClr val="F5E4ED"/>
    <a:srgbClr val="CC76A6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9F3A7FF-300E-B84F-A2D0-CDCDE713DCB9}" type="datetimeFigureOut">
              <a:rPr lang="en-US" smtClean="0"/>
              <a:t>2/21/25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C11621C-3EA7-C342-A130-13C6D43C8C0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2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8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4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11621C-3EA7-C342-A130-13C6D43C8C0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8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5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/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rgbClr val="464F55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/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email">
            <a:grayscl/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/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grayscl/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/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/>
          <p:cNvSpPr txBox="1"/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/>
          </a:p>
        </p:txBody>
      </p:sp>
      <p:sp>
        <p:nvSpPr>
          <p:cNvPr id="1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3304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8577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6009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552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panose="020B0604020202020204" pitchFamily="34" charset="0"/>
          <a:ea typeface="+mn-ea"/>
          <a:cs typeface="+mn-cs"/>
        </a:defRPr>
      </a:lvl1pPr>
      <a:lvl2pPr marL="647065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0297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168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43319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7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一份共识声明强调了变革的必要性</a:t>
            </a:r>
            <a:endParaRPr lang="en-US" sz="27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267858" y="1403350"/>
            <a:ext cx="8169275" cy="4903788"/>
          </a:xfrm>
        </p:spPr>
        <p:txBody>
          <a:bodyPr/>
          <a:lstStyle/>
          <a:p>
            <a:pPr marL="0" indent="0">
              <a:spcAft>
                <a:spcPts val="300"/>
              </a:spcAft>
              <a:buClr>
                <a:srgbClr val="244776"/>
              </a:buClr>
              <a:buNone/>
            </a:pPr>
            <a:r>
              <a:rPr lang="en-US" sz="1800" dirty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SHOW ME </a:t>
            </a:r>
            <a:r>
              <a:rPr lang="zh-CN" altLang="en-US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证据：基于需求提供可靠证据的方法</a:t>
            </a:r>
            <a:endParaRPr lang="en-US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  <a:p>
            <a:pPr marL="357505" indent="-357505">
              <a:spcAft>
                <a:spcPts val="300"/>
              </a:spcAft>
              <a:buClr>
                <a:srgbClr val="244776"/>
              </a:buClr>
              <a:buFont typeface="+mj-lt"/>
              <a:buAutoNum type="arabicParenR"/>
            </a:pPr>
            <a:r>
              <a:rPr lang="zh-CN" altLang="en-US" dirty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建立</a:t>
            </a:r>
            <a:r>
              <a:rPr lang="zh-CN" altLang="en-US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本地支持体系，使用多种形式的研究证据应对本地优先事项</a:t>
            </a:r>
            <a:endParaRPr lang="en-US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  <a:p>
            <a:pPr marL="357505" indent="-357505">
              <a:spcAft>
                <a:spcPts val="300"/>
              </a:spcAft>
              <a:buAutoNum type="arabicParenR" startAt="2"/>
              <a:tabLst>
                <a:tab pos="266065" algn="l"/>
              </a:tabLst>
            </a:pPr>
            <a:r>
              <a:rPr lang="zh-CN" altLang="en-US" b="1" dirty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推动</a:t>
            </a:r>
            <a:r>
              <a:rPr lang="zh-CN" altLang="en-US" b="1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全球证据协作，让学习其他各国的经验变得更加便捷</a:t>
            </a:r>
            <a:endParaRPr lang="en-US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  <a:p>
            <a:pPr marL="357505" indent="-357505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065" algn="l"/>
              </a:tabLst>
            </a:pPr>
            <a:r>
              <a:rPr lang="zh-CN" altLang="en-US" dirty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树立</a:t>
            </a:r>
            <a:r>
              <a:rPr lang="zh-CN" altLang="en-US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开放科学理念，让借鉴他人的工作经验成为常态</a:t>
            </a:r>
            <a:endParaRPr lang="en-US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  <a:p>
            <a:pPr marL="357505" indent="-357505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065" algn="l"/>
              </a:tabLst>
            </a:pPr>
            <a:r>
              <a:rPr lang="zh-CN" altLang="en-US" dirty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努力</a:t>
            </a:r>
            <a:r>
              <a:rPr lang="zh-CN" altLang="en-US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减少研究浪费，最大限度地增加对证据支持和研究的投资</a:t>
            </a:r>
            <a:endParaRPr lang="en-US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  <a:p>
            <a:pPr marL="357505" indent="-357505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065" algn="l"/>
              </a:tabLst>
            </a:pPr>
            <a:r>
              <a:rPr lang="zh-CN" altLang="en-US" dirty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精准</a:t>
            </a:r>
            <a:r>
              <a:rPr lang="zh-CN" altLang="en-US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传递研究证据，阐明现有证据及其适用条件</a:t>
            </a:r>
            <a:endParaRPr lang="en-US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  <a:p>
            <a:pPr marL="357505" indent="-357505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065" algn="l"/>
              </a:tabLst>
            </a:pPr>
            <a:r>
              <a:rPr lang="zh-CN" altLang="en-US" dirty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确保</a:t>
            </a:r>
            <a:r>
              <a:rPr lang="zh-CN" altLang="en-US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全流程的公平及效率</a:t>
            </a:r>
            <a:endParaRPr lang="en-US" sz="8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  <a:p>
            <a:pPr marL="357505" indent="-357505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065" algn="l"/>
              </a:tabLst>
            </a:pPr>
            <a:endParaRPr lang="en-US" sz="8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  <a:p>
            <a:pPr marL="360045" indent="-360045">
              <a:spcAft>
                <a:spcPts val="300"/>
              </a:spcAft>
              <a:buAutoNum type="arabicParenR" startAt="6"/>
            </a:pPr>
            <a:endParaRPr lang="en-US" sz="17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54443" y="3504464"/>
            <a:ext cx="5398852" cy="2881746"/>
            <a:chOff x="467759" y="1597742"/>
            <a:chExt cx="9922946" cy="70341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29326">
              <a:off x="6938862" y="3410360"/>
              <a:ext cx="3451843" cy="4634089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94752">
              <a:off x="596899" y="1700796"/>
              <a:ext cx="3463757" cy="4378918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609">
              <a:off x="3539552" y="1597742"/>
              <a:ext cx="3650299" cy="512353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46455">
              <a:off x="4131183" y="3832688"/>
              <a:ext cx="3607287" cy="443327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477842">
              <a:off x="467759" y="3743015"/>
              <a:ext cx="3737579" cy="488888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8783082" y="1457966"/>
            <a:ext cx="328629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  <a:buClr>
                <a:srgbClr val="254776"/>
              </a:buClr>
              <a:tabLst>
                <a:tab pos="266065" algn="l"/>
              </a:tabLst>
            </a:pP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提供阿拉伯语、中文、英语、法语、日语、葡萄牙语和西班牙语七种语言版本。</a:t>
            </a:r>
            <a:endParaRPr lang="en-US" altLang="zh-CN" sz="160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spcAft>
                <a:spcPts val="300"/>
              </a:spcAft>
              <a:buClr>
                <a:srgbClr val="254776"/>
              </a:buClr>
              <a:tabLst>
                <a:tab pos="266065" algn="l"/>
              </a:tabLst>
            </a:pPr>
            <a:endParaRPr lang="en-US" sz="90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spcAft>
                <a:spcPts val="300"/>
              </a:spcAft>
              <a:buClr>
                <a:srgbClr val="254776"/>
              </a:buClr>
              <a:tabLst>
                <a:tab pos="266065" algn="l"/>
              </a:tabLst>
            </a:pP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联合发表在 </a:t>
            </a:r>
            <a:r>
              <a:rPr lang="en-US" sz="1600" dirty="0">
                <a:solidFill>
                  <a:schemeClr val="tx1"/>
                </a:solidFill>
                <a:cs typeface="+mn-ea"/>
                <a:sym typeface="+mn-lt"/>
              </a:rPr>
              <a:t>Campbell 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协作网</a:t>
            </a:r>
            <a:r>
              <a:rPr lang="zh-CN" altLang="en-US" sz="1600" dirty="0">
                <a:cs typeface="+mn-ea"/>
                <a:sym typeface="+mn-lt"/>
              </a:rPr>
              <a:t>、</a:t>
            </a:r>
            <a:r>
              <a:rPr lang="en-US" sz="1600" dirty="0">
                <a:solidFill>
                  <a:schemeClr val="tx1"/>
                </a:solidFill>
                <a:cs typeface="+mn-ea"/>
                <a:sym typeface="+mn-lt"/>
              </a:rPr>
              <a:t>Cochrane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协作网</a:t>
            </a:r>
            <a:r>
              <a:rPr lang="zh-CN" altLang="en-US" sz="1600" dirty="0">
                <a:cs typeface="+mn-ea"/>
                <a:sym typeface="+mn-lt"/>
              </a:rPr>
              <a:t>、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环境证据协作网（</a:t>
            </a:r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CEE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）、国际指南协作网</a:t>
            </a:r>
            <a:r>
              <a:rPr lang="zh-CN" altLang="en-US" sz="1600" dirty="0">
                <a:cs typeface="+mn-ea"/>
                <a:sym typeface="+mn-lt"/>
              </a:rPr>
              <a:t>（</a:t>
            </a:r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GIN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）</a:t>
            </a:r>
            <a:r>
              <a:rPr lang="zh-CN" altLang="en-US" sz="1600" dirty="0">
                <a:cs typeface="+mn-ea"/>
                <a:sym typeface="+mn-lt"/>
              </a:rPr>
              <a:t>、</a:t>
            </a:r>
            <a:r>
              <a:rPr lang="en-US" altLang="zh-CN" sz="1600" dirty="0" err="1">
                <a:cs typeface="+mn-ea"/>
                <a:sym typeface="+mn-lt"/>
              </a:rPr>
              <a:t>JBI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五本期刊上。</a:t>
            </a:r>
            <a:endParaRPr 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290A3FEE-4E95-40F5-A7D2-D696DE35F0EF}">
  <ds:schemaRefs/>
</ds:datastoreItem>
</file>

<file path=customXml/itemProps2.xml><?xml version="1.0" encoding="utf-8"?>
<ds:datastoreItem xmlns:ds="http://schemas.openxmlformats.org/officeDocument/2006/customXml" ds:itemID="{11998BD1-7B99-4C0F-A478-9BA7D4D9D8B0}">
  <ds:schemaRefs/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schemas.microsoft.com/office/2006/documentManagement/types"/>
    <ds:schemaRef ds:uri="http://purl.org/dc/elements/1.1/"/>
    <ds:schemaRef ds:uri="http://purl.org/dc/terms/"/>
    <ds:schemaRef ds:uri="0408fcbc-2e10-4461-bee0-724c01b46ae9"/>
    <ds:schemaRef ds:uri="http://www.w3.org/XML/1998/namespace"/>
    <ds:schemaRef ds:uri="http://schemas.microsoft.com/office/infopath/2007/PartnerControls"/>
    <ds:schemaRef ds:uri="599eec1d-e27c-4128-92a4-19001b8afe14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248</Words>
  <Application>Microsoft Macintosh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Times New Roman</vt:lpstr>
      <vt:lpstr>Wellcome</vt:lpstr>
      <vt:lpstr>Wingdings</vt:lpstr>
      <vt:lpstr>RISE</vt:lpstr>
      <vt:lpstr>ESN-CA</vt:lpstr>
      <vt:lpstr>GCESC</vt:lpstr>
      <vt:lpstr>一份共识声明强调了变革的必要性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474</cp:revision>
  <cp:lastPrinted>2023-05-24T15:22:00Z</cp:lastPrinted>
  <dcterms:created xsi:type="dcterms:W3CDTF">2017-04-21T15:41:00Z</dcterms:created>
  <dcterms:modified xsi:type="dcterms:W3CDTF">2025-02-21T18:10:20Z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ICV">
    <vt:lpwstr>AEE7EAC4B026476BBFF98C5E0B1AE379_12</vt:lpwstr>
  </property>
  <property fmtid="{D5CDD505-2E9C-101B-9397-08002B2CF9AE}" pid="6" name="KSOProductBuildVer">
    <vt:lpwstr>2052-12.1.0.20260</vt:lpwstr>
  </property>
</Properties>
</file>