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765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2239769" y="1335380"/>
          <a:ext cx="7324912" cy="792480"/>
        </p:xfrm>
        <a:graphic>
          <a:graphicData uri="http://schemas.openxmlformats.org/drawingml/2006/table">
            <a:tbl>
              <a:tblPr firstRow="1" firstCol="1" bandRow="1"/>
              <a:tblGrid>
                <a:gridCol w="732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证据需求方的结构和流程：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）将证据应用于日常咨询和决策过程，并融入学习与改进平台（</a:t>
                      </a: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促进因素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）构建并传承一种证据</a:t>
                      </a: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文化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；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）加强使用证据的</a:t>
                      </a: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能力</a:t>
                      </a:r>
                      <a:endParaRPr lang="en-US" sz="1300" b="1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Rounded Rectangle 50"/>
          <p:cNvSpPr/>
          <p:nvPr/>
        </p:nvSpPr>
        <p:spPr>
          <a:xfrm>
            <a:off x="2301555" y="4559341"/>
            <a:ext cx="7391084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rgbClr val="254776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zh-CN" altLang="en-US" sz="2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在国家（和地方）证据支持体系中运行的及时、需求驱动的证据支持机构，可应用由</a:t>
            </a:r>
            <a:r>
              <a:rPr lang="en-US" altLang="zh-CN" sz="2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ESIC</a:t>
            </a:r>
            <a:r>
              <a:rPr lang="zh-CN" altLang="en-US" sz="2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提供的切实可行的见解 、动态证据综合以及支持性基础设施</a:t>
            </a:r>
            <a:endParaRPr lang="en-CA" sz="2300" kern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907671" y="2705908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证据需求优先级排序机制</a:t>
                      </a:r>
                      <a:endParaRPr lang="en-CA" altLang="zh-CN" sz="1300" b="1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（范围审查及重点问题）</a:t>
                      </a:r>
                      <a:endParaRPr lang="en-CA" sz="1200" b="0" i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单方需求</a:t>
                      </a:r>
                      <a:endParaRPr lang="en-US" altLang="zh-CN" sz="1100" b="0" i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（复杂问题）</a:t>
                      </a:r>
                      <a:endParaRPr lang="en-CA" sz="1100" b="1" i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</a:t>
                      </a:r>
                      <a:r>
                        <a:rPr lang="zh-CN" altLang="en-US" sz="11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符合决策过程</a:t>
                      </a:r>
                      <a:endParaRPr lang="en-US" altLang="zh-CN" sz="1100" b="0" i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   </a:t>
                      </a:r>
                      <a:r>
                        <a:rPr lang="zh-CN" altLang="en-US" sz="11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的一揽子响应</a:t>
                      </a:r>
                      <a:endParaRPr lang="en-CA" sz="1100" b="0" i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证据供给协作机制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 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（超快速证据支持提供所需形式的</a:t>
                      </a:r>
                      <a:r>
                        <a:rPr lang="zh-CN" altLang="en-US" sz="1200" b="0" i="0" u="sng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现有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证据，</a:t>
                      </a:r>
                      <a:r>
                        <a:rPr lang="zh-CN" altLang="en-US" sz="1200" b="0" i="0" kern="120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“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总承包商</a:t>
                      </a:r>
                      <a:r>
                        <a:rPr lang="zh-CN" altLang="en-US" sz="1200" b="0" i="0" kern="120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”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模式促成合适的</a:t>
                      </a:r>
                      <a:r>
                        <a:rPr lang="zh-CN" altLang="en-US" sz="1200" b="0" i="0" kern="120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“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交易</a:t>
                      </a:r>
                      <a:r>
                        <a:rPr lang="zh-CN" altLang="en-US" sz="1200" b="0" i="0" kern="120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”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生产</a:t>
                      </a:r>
                      <a:r>
                        <a:rPr lang="zh-CN" altLang="en-US" sz="1200" b="0" i="0" u="sng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新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证据）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542438" y="4709175"/>
          <a:ext cx="5057395" cy="1981180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及时的以需求为导向的证据支持机构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（“交易”）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侧重于特定证据形式的</a:t>
                      </a:r>
                      <a:endParaRPr lang="en-CA" sz="13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数据分析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建模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评价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行为</a:t>
                      </a:r>
                      <a:r>
                        <a:rPr lang="en-US" altLang="zh-CN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实施研究</a:t>
                      </a:r>
                      <a:endParaRPr lang="en-US" altLang="zh-CN" sz="11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定性见解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证据综合（本土化）</a:t>
                      </a:r>
                      <a:endParaRPr lang="en-CA" sz="105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技术评估</a:t>
                      </a:r>
                      <a:r>
                        <a:rPr lang="en-US" altLang="zh-CN" sz="105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成本效果分析</a:t>
                      </a:r>
                      <a:endParaRPr lang="en-US" altLang="zh-CN" sz="105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80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05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指南</a:t>
                      </a:r>
                      <a:endParaRPr lang="en-CA" sz="105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 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侧重于特定领域的（并提供多种证据形式）</a:t>
                      </a:r>
                      <a:endParaRPr lang="en-CA" sz="1300" b="0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气候行动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教育、卫生、公共安全和社会服务等</a:t>
                      </a:r>
                      <a:endParaRPr lang="en-US" altLang="zh-CN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269875" marR="0" lvl="1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国际发展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8" name="Group 77"/>
          <p:cNvGrpSpPr/>
          <p:nvPr/>
        </p:nvGrpSpPr>
        <p:grpSpPr>
          <a:xfrm rot="16200000" flipH="1">
            <a:off x="7577467" y="5454051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7780572" y="4616993"/>
            <a:ext cx="1821235" cy="2090031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23741"/>
              </p:ext>
            </p:extLst>
          </p:nvPr>
        </p:nvGraphicFramePr>
        <p:xfrm>
          <a:off x="7822621" y="4736996"/>
          <a:ext cx="1876592" cy="1981179"/>
        </p:xfrm>
        <a:graphic>
          <a:graphicData uri="http://schemas.openxmlformats.org/drawingml/2006/table">
            <a:tbl>
              <a:tblPr firstRow="1" firstCol="1" bandRow="1"/>
              <a:tblGrid>
                <a:gridCol w="187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证据综合基础设施协作</a:t>
                      </a:r>
                      <a:endParaRPr lang="en-US" altLang="zh-CN" sz="1300" b="1" dirty="0">
                        <a:solidFill>
                          <a:srgbClr val="254776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组织</a:t>
                      </a:r>
                      <a:endParaRPr lang="zh-CN" altLang="en-US" sz="1300" b="1" dirty="0">
                        <a:solidFill>
                          <a:srgbClr val="254776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805" marR="0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切实可行的见解</a:t>
                      </a:r>
                    </a:p>
                    <a:p>
                      <a:pPr marL="90805" marR="0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动态证据综合</a:t>
                      </a:r>
                    </a:p>
                    <a:p>
                      <a:pPr marL="90805" marR="0" indent="-9080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支持需求方参与、数据共享和再利用、人工智能的使用、方法创新和资源共享的基础设施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>
                <a:latin typeface="+mn-lt"/>
                <a:ea typeface="+mn-ea"/>
                <a:cs typeface="+mn-ea"/>
                <a:sym typeface="+mn-lt"/>
              </a:rPr>
              <a:t>1</a:t>
            </a:fld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A3FEE-4E95-40F5-A7D2-D696DE35F0EF}">
  <ds:schemaRefs/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599eec1d-e27c-4128-92a4-19001b8afe14"/>
    <ds:schemaRef ds:uri="0408fcbc-2e10-4461-bee0-724c01b46ae9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421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475</cp:revision>
  <cp:lastPrinted>2023-05-24T15:22:00Z</cp:lastPrinted>
  <dcterms:created xsi:type="dcterms:W3CDTF">2017-04-21T15:41:00Z</dcterms:created>
  <dcterms:modified xsi:type="dcterms:W3CDTF">2025-02-21T18:14:18Z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