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1164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svg"/><Relationship Id="rId18" Type="http://schemas.openxmlformats.org/officeDocument/2006/relationships/image" Target="../media/image48.emf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20" Type="http://schemas.openxmlformats.org/officeDocument/2006/relationships/image" Target="../media/image50.sv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24" Type="http://schemas.openxmlformats.org/officeDocument/2006/relationships/image" Target="../media/image54.svg"/><Relationship Id="rId32" Type="http://schemas.openxmlformats.org/officeDocument/2006/relationships/image" Target="../media/image62.sv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rot="10800000">
            <a:off x="4765773" y="5572862"/>
            <a:ext cx="1716048" cy="319995"/>
            <a:chOff x="101017" y="2582243"/>
            <a:chExt cx="1716048" cy="31999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 rot="10800000">
            <a:off x="4795262" y="3073873"/>
            <a:ext cx="1716048" cy="319995"/>
            <a:chOff x="101017" y="2582243"/>
            <a:chExt cx="1716048" cy="31999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87703" y="5429788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数据分析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评价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4830064" y="2938208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建模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评价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指南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技术评估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777360" y="5495929"/>
          <a:ext cx="2280606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8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行为</a:t>
                      </a:r>
                      <a:r>
                        <a:rPr lang="en-US" altLang="zh-CN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实施研究</a:t>
                      </a: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9484" y="2928986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数据分析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建模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lang="zh-CN" altLang="en-US" sz="2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证据支持机构</a:t>
            </a:r>
            <a:r>
              <a:rPr kumimoji="0" lang="zh-CN" altLang="en-US" sz="23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将支持政府决策者</a:t>
            </a:r>
            <a:r>
              <a:rPr lang="zh-CN" altLang="en-US" sz="23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快速访问</a:t>
            </a:r>
            <a:r>
              <a:rPr kumimoji="0" lang="zh-CN" altLang="en-US" sz="23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全球证据，提供高度本土化的见解，同时提供从国家（和地方）层面证据中所得的见解</a:t>
            </a:r>
            <a:endParaRPr kumimoji="0" lang="en-US" sz="23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883537" y="1392835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53043" y="2415936"/>
            <a:ext cx="204439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理解问题及原因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9333" y="2418335"/>
            <a:ext cx="183262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选择解决问题的方案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6567" y="4970236"/>
            <a:ext cx="20996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确认实施考虑的因素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54086" y="4913351"/>
            <a:ext cx="218953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cs typeface="+mn-ea"/>
                <a:sym typeface="+mn-lt"/>
              </a:rPr>
              <a:t>监测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实施和评估的效果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3807" y="3438616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范围审查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（基于国家和全球层面完成的前瞻性工作）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90826" y="4116399"/>
            <a:ext cx="2145665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关键知情者访谈总结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（借助丰富的经验）和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民意调查</a:t>
            </a:r>
            <a:r>
              <a:rPr lang="zh-CN" altLang="en-US" sz="1000" dirty="0">
                <a:cs typeface="+mn-ea"/>
                <a:sym typeface="+mn-lt"/>
              </a:rPr>
              <a:t>（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收集意见</a:t>
            </a:r>
            <a:r>
              <a:rPr lang="zh-CN" altLang="en-US" sz="1000" dirty="0">
                <a:cs typeface="+mn-ea"/>
                <a:sym typeface="+mn-lt"/>
              </a:rPr>
              <a:t>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97840" y="4948070"/>
            <a:ext cx="214566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协商过程总结</a:t>
            </a:r>
            <a:r>
              <a:rPr lang="zh-CN" altLang="en-US" sz="1000" dirty="0">
                <a:cs typeface="+mn-ea"/>
                <a:sym typeface="+mn-lt"/>
              </a:rPr>
              <a:t>（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让公民和利益相关者参与集体解决问题的过程</a:t>
            </a:r>
            <a:r>
              <a:rPr lang="zh-CN" altLang="en-US" sz="1000" dirty="0">
                <a:cs typeface="+mn-ea"/>
                <a:sym typeface="+mn-lt"/>
              </a:rPr>
              <a:t>）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利益相关者参与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更普遍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5186" y="2493894"/>
            <a:ext cx="162344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证据综合，最好是动态的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lang="zh-CN" altLang="en-US" sz="1000" dirty="0">
                <a:cs typeface="+mn-ea"/>
                <a:sym typeface="+mn-lt"/>
              </a:rPr>
              <a:t>从世界各地学习到的，包括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不同群体和背景差异）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7840" y="2464486"/>
            <a:ext cx="219416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辖区审查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（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记录各省、地区和其他国家的政</a:t>
            </a: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策、做法和经验，并对其进行评估</a:t>
            </a:r>
            <a:r>
              <a:rPr lang="zh-CN" altLang="en-US" sz="1000" dirty="0">
                <a:cs typeface="+mn-ea"/>
                <a:sym typeface="+mn-lt"/>
              </a:rPr>
              <a:t>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9303208" y="2287853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987620" y="1544197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国内证据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31923" y="1612161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全球证据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272831" y="1622505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其他类型信息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2315" y="2852842"/>
            <a:ext cx="3166807" cy="3254774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177190" y="2945145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94" name="Graphic 93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01" name="Graphic 100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05" name="Graphic 104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/>
          <p:cNvGrpSpPr/>
          <p:nvPr/>
        </p:nvGrpSpPr>
        <p:grpSpPr>
          <a:xfrm>
            <a:off x="194143" y="5454109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18" name="Graphic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16" name="Graphic 11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>
                <a:fillRect/>
              </a:stretch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14" name="Graphic 1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/>
          <p:cNvGrpSpPr/>
          <p:nvPr/>
        </p:nvGrpSpPr>
        <p:grpSpPr>
          <a:xfrm>
            <a:off x="4913610" y="2945145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29" name="Graphic 12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/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27" name="Graphic 12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25" name="Graphic 1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/>
          <p:cNvGrpSpPr/>
          <p:nvPr/>
        </p:nvGrpSpPr>
        <p:grpSpPr>
          <a:xfrm>
            <a:off x="4913610" y="5454109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40" name="Graphic 13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pic>
            <p:nvPicPr>
              <p:cNvPr id="136" name="Graphic 1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/>
          <p:cNvGrpSpPr/>
          <p:nvPr/>
        </p:nvGrpSpPr>
        <p:grpSpPr>
          <a:xfrm>
            <a:off x="7194830" y="2521721"/>
            <a:ext cx="517784" cy="517784"/>
            <a:chOff x="7207630" y="2168685"/>
            <a:chExt cx="517784" cy="517784"/>
          </a:xfrm>
        </p:grpSpPr>
        <p:sp>
          <p:nvSpPr>
            <p:cNvPr id="142" name="Oval 141"/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44" name="Graphic 143"/>
            <p:cNvPicPr>
              <a:picLocks noChangeAspect="1"/>
            </p:cNvPicPr>
            <p:nvPr/>
          </p:nvPicPr>
          <p:blipFill>
            <a:blip r:embed="rId18"/>
            <a:srcRect t="2326" b="2326"/>
            <a:stretch>
              <a:fillRect/>
            </a:stretch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9455820" y="3481578"/>
            <a:ext cx="517784" cy="517784"/>
            <a:chOff x="9473062" y="3004546"/>
            <a:chExt cx="517784" cy="517784"/>
          </a:xfrm>
        </p:grpSpPr>
        <p:sp>
          <p:nvSpPr>
            <p:cNvPr id="146" name="Oval 145"/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48" name="Graphic 147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/>
          <p:cNvSpPr/>
          <p:nvPr/>
        </p:nvSpPr>
        <p:spPr>
          <a:xfrm>
            <a:off x="4920748" y="4059110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920748" y="4433923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1033946" y="1827610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/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（在决策周期中逐步进行，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其中任何一个都可能成为本土化证据综合的重点）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377909" y="1947361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/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（适用于决策周期中的一个或多个步骤）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9460262" y="2563573"/>
            <a:ext cx="517784" cy="517784"/>
            <a:chOff x="9473062" y="2210537"/>
            <a:chExt cx="517784" cy="517784"/>
          </a:xfrm>
        </p:grpSpPr>
        <p:sp>
          <p:nvSpPr>
            <p:cNvPr id="149" name="Oval 148"/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70" name="Graphic 169"/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>
              <a:fillRect/>
            </a:stretch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9455820" y="4205669"/>
            <a:ext cx="517784" cy="517784"/>
            <a:chOff x="9473062" y="3798555"/>
            <a:chExt cx="517784" cy="517784"/>
          </a:xfrm>
        </p:grpSpPr>
        <p:sp>
          <p:nvSpPr>
            <p:cNvPr id="151" name="Oval 150"/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73" name="Graphic 172"/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>
              <a:fillRect/>
            </a:stretch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/>
          <p:cNvGrpSpPr/>
          <p:nvPr/>
        </p:nvGrpSpPr>
        <p:grpSpPr>
          <a:xfrm>
            <a:off x="9451378" y="5011925"/>
            <a:ext cx="517784" cy="517784"/>
            <a:chOff x="9473062" y="4592565"/>
            <a:chExt cx="517784" cy="517784"/>
          </a:xfrm>
        </p:grpSpPr>
        <p:sp>
          <p:nvSpPr>
            <p:cNvPr id="153" name="Oval 152"/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76" name="Graphic 175"/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>
            <a:fillRect/>
          </a:stretch>
        </p:blipFill>
        <p:spPr>
          <a:xfrm>
            <a:off x="4970335" y="4092800"/>
            <a:ext cx="232373" cy="260953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4971822" y="4490376"/>
            <a:ext cx="224662" cy="215169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7690147" y="3841952"/>
            <a:ext cx="151850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新出现的证据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（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随着证据的迅速发展，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从世界各地学习到的</a:t>
            </a:r>
            <a:r>
              <a:rPr lang="zh-CN" altLang="en-US" sz="1000" dirty="0">
                <a:cs typeface="+mn-ea"/>
                <a:sym typeface="+mn-lt"/>
              </a:rPr>
              <a:t>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94830" y="3853018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84543" y="3932612"/>
            <a:ext cx="326811" cy="3752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65074" y="1328797"/>
            <a:ext cx="2253355" cy="3930922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599eec1d-e27c-4128-92a4-19001b8afe1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/>
</ds:datastoreItem>
</file>

<file path=customXml/itemProps3.xml><?xml version="1.0" encoding="utf-8"?>
<ds:datastoreItem xmlns:ds="http://schemas.openxmlformats.org/officeDocument/2006/customXml" ds:itemID="{290A3FEE-4E95-40F5-A7D2-D696DE35F0E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407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证据支持机构将支持政府决策者快速访问全球证据，提供高度本土化的见解，同时提供从国家（和地方）层面证据中所得的见解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475</cp:revision>
  <cp:lastPrinted>2023-05-24T15:22:00Z</cp:lastPrinted>
  <dcterms:created xsi:type="dcterms:W3CDTF">2017-04-21T15:41:00Z</dcterms:created>
  <dcterms:modified xsi:type="dcterms:W3CDTF">2025-02-21T18:14:48Z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