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#4" qsCatId="simple" csTypeId="urn:microsoft.com/office/officeart/2005/8/colors/accent2_1#2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500" b="0" dirty="0">
              <a:latin typeface="+mn-lt"/>
              <a:ea typeface="+mn-ea"/>
              <a:cs typeface="+mn-ea"/>
              <a:sym typeface="+mn-lt"/>
            </a:rPr>
            <a:t>合作伙伴们齐聚一堂</a:t>
          </a:r>
          <a:r>
            <a:rPr lang="zh-CN" altLang="en-US" sz="1500" b="1" dirty="0">
              <a:latin typeface="+mn-lt"/>
              <a:ea typeface="+mn-ea"/>
              <a:cs typeface="+mn-ea"/>
              <a:sym typeface="+mn-lt"/>
            </a:rPr>
            <a:t>相互学习</a:t>
          </a:r>
          <a:r>
            <a:rPr lang="zh-CN" altLang="en-US" sz="1500" b="0" dirty="0">
              <a:latin typeface="+mn-lt"/>
              <a:ea typeface="+mn-ea"/>
              <a:cs typeface="+mn-ea"/>
              <a:sym typeface="+mn-lt"/>
            </a:rPr>
            <a:t>（如</a:t>
          </a:r>
          <a:r>
            <a:rPr lang="en-US" altLang="zh-CN" sz="1500" b="0" dirty="0">
              <a:latin typeface="+mn-lt"/>
              <a:ea typeface="+mn-ea"/>
              <a:cs typeface="+mn-ea"/>
              <a:sym typeface="+mn-lt"/>
            </a:rPr>
            <a:t>Cochrane-</a:t>
          </a:r>
          <a:r>
            <a:rPr lang="en-US" altLang="zh-CN" sz="1500" b="0" dirty="0" err="1">
              <a:latin typeface="+mn-lt"/>
              <a:ea typeface="+mn-ea"/>
              <a:cs typeface="+mn-ea"/>
              <a:sym typeface="+mn-lt"/>
            </a:rPr>
            <a:t>GCESC</a:t>
          </a:r>
          <a:r>
            <a:rPr lang="en-US" altLang="zh-CN" sz="1500" b="0" dirty="0">
              <a:latin typeface="+mn-lt"/>
              <a:ea typeface="+mn-ea"/>
              <a:cs typeface="+mn-ea"/>
              <a:sym typeface="+mn-lt"/>
            </a:rPr>
            <a:t>-WHO </a:t>
          </a:r>
          <a:r>
            <a:rPr lang="en-US" altLang="zh-CN" sz="1500" b="0" dirty="0" err="1">
              <a:latin typeface="+mn-lt"/>
              <a:ea typeface="+mn-ea"/>
              <a:cs typeface="+mn-ea"/>
              <a:sym typeface="+mn-lt"/>
            </a:rPr>
            <a:t>EVIPNet</a:t>
          </a:r>
          <a:r>
            <a:rPr lang="zh-CN" altLang="en-US" sz="1500" b="0" dirty="0">
              <a:latin typeface="+mn-lt"/>
              <a:ea typeface="+mn-ea"/>
              <a:cs typeface="+mn-ea"/>
              <a:sym typeface="+mn-lt"/>
            </a:rPr>
            <a:t>网络研讨会；共同开辟空间讨论原住民权利和认知方式）</a:t>
          </a:r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500" dirty="0">
              <a:latin typeface="+mn-lt"/>
              <a:ea typeface="+mn-ea"/>
              <a:cs typeface="+mn-ea"/>
              <a:sym typeface="+mn-lt"/>
            </a:rPr>
            <a:t>认识到公民淹没在各种正确、错误或虚假信息浪潮中，并且更加致力于寻找有效的方法来</a:t>
          </a:r>
          <a:r>
            <a:rPr lang="zh-CN" altLang="en-US" sz="1500" b="0" dirty="0">
              <a:latin typeface="+mn-lt"/>
              <a:ea typeface="+mn-ea"/>
              <a:cs typeface="+mn-ea"/>
              <a:sym typeface="+mn-lt"/>
            </a:rPr>
            <a:t>应对</a:t>
          </a:r>
          <a:r>
            <a:rPr lang="zh-CN" altLang="en-US" sz="1500" b="1" dirty="0">
              <a:latin typeface="+mn-lt"/>
              <a:ea typeface="+mn-ea"/>
              <a:cs typeface="+mn-ea"/>
              <a:sym typeface="+mn-lt"/>
            </a:rPr>
            <a:t>错误</a:t>
          </a:r>
          <a:r>
            <a:rPr lang="en-US" altLang="zh-CN" sz="1500" b="1" dirty="0">
              <a:latin typeface="+mn-lt"/>
              <a:ea typeface="+mn-ea"/>
              <a:cs typeface="+mn-ea"/>
              <a:sym typeface="+mn-lt"/>
            </a:rPr>
            <a:t>/</a:t>
          </a:r>
          <a:r>
            <a:rPr lang="zh-CN" altLang="en-US" sz="1500" b="1" dirty="0">
              <a:latin typeface="+mn-lt"/>
              <a:ea typeface="+mn-ea"/>
              <a:cs typeface="+mn-ea"/>
              <a:sym typeface="+mn-lt"/>
            </a:rPr>
            <a:t>虚假信息</a:t>
          </a:r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500" dirty="0">
              <a:latin typeface="+mn-lt"/>
              <a:ea typeface="+mn-ea"/>
              <a:cs typeface="+mn-ea"/>
              <a:sym typeface="+mn-lt"/>
            </a:rPr>
            <a:t>进一步认识到，面对</a:t>
          </a:r>
          <a:r>
            <a:rPr lang="zh-CN" altLang="en-US" sz="1500" b="1" dirty="0">
              <a:latin typeface="+mn-lt"/>
              <a:ea typeface="+mn-ea"/>
              <a:cs typeface="+mn-ea"/>
              <a:sym typeface="+mn-lt"/>
            </a:rPr>
            <a:t>强大的阻力</a:t>
          </a:r>
          <a:r>
            <a:rPr lang="zh-CN" altLang="en-US" sz="1500" dirty="0">
              <a:latin typeface="+mn-lt"/>
              <a:ea typeface="+mn-ea"/>
              <a:cs typeface="+mn-ea"/>
              <a:sym typeface="+mn-lt"/>
            </a:rPr>
            <a:t>需要“</a:t>
          </a:r>
          <a:r>
            <a:rPr lang="zh-CN" altLang="en-US" sz="1500" b="1" dirty="0">
              <a:latin typeface="+mn-lt"/>
              <a:ea typeface="+mn-ea"/>
              <a:cs typeface="+mn-ea"/>
              <a:sym typeface="+mn-lt"/>
            </a:rPr>
            <a:t>并肩作战</a:t>
          </a:r>
          <a:r>
            <a:rPr lang="zh-CN" altLang="en-US" sz="1500" dirty="0">
              <a:latin typeface="+mn-lt"/>
              <a:ea typeface="+mn-ea"/>
              <a:cs typeface="+mn-ea"/>
              <a:sym typeface="+mn-lt"/>
            </a:rPr>
            <a:t>”才能取得进展</a:t>
          </a: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500" dirty="0">
              <a:latin typeface="+mn-lt"/>
              <a:ea typeface="+mn-ea"/>
              <a:cs typeface="+mn-ea"/>
              <a:sym typeface="+mn-lt"/>
            </a:rPr>
            <a:t>更清晰地意识到需要</a:t>
          </a:r>
          <a:r>
            <a:rPr lang="zh-CN" altLang="en-US" sz="1500" b="1" dirty="0">
              <a:latin typeface="+mn-lt"/>
              <a:ea typeface="+mn-ea"/>
              <a:cs typeface="+mn-ea"/>
              <a:sym typeface="+mn-lt"/>
            </a:rPr>
            <a:t>以集体影响为导向</a:t>
          </a:r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026169" y="130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0" kern="1200" dirty="0">
              <a:latin typeface="+mn-lt"/>
              <a:ea typeface="+mn-ea"/>
              <a:cs typeface="+mn-ea"/>
              <a:sym typeface="+mn-lt"/>
            </a:rPr>
            <a:t>合作伙伴们齐聚一堂</a:t>
          </a:r>
          <a:r>
            <a:rPr lang="zh-CN" altLang="en-US" sz="1500" b="1" kern="1200" dirty="0">
              <a:latin typeface="+mn-lt"/>
              <a:ea typeface="+mn-ea"/>
              <a:cs typeface="+mn-ea"/>
              <a:sym typeface="+mn-lt"/>
            </a:rPr>
            <a:t>相互学习</a:t>
          </a:r>
          <a:r>
            <a:rPr lang="zh-CN" altLang="en-US" sz="1500" b="0" kern="1200" dirty="0">
              <a:latin typeface="+mn-lt"/>
              <a:ea typeface="+mn-ea"/>
              <a:cs typeface="+mn-ea"/>
              <a:sym typeface="+mn-lt"/>
            </a:rPr>
            <a:t>（如</a:t>
          </a:r>
          <a:r>
            <a:rPr lang="en-US" altLang="zh-CN" sz="1500" b="0" kern="1200" dirty="0">
              <a:latin typeface="+mn-lt"/>
              <a:ea typeface="+mn-ea"/>
              <a:cs typeface="+mn-ea"/>
              <a:sym typeface="+mn-lt"/>
            </a:rPr>
            <a:t>Cochrane-</a:t>
          </a:r>
          <a:r>
            <a:rPr lang="en-US" altLang="zh-CN" sz="1500" b="0" kern="1200" dirty="0" err="1">
              <a:latin typeface="+mn-lt"/>
              <a:ea typeface="+mn-ea"/>
              <a:cs typeface="+mn-ea"/>
              <a:sym typeface="+mn-lt"/>
            </a:rPr>
            <a:t>GCESC</a:t>
          </a:r>
          <a:r>
            <a:rPr lang="en-US" altLang="zh-CN" sz="1500" b="0" kern="1200" dirty="0">
              <a:latin typeface="+mn-lt"/>
              <a:ea typeface="+mn-ea"/>
              <a:cs typeface="+mn-ea"/>
              <a:sym typeface="+mn-lt"/>
            </a:rPr>
            <a:t>-WHO </a:t>
          </a:r>
          <a:r>
            <a:rPr lang="en-US" altLang="zh-CN" sz="1500" b="0" kern="1200" dirty="0" err="1">
              <a:latin typeface="+mn-lt"/>
              <a:ea typeface="+mn-ea"/>
              <a:cs typeface="+mn-ea"/>
              <a:sym typeface="+mn-lt"/>
            </a:rPr>
            <a:t>EVIPNet</a:t>
          </a:r>
          <a:r>
            <a:rPr lang="zh-CN" altLang="en-US" sz="1500" b="0" kern="1200" dirty="0">
              <a:latin typeface="+mn-lt"/>
              <a:ea typeface="+mn-ea"/>
              <a:cs typeface="+mn-ea"/>
              <a:sym typeface="+mn-lt"/>
            </a:rPr>
            <a:t>网络研讨会；共同开辟空间讨论原住民权利和认知方式）</a:t>
          </a:r>
        </a:p>
      </dsp:txBody>
      <dsp:txXfrm rot="10800000">
        <a:off x="2219276" y="1302"/>
        <a:ext cx="7084423" cy="772428"/>
      </dsp:txXfrm>
    </dsp:sp>
    <dsp:sp modelId="{5947CBB8-3B85-E844-AA68-EDBECFA0475E}">
      <dsp:nvSpPr>
        <dsp:cNvPr id="0" name=""/>
        <dsp:cNvSpPr/>
      </dsp:nvSpPr>
      <dsp:spPr>
        <a:xfrm>
          <a:off x="1639955" y="130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026169" y="96718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latin typeface="+mn-lt"/>
              <a:ea typeface="+mn-ea"/>
              <a:cs typeface="+mn-ea"/>
              <a:sym typeface="+mn-lt"/>
            </a:rPr>
            <a:t>认识到公民淹没在各种正确、错误或虚假信息浪潮中，并且更加致力于寻找有效的方法来</a:t>
          </a:r>
          <a:r>
            <a:rPr lang="zh-CN" altLang="en-US" sz="1500" b="0" kern="1200" dirty="0">
              <a:latin typeface="+mn-lt"/>
              <a:ea typeface="+mn-ea"/>
              <a:cs typeface="+mn-ea"/>
              <a:sym typeface="+mn-lt"/>
            </a:rPr>
            <a:t>应对</a:t>
          </a:r>
          <a:r>
            <a:rPr lang="zh-CN" altLang="en-US" sz="1500" b="1" kern="1200" dirty="0">
              <a:latin typeface="+mn-lt"/>
              <a:ea typeface="+mn-ea"/>
              <a:cs typeface="+mn-ea"/>
              <a:sym typeface="+mn-lt"/>
            </a:rPr>
            <a:t>错误</a:t>
          </a:r>
          <a:r>
            <a:rPr lang="en-US" altLang="zh-CN" sz="1500" b="1" kern="1200" dirty="0">
              <a:latin typeface="+mn-lt"/>
              <a:ea typeface="+mn-ea"/>
              <a:cs typeface="+mn-ea"/>
              <a:sym typeface="+mn-lt"/>
            </a:rPr>
            <a:t>/</a:t>
          </a:r>
          <a:r>
            <a:rPr lang="zh-CN" altLang="en-US" sz="1500" b="1" kern="1200" dirty="0">
              <a:latin typeface="+mn-lt"/>
              <a:ea typeface="+mn-ea"/>
              <a:cs typeface="+mn-ea"/>
              <a:sym typeface="+mn-lt"/>
            </a:rPr>
            <a:t>虚假信息</a:t>
          </a:r>
        </a:p>
      </dsp:txBody>
      <dsp:txXfrm rot="10800000">
        <a:off x="2219276" y="967182"/>
        <a:ext cx="7084423" cy="772428"/>
      </dsp:txXfrm>
    </dsp:sp>
    <dsp:sp modelId="{724F811E-72CA-1545-8D21-98C6A51747BF}">
      <dsp:nvSpPr>
        <dsp:cNvPr id="0" name=""/>
        <dsp:cNvSpPr/>
      </dsp:nvSpPr>
      <dsp:spPr>
        <a:xfrm>
          <a:off x="1639955" y="96718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026169" y="193306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latin typeface="+mn-lt"/>
              <a:ea typeface="+mn-ea"/>
              <a:cs typeface="+mn-ea"/>
              <a:sym typeface="+mn-lt"/>
            </a:rPr>
            <a:t>进一步认识到，面对</a:t>
          </a:r>
          <a:r>
            <a:rPr lang="zh-CN" altLang="en-US" sz="1500" b="1" kern="1200" dirty="0">
              <a:latin typeface="+mn-lt"/>
              <a:ea typeface="+mn-ea"/>
              <a:cs typeface="+mn-ea"/>
              <a:sym typeface="+mn-lt"/>
            </a:rPr>
            <a:t>强大的阻力</a:t>
          </a:r>
          <a:r>
            <a:rPr lang="zh-CN" altLang="en-US" sz="1500" kern="1200" dirty="0">
              <a:latin typeface="+mn-lt"/>
              <a:ea typeface="+mn-ea"/>
              <a:cs typeface="+mn-ea"/>
              <a:sym typeface="+mn-lt"/>
            </a:rPr>
            <a:t>需要“</a:t>
          </a:r>
          <a:r>
            <a:rPr lang="zh-CN" altLang="en-US" sz="1500" b="1" kern="1200" dirty="0">
              <a:latin typeface="+mn-lt"/>
              <a:ea typeface="+mn-ea"/>
              <a:cs typeface="+mn-ea"/>
              <a:sym typeface="+mn-lt"/>
            </a:rPr>
            <a:t>并肩作战</a:t>
          </a:r>
          <a:r>
            <a:rPr lang="zh-CN" altLang="en-US" sz="1500" kern="1200" dirty="0">
              <a:latin typeface="+mn-lt"/>
              <a:ea typeface="+mn-ea"/>
              <a:cs typeface="+mn-ea"/>
              <a:sym typeface="+mn-lt"/>
            </a:rPr>
            <a:t>”才能取得进展</a:t>
          </a:r>
        </a:p>
      </dsp:txBody>
      <dsp:txXfrm rot="10800000">
        <a:off x="2219276" y="1933062"/>
        <a:ext cx="7084423" cy="772428"/>
      </dsp:txXfrm>
    </dsp:sp>
    <dsp:sp modelId="{F9FA9EB9-B3DF-3546-87C9-769E6838A9C2}">
      <dsp:nvSpPr>
        <dsp:cNvPr id="0" name=""/>
        <dsp:cNvSpPr/>
      </dsp:nvSpPr>
      <dsp:spPr>
        <a:xfrm>
          <a:off x="1639955" y="193306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026169" y="289894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latin typeface="+mn-lt"/>
              <a:ea typeface="+mn-ea"/>
              <a:cs typeface="+mn-ea"/>
              <a:sym typeface="+mn-lt"/>
            </a:rPr>
            <a:t>更清晰地意识到需要</a:t>
          </a:r>
          <a:r>
            <a:rPr lang="zh-CN" altLang="en-US" sz="1500" b="1" kern="1200" dirty="0">
              <a:latin typeface="+mn-lt"/>
              <a:ea typeface="+mn-ea"/>
              <a:cs typeface="+mn-ea"/>
              <a:sym typeface="+mn-lt"/>
            </a:rPr>
            <a:t>以集体影响为导向</a:t>
          </a:r>
        </a:p>
      </dsp:txBody>
      <dsp:txXfrm rot="10800000">
        <a:off x="2219276" y="2898942"/>
        <a:ext cx="7084423" cy="772428"/>
      </dsp:txXfrm>
    </dsp:sp>
    <dsp:sp modelId="{3A41F6CA-86C4-8F41-B483-111157E1DD57}">
      <dsp:nvSpPr>
        <dsp:cNvPr id="0" name=""/>
        <dsp:cNvSpPr/>
      </dsp:nvSpPr>
      <dsp:spPr>
        <a:xfrm>
          <a:off x="1639955" y="289894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/>
          <p:nvPr/>
        </p:nvSpPr>
        <p:spPr>
          <a:xfrm>
            <a:off x="267857" y="97077"/>
            <a:ext cx="1125566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zh-CN" altLang="en-US" sz="23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实施重点</a:t>
            </a:r>
            <a:r>
              <a:rPr lang="en-US" altLang="zh-CN" sz="23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3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中力量积聚的标志同样存在（如下图所示），但让证据成为日常生活中心的承诺尚未履行</a:t>
            </a:r>
            <a:endParaRPr lang="en-CA" sz="230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79863" y="1797463"/>
          <a:ext cx="10943655" cy="367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2153774" y="1720623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  <a:cs typeface="+mn-ea"/>
                <a:sym typeface="+mn-lt"/>
              </a:rPr>
              <a:t>3a</a:t>
            </a:r>
          </a:p>
        </p:txBody>
      </p:sp>
      <p:sp>
        <p:nvSpPr>
          <p:cNvPr id="8" name="Oval 7"/>
          <p:cNvSpPr/>
          <p:nvPr/>
        </p:nvSpPr>
        <p:spPr>
          <a:xfrm>
            <a:off x="2153774" y="2743361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  <a:cs typeface="+mn-ea"/>
                <a:sym typeface="+mn-lt"/>
              </a:rPr>
              <a:t>3b</a:t>
            </a:r>
          </a:p>
        </p:txBody>
      </p:sp>
      <p:sp>
        <p:nvSpPr>
          <p:cNvPr id="9" name="Oval 8"/>
          <p:cNvSpPr/>
          <p:nvPr/>
        </p:nvSpPr>
        <p:spPr>
          <a:xfrm>
            <a:off x="2153774" y="36999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  <a:cs typeface="+mn-ea"/>
                <a:sym typeface="+mn-lt"/>
              </a:rPr>
              <a:t>3c</a:t>
            </a:r>
          </a:p>
        </p:txBody>
      </p:sp>
      <p:sp>
        <p:nvSpPr>
          <p:cNvPr id="14" name="Oval 13"/>
          <p:cNvSpPr/>
          <p:nvPr/>
        </p:nvSpPr>
        <p:spPr>
          <a:xfrm>
            <a:off x="2153774" y="46428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  <a:cs typeface="+mn-ea"/>
                <a:sym typeface="+mn-lt"/>
              </a:rPr>
              <a:t>3d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openxmlformats.org/package/2006/metadata/core-properties"/>
    <ds:schemaRef ds:uri="0408fcbc-2e10-4461-bee0-724c01b46ae9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599eec1d-e27c-4128-92a4-19001b8afe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/>
</ds:datastoreItem>
</file>

<file path=customXml/itemProps3.xml><?xml version="1.0" encoding="utf-8"?>
<ds:datastoreItem xmlns:ds="http://schemas.openxmlformats.org/officeDocument/2006/customXml" ds:itemID="{290A3FEE-4E95-40F5-A7D2-D696DE35F0E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184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475</cp:revision>
  <cp:lastPrinted>2023-05-24T15:22:00Z</cp:lastPrinted>
  <dcterms:created xsi:type="dcterms:W3CDTF">2017-04-21T15:41:00Z</dcterms:created>
  <dcterms:modified xsi:type="dcterms:W3CDTF">2025-02-21T18:15:41Z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