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657" r:id="rId5"/>
    <p:sldMasterId id="2147483665" r:id="rId6"/>
  </p:sldMasterIdLst>
  <p:notesMasterIdLst>
    <p:notesMasterId r:id="rId8"/>
  </p:notesMasterIdLst>
  <p:handoutMasterIdLst>
    <p:handoutMasterId r:id="rId9"/>
  </p:handoutMasterIdLst>
  <p:sldIdLst>
    <p:sldId id="1226" r:id="rId7"/>
  </p:sldIdLst>
  <p:sldSz cx="12192000" cy="6858000"/>
  <p:notesSz cx="6858000" cy="9144000"/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66"/>
    <a:srgbClr val="6699CC"/>
    <a:srgbClr val="254776"/>
    <a:srgbClr val="000000"/>
    <a:srgbClr val="F5E4ED"/>
    <a:srgbClr val="CC76A6"/>
    <a:srgbClr val="E9F7FB"/>
    <a:srgbClr val="F2F2F2"/>
    <a:srgbClr val="FF3156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9F3A7FF-300E-B84F-A2D0-CDCDE713DCB9}" type="datetimeFigureOut">
              <a:rPr lang="en-US" smtClean="0"/>
              <a:t>2/21/25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C11621C-3EA7-C342-A130-13C6D43C8C0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2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8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4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alphaModFix amt="16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8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5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chemeClr val="tx1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/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13" descr="gcesc-globe.png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/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rgbClr val="464F55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/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email">
            <a:grayscl/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email">
            <a:grayscl/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/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grayscl/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grayscl/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chemeClr val="tx1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/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/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/>
          <p:cNvSpPr txBox="1"/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/>
          </a:p>
        </p:txBody>
      </p:sp>
      <p:sp>
        <p:nvSpPr>
          <p:cNvPr id="1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alphaModFix amt="16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/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22" name="Picture 21" descr="A person writing on a whiteboard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400" b="0" i="0" kern="1200">
          <a:solidFill>
            <a:srgbClr val="25477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3304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8577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76009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2552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 ft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400" b="0" i="0" kern="1200">
          <a:solidFill>
            <a:srgbClr val="25477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57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panose="020B0604020202020204" pitchFamily="34" charset="0"/>
          <a:ea typeface="+mn-ea"/>
          <a:cs typeface="+mn-cs"/>
        </a:defRPr>
      </a:lvl1pPr>
      <a:lvl2pPr marL="647065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0297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168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43319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videncesynthesis.atlassian.net/wiki/spaces/ESE/overview?mode=global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结论</a:t>
            </a:r>
            <a:endParaRPr lang="en-US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>
                <a:latin typeface="+mn-lt"/>
                <a:ea typeface="+mn-ea"/>
                <a:cs typeface="+mn-ea"/>
                <a:sym typeface="+mn-lt"/>
              </a:rPr>
              <a:t>1</a:t>
            </a:fld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361" y="1314657"/>
            <a:ext cx="11505278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cs typeface="+mn-ea"/>
                <a:sym typeface="+mn-lt"/>
              </a:rPr>
              <a:t>全球证据委员会庆祝团队取得成就的同时，也将接力棒传递给致力于使用证据应对社会挑战的群体。我们诚挚邀请您加入我们，共同推动该工作。</a:t>
            </a:r>
            <a:endParaRPr lang="en-CA" sz="1800" dirty="0">
              <a:cs typeface="+mn-ea"/>
              <a:sym typeface="+mn-lt"/>
            </a:endParaRPr>
          </a:p>
          <a:p>
            <a:r>
              <a:rPr lang="en-CA" sz="1800" dirty="0">
                <a:effectLst/>
                <a:cs typeface="+mn-ea"/>
                <a:sym typeface="+mn-lt"/>
              </a:rPr>
              <a:t>								</a:t>
            </a:r>
          </a:p>
          <a:p>
            <a:r>
              <a:rPr lang="en-CA" sz="1800" dirty="0">
                <a:cs typeface="+mn-ea"/>
                <a:sym typeface="+mn-lt"/>
              </a:rPr>
              <a:t>							</a:t>
            </a:r>
            <a:endParaRPr lang="en-CA" sz="1800" dirty="0">
              <a:effectLst/>
              <a:cs typeface="+mn-ea"/>
              <a:sym typeface="+mn-lt"/>
            </a:endParaRPr>
          </a:p>
          <a:p>
            <a:endParaRPr lang="en-CA" sz="1800" dirty="0">
              <a:cs typeface="+mn-ea"/>
              <a:sym typeface="+mn-lt"/>
            </a:endParaRPr>
          </a:p>
          <a:p>
            <a:endParaRPr lang="en-CA" sz="1800" dirty="0">
              <a:effectLst/>
              <a:cs typeface="+mn-ea"/>
              <a:sym typeface="+mn-lt"/>
            </a:endParaRPr>
          </a:p>
          <a:p>
            <a:endParaRPr lang="en-CA" sz="1800" dirty="0">
              <a:cs typeface="+mn-ea"/>
              <a:sym typeface="+mn-lt"/>
            </a:endParaRPr>
          </a:p>
          <a:p>
            <a:endParaRPr lang="en-CA" sz="1800" dirty="0">
              <a:effectLst/>
              <a:cs typeface="+mn-ea"/>
              <a:sym typeface="+mn-lt"/>
            </a:endParaRPr>
          </a:p>
          <a:p>
            <a:endParaRPr lang="en-CA" sz="1800" dirty="0">
              <a:cs typeface="+mn-ea"/>
              <a:sym typeface="+mn-lt"/>
            </a:endParaRPr>
          </a:p>
          <a:p>
            <a:endParaRPr lang="en-CA" sz="1800" dirty="0">
              <a:effectLst/>
              <a:cs typeface="+mn-ea"/>
              <a:sym typeface="+mn-lt"/>
            </a:endParaRPr>
          </a:p>
          <a:p>
            <a:endParaRPr lang="en-CA" sz="1800" dirty="0">
              <a:cs typeface="+mn-ea"/>
              <a:sym typeface="+mn-lt"/>
            </a:endParaRPr>
          </a:p>
          <a:p>
            <a:endParaRPr lang="en-CA" sz="1800" dirty="0">
              <a:effectLst/>
              <a:cs typeface="+mn-ea"/>
              <a:sym typeface="+mn-lt"/>
            </a:endParaRPr>
          </a:p>
          <a:p>
            <a:endParaRPr lang="en-CA" sz="1800" dirty="0">
              <a:cs typeface="+mn-ea"/>
              <a:sym typeface="+mn-lt"/>
            </a:endParaRPr>
          </a:p>
          <a:p>
            <a:r>
              <a:rPr lang="en-CA" sz="1800" dirty="0">
                <a:effectLst/>
                <a:cs typeface="+mn-ea"/>
                <a:sym typeface="+mn-lt"/>
              </a:rPr>
              <a:t> </a:t>
            </a:r>
          </a:p>
          <a:p>
            <a:endParaRPr lang="en-CA" sz="1800" dirty="0">
              <a:cs typeface="+mn-ea"/>
              <a:sym typeface="+mn-lt"/>
            </a:endParaRPr>
          </a:p>
          <a:p>
            <a:r>
              <a:rPr lang="zh-CN" altLang="en-US" sz="1800" dirty="0">
                <a:effectLst/>
                <a:cs typeface="+mn-ea"/>
                <a:sym typeface="+mn-lt"/>
              </a:rPr>
              <a:t>我们鼓励您阅读</a:t>
            </a:r>
            <a:r>
              <a:rPr lang="en-US" altLang="zh-CN" sz="1800" dirty="0">
                <a:effectLst/>
                <a:cs typeface="+mn-ea"/>
                <a:sym typeface="+mn-lt"/>
              </a:rPr>
              <a:t>2022</a:t>
            </a:r>
            <a:r>
              <a:rPr lang="zh-CN" altLang="en-US" sz="1800" dirty="0">
                <a:effectLst/>
                <a:cs typeface="+mn-ea"/>
                <a:sym typeface="+mn-lt"/>
              </a:rPr>
              <a:t>年报告，及</a:t>
            </a:r>
            <a:r>
              <a:rPr lang="en-US" altLang="zh-CN" sz="1800" dirty="0">
                <a:effectLst/>
                <a:cs typeface="+mn-ea"/>
                <a:sym typeface="+mn-lt"/>
              </a:rPr>
              <a:t>2023</a:t>
            </a:r>
            <a:r>
              <a:rPr lang="zh-CN" altLang="en-US" sz="1800" dirty="0">
                <a:effectLst/>
                <a:cs typeface="+mn-ea"/>
                <a:sym typeface="+mn-lt"/>
              </a:rPr>
              <a:t>年、</a:t>
            </a:r>
            <a:r>
              <a:rPr lang="en-US" altLang="zh-CN" sz="1800" dirty="0">
                <a:effectLst/>
                <a:cs typeface="+mn-ea"/>
                <a:sym typeface="+mn-lt"/>
              </a:rPr>
              <a:t>2024</a:t>
            </a:r>
            <a:r>
              <a:rPr lang="zh-CN" altLang="en-US" sz="1800" dirty="0">
                <a:effectLst/>
                <a:cs typeface="+mn-ea"/>
                <a:sym typeface="+mn-lt"/>
              </a:rPr>
              <a:t>年、</a:t>
            </a:r>
            <a:r>
              <a:rPr lang="en-US" altLang="zh-CN" sz="1800" dirty="0">
                <a:effectLst/>
                <a:cs typeface="+mn-ea"/>
                <a:sym typeface="+mn-lt"/>
              </a:rPr>
              <a:t>2025</a:t>
            </a:r>
            <a:r>
              <a:rPr lang="zh-CN" altLang="en-US" sz="1800" dirty="0">
                <a:effectLst/>
                <a:cs typeface="+mn-ea"/>
                <a:sym typeface="+mn-lt"/>
              </a:rPr>
              <a:t>年更新版报告</a:t>
            </a:r>
            <a:endParaRPr lang="en-CA" sz="1800" dirty="0">
              <a:effectLst/>
              <a:cs typeface="+mn-ea"/>
              <a:sym typeface="+mn-lt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343361" y="2169032"/>
            <a:ext cx="4698869" cy="86095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87367" y="2172845"/>
            <a:ext cx="810042" cy="828000"/>
            <a:chOff x="6046400" y="1267766"/>
            <a:chExt cx="867191" cy="867191"/>
          </a:xfrm>
        </p:grpSpPr>
        <p:sp>
          <p:nvSpPr>
            <p:cNvPr id="32" name="Oval 31"/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cs typeface="+mn-ea"/>
                <a:sym typeface="+mn-lt"/>
              </a:endParaRPr>
            </a:p>
          </p:txBody>
        </p:sp>
        <p:pic>
          <p:nvPicPr>
            <p:cNvPr id="33" name="Picture 32" descr="Icon&#10;&#10;Description automatically generated"/>
            <p:cNvPicPr>
              <a:picLocks noChangeAspect="1"/>
            </p:cNvPicPr>
            <p:nvPr/>
          </p:nvPicPr>
          <p:blipFill>
            <a:blip r:embed="rId3" cstate="email">
              <a:alphaModFix amt="70000"/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92388" y="3354286"/>
            <a:ext cx="3967522" cy="86095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48191" y="3365753"/>
            <a:ext cx="808287" cy="826206"/>
            <a:chOff x="6914218" y="2244051"/>
            <a:chExt cx="865312" cy="865312"/>
          </a:xfrm>
        </p:grpSpPr>
        <p:sp>
          <p:nvSpPr>
            <p:cNvPr id="36" name="Oval 35"/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cs typeface="+mn-ea"/>
                <a:sym typeface="+mn-lt"/>
              </a:endParaRPr>
            </a:p>
          </p:txBody>
        </p:sp>
        <p:pic>
          <p:nvPicPr>
            <p:cNvPr id="37" name="Picture 36" descr="A picture containing icon&#10;&#10;Description automatically generated"/>
            <p:cNvPicPr>
              <a:picLocks noChangeAspect="1"/>
            </p:cNvPicPr>
            <p:nvPr/>
          </p:nvPicPr>
          <p:blipFill>
            <a:blip r:embed="rId5" cstate="email">
              <a:alphaModFix amt="70000"/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850075" y="4455021"/>
            <a:ext cx="3743489" cy="86095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48191" y="4452535"/>
            <a:ext cx="808287" cy="826206"/>
            <a:chOff x="5827319" y="2975790"/>
            <a:chExt cx="865312" cy="865312"/>
          </a:xfrm>
        </p:grpSpPr>
        <p:sp>
          <p:nvSpPr>
            <p:cNvPr id="40" name="Oval 39"/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cs typeface="+mn-ea"/>
                <a:sym typeface="+mn-lt"/>
              </a:endParaRPr>
            </a:p>
          </p:txBody>
        </p:sp>
        <p:pic>
          <p:nvPicPr>
            <p:cNvPr id="41" name="Picture 40" descr="Icon&#10;&#10;Description automatically generated"/>
            <p:cNvPicPr>
              <a:picLocks noChangeAspect="1"/>
            </p:cNvPicPr>
            <p:nvPr/>
          </p:nvPicPr>
          <p:blipFill>
            <a:blip r:embed="rId7" cstate="email">
              <a:alphaModFix amt="70000"/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-194742" y="2310917"/>
            <a:ext cx="623146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0" lvl="2"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cs typeface="+mn-ea"/>
                <a:sym typeface="+mn-lt"/>
              </a:rPr>
              <a:t>规范和加强国家和地方证据支持体系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130259" y="3481660"/>
            <a:ext cx="623146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0" lvl="2"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cs typeface="+mn-ea"/>
                <a:sym typeface="+mn-lt"/>
              </a:rPr>
              <a:t>改善和利用全球证据架构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33920" y="4628947"/>
            <a:ext cx="623146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0" lvl="2"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cs typeface="+mn-ea"/>
                <a:sym typeface="+mn-lt"/>
              </a:rPr>
              <a:t>让证据成为日常生活的中心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26047" y="2250835"/>
            <a:ext cx="7395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500" dirty="0">
                <a:effectLst/>
                <a:cs typeface="+mn-ea"/>
                <a:sym typeface="+mn-lt"/>
              </a:rPr>
              <a:t>继续倡导规范和加强国家和地方证据支持体系，包括切实履行扩大超快速证据支持试点的承诺，并依据证据支持体系快速评估结果立即采取行动。</a:t>
            </a:r>
            <a:endParaRPr lang="en-CA" sz="1500" dirty="0">
              <a:effectLst/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29708" y="3449062"/>
            <a:ext cx="73498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500" dirty="0">
                <a:cs typeface="+mn-ea"/>
                <a:sym typeface="+mn-lt"/>
              </a:rPr>
              <a:t>协助</a:t>
            </a:r>
            <a:r>
              <a:rPr lang="zh-CN" altLang="en-US" sz="1500" dirty="0">
                <a:effectLst/>
                <a:cs typeface="+mn-ea"/>
                <a:sym typeface="+mn-lt"/>
              </a:rPr>
              <a:t>创建</a:t>
            </a:r>
            <a:r>
              <a:rPr lang="en-US" altLang="zh-CN" sz="1500" dirty="0">
                <a:effectLst/>
                <a:cs typeface="+mn-ea"/>
                <a:sym typeface="+mn-lt"/>
              </a:rPr>
              <a:t>ESIC</a:t>
            </a:r>
            <a:r>
              <a:rPr lang="zh-CN" altLang="en-US" sz="1500" dirty="0">
                <a:effectLst/>
                <a:cs typeface="+mn-ea"/>
                <a:sym typeface="+mn-lt"/>
              </a:rPr>
              <a:t>，包括遵循</a:t>
            </a:r>
            <a:r>
              <a:rPr lang="zh-CN" altLang="en-US" sz="1500" dirty="0">
                <a:effectLst/>
                <a:cs typeface="+mn-ea"/>
                <a:sym typeface="+mn-lt"/>
                <a:hlinkClick r:id="rId8"/>
              </a:rPr>
              <a:t>规划流程</a:t>
            </a:r>
            <a:r>
              <a:rPr lang="zh-CN" altLang="en-US" sz="1500" dirty="0">
                <a:effectLst/>
                <a:cs typeface="+mn-ea"/>
                <a:sym typeface="+mn-lt"/>
              </a:rPr>
              <a:t>、在征询意见期提供反馈、动员当地资助</a:t>
            </a:r>
            <a:r>
              <a:rPr lang="zh-CN" altLang="en-US" sz="1500" dirty="0">
                <a:cs typeface="+mn-ea"/>
                <a:sym typeface="+mn-lt"/>
              </a:rPr>
              <a:t>者</a:t>
            </a:r>
            <a:r>
              <a:rPr lang="zh-CN" altLang="en-US" sz="1500" dirty="0">
                <a:effectLst/>
                <a:cs typeface="+mn-ea"/>
                <a:sym typeface="+mn-lt"/>
              </a:rPr>
              <a:t>和其他“利益相关者”加入、响应资助号召。</a:t>
            </a:r>
            <a:endParaRPr lang="en-CA" sz="1500" dirty="0">
              <a:effectLst/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27443" y="4628947"/>
            <a:ext cx="73958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500" dirty="0">
                <a:effectLst/>
                <a:cs typeface="+mn-ea"/>
                <a:sym typeface="+mn-lt"/>
              </a:rPr>
              <a:t>支持</a:t>
            </a:r>
            <a:r>
              <a:rPr lang="zh-CN" altLang="en-US" sz="1500" dirty="0">
                <a:cs typeface="+mn-ea"/>
                <a:sym typeface="+mn-lt"/>
              </a:rPr>
              <a:t>服务公民的</a:t>
            </a:r>
            <a:r>
              <a:rPr lang="zh-CN" altLang="en-US" sz="1500" dirty="0">
                <a:effectLst/>
                <a:cs typeface="+mn-ea"/>
                <a:sym typeface="+mn-lt"/>
              </a:rPr>
              <a:t>非政府组织和公民领袖，使其成为当地证据支持体系、</a:t>
            </a:r>
            <a:r>
              <a:rPr lang="en-US" altLang="zh-CN" sz="1500" dirty="0">
                <a:effectLst/>
                <a:cs typeface="+mn-ea"/>
                <a:sym typeface="+mn-lt"/>
              </a:rPr>
              <a:t>ESIC</a:t>
            </a:r>
            <a:r>
              <a:rPr lang="zh-CN" altLang="en-US" sz="1500" dirty="0">
                <a:effectLst/>
                <a:cs typeface="+mn-ea"/>
                <a:sym typeface="+mn-lt"/>
              </a:rPr>
              <a:t>规划流程及其成果建设的积极贡献者，并持续推动让证据成为日常生活的中心。</a:t>
            </a:r>
            <a:endParaRPr lang="en-CA" sz="1500" dirty="0">
              <a:effectLst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/>
</ds:datastoreItem>
</file>

<file path=customXml/itemProps2.xml><?xml version="1.0" encoding="utf-8"?>
<ds:datastoreItem xmlns:ds="http://schemas.openxmlformats.org/officeDocument/2006/customXml" ds:itemID="{290A3FEE-4E95-40F5-A7D2-D696DE35F0EF}">
  <ds:schemaRefs/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0408fcbc-2e10-4461-bee0-724c01b46ae9"/>
    <ds:schemaRef ds:uri="599eec1d-e27c-4128-92a4-19001b8afe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332</Words>
  <Application>Microsoft Macintosh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Courier New</vt:lpstr>
      <vt:lpstr>Times New Roman</vt:lpstr>
      <vt:lpstr>Wellcome</vt:lpstr>
      <vt:lpstr>Wingdings</vt:lpstr>
      <vt:lpstr>RISE</vt:lpstr>
      <vt:lpstr>ESN-CA</vt:lpstr>
      <vt:lpstr>GCESC</vt:lpstr>
      <vt:lpstr>结论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474</cp:revision>
  <cp:lastPrinted>2023-05-24T15:22:00Z</cp:lastPrinted>
  <dcterms:created xsi:type="dcterms:W3CDTF">2017-04-21T15:41:00Z</dcterms:created>
  <dcterms:modified xsi:type="dcterms:W3CDTF">2025-02-21T13:58:20Z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ICV">
    <vt:lpwstr>AEE7EAC4B026476BBFF98C5E0B1AE379_12</vt:lpwstr>
  </property>
  <property fmtid="{D5CDD505-2E9C-101B-9397-08002B2CF9AE}" pid="6" name="KSOProductBuildVer">
    <vt:lpwstr>2052-12.1.0.20260</vt:lpwstr>
  </property>
</Properties>
</file>