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2067"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2/14/25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2/14/25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8" r:id="rId13"/>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37.emf"/><Relationship Id="rId3" Type="http://schemas.openxmlformats.org/officeDocument/2006/relationships/tags" Target="../tags/tag3.xml"/><Relationship Id="rId21" Type="http://schemas.openxmlformats.org/officeDocument/2006/relationships/slideLayout" Target="../slideLayouts/slideLayout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36.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40.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35.emf"/><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42.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33.emf"/><Relationship Id="rId27" Type="http://schemas.openxmlformats.org/officeDocument/2006/relationships/image" Target="../media/image38.png"/><Relationship Id="rId30"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4D9C-A647-C8D2-387C-6D2544160F09}"/>
              </a:ext>
            </a:extLst>
          </p:cNvPr>
          <p:cNvSpPr>
            <a:spLocks noGrp="1"/>
          </p:cNvSpPr>
          <p:nvPr>
            <p:ph type="title"/>
            <p:custDataLst>
              <p:tags r:id="rId1"/>
            </p:custDataLst>
          </p:nvPr>
        </p:nvSpPr>
        <p:spPr>
          <a:xfrm>
            <a:off x="122193" y="113435"/>
            <a:ext cx="12151357" cy="1006368"/>
          </a:xfrm>
        </p:spPr>
        <p:txBody>
          <a:bodyPr>
            <a:normAutofit fontScale="90000"/>
          </a:bodyPr>
          <a:lstStyle/>
          <a:p>
            <a:r>
              <a:rPr lang="fr-CA" sz="2200" dirty="0">
                <a:latin typeface="Arial" panose="020B0604020202020204" pitchFamily="34" charset="0"/>
                <a:cs typeface="Arial" panose="020B0604020202020204" pitchFamily="34" charset="0"/>
              </a:rPr>
              <a:t>Dans la mise à jour 2024, nous avons démontré que l'élan se renforçait pour chacune de nos priorités de mise en œuvre, et cela s'est avéré particulièrement vrai pour notre deuxième priorité de mise en œuvre</a:t>
            </a:r>
            <a:endParaRPr lang="en-CA" sz="22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48B8EA0-BD45-E9CD-A458-3959AC2555A2}"/>
              </a:ext>
            </a:extLst>
          </p:cNvPr>
          <p:cNvSpPr>
            <a:spLocks noGrp="1"/>
          </p:cNvSpPr>
          <p:nvPr>
            <p:ph type="sldNum" sz="quarter" idx="4"/>
            <p:custDataLst>
              <p:tags r:id="rId2"/>
            </p:custDataLst>
          </p:nvPr>
        </p:nvSpPr>
        <p:spPr/>
        <p:txBody>
          <a:bodyPr/>
          <a:lstStyle/>
          <a:p>
            <a:fld id="{E2CB33EA-91D6-F140-A440-0A130B2A34DE}" type="slidenum">
              <a:rPr lang="en-US" smtClean="0"/>
              <a:pPr/>
              <a:t>1</a:t>
            </a:fld>
            <a:endParaRPr lang="en-US" dirty="0"/>
          </a:p>
        </p:txBody>
      </p:sp>
      <p:pic>
        <p:nvPicPr>
          <p:cNvPr id="7" name="Picture 6">
            <a:extLst>
              <a:ext uri="{FF2B5EF4-FFF2-40B4-BE49-F238E27FC236}">
                <a16:creationId xmlns:a16="http://schemas.microsoft.com/office/drawing/2014/main" id="{A9F41BF6-025E-C3BA-EF2C-B03D5CB06BD9}"/>
              </a:ext>
            </a:extLst>
          </p:cNvPr>
          <p:cNvPicPr>
            <a:picLocks noChangeAspect="1"/>
          </p:cNvPicPr>
          <p:nvPr>
            <p:custDataLst>
              <p:tags r:id="rId3"/>
            </p:custDataLst>
          </p:nvPr>
        </p:nvPicPr>
        <p:blipFill>
          <a:blip r:embed="rId22">
            <a:alphaModFix amt="70000"/>
          </a:blip>
          <a:stretch>
            <a:fillRect/>
          </a:stretch>
        </p:blipFill>
        <p:spPr>
          <a:xfrm>
            <a:off x="4486925" y="2099524"/>
            <a:ext cx="7199957" cy="860950"/>
          </a:xfrm>
          <a:prstGeom prst="rect">
            <a:avLst/>
          </a:prstGeom>
        </p:spPr>
      </p:pic>
      <p:grpSp>
        <p:nvGrpSpPr>
          <p:cNvPr id="8" name="Group 7">
            <a:extLst>
              <a:ext uri="{FF2B5EF4-FFF2-40B4-BE49-F238E27FC236}">
                <a16:creationId xmlns:a16="http://schemas.microsoft.com/office/drawing/2014/main" id="{FA681E8D-F707-FB84-142F-B9398FFF1168}"/>
              </a:ext>
            </a:extLst>
          </p:cNvPr>
          <p:cNvGrpSpPr/>
          <p:nvPr>
            <p:custDataLst>
              <p:tags r:id="rId4"/>
            </p:custDataLst>
          </p:nvPr>
        </p:nvGrpSpPr>
        <p:grpSpPr>
          <a:xfrm>
            <a:off x="4244351" y="2151523"/>
            <a:ext cx="880046" cy="824558"/>
            <a:chOff x="6046400" y="1267766"/>
            <a:chExt cx="867191" cy="867191"/>
          </a:xfrm>
        </p:grpSpPr>
        <p:sp>
          <p:nvSpPr>
            <p:cNvPr id="9" name="Oval 8">
              <a:extLst>
                <a:ext uri="{FF2B5EF4-FFF2-40B4-BE49-F238E27FC236}">
                  <a16:creationId xmlns:a16="http://schemas.microsoft.com/office/drawing/2014/main" id="{1CDCAC40-A736-3639-F5C7-9C29A199FF6B}"/>
                </a:ext>
              </a:extLst>
            </p:cNvPr>
            <p:cNvSpPr/>
            <p:nvPr/>
          </p:nvSpPr>
          <p:spPr>
            <a:xfrm>
              <a:off x="6070865" y="1304422"/>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0" name="Picture 9" descr="Icon&#10;&#10;Description automatically generated">
              <a:extLst>
                <a:ext uri="{FF2B5EF4-FFF2-40B4-BE49-F238E27FC236}">
                  <a16:creationId xmlns:a16="http://schemas.microsoft.com/office/drawing/2014/main" id="{1217CAC8-AE5D-DC77-F95E-1E6E922D4122}"/>
                </a:ext>
              </a:extLst>
            </p:cNvPr>
            <p:cNvPicPr>
              <a:picLocks noChangeAspect="1"/>
            </p:cNvPicPr>
            <p:nvPr/>
          </p:nvPicPr>
          <p:blipFill>
            <a:blip r:embed="rId23" cstate="email">
              <a:alphaModFix amt="70000"/>
              <a:extLst>
                <a:ext uri="{28A0092B-C50C-407E-A947-70E740481C1C}">
                  <a14:useLocalDpi xmlns:a14="http://schemas.microsoft.com/office/drawing/2010/main"/>
                </a:ext>
              </a:extLst>
            </a:blip>
            <a:stretch>
              <a:fillRect/>
            </a:stretch>
          </p:blipFill>
          <p:spPr>
            <a:xfrm>
              <a:off x="6046400" y="1267766"/>
              <a:ext cx="867191" cy="867191"/>
            </a:xfrm>
            <a:prstGeom prst="rect">
              <a:avLst/>
            </a:prstGeom>
          </p:spPr>
        </p:pic>
      </p:grpSp>
      <p:pic>
        <p:nvPicPr>
          <p:cNvPr id="11" name="Picture 10">
            <a:extLst>
              <a:ext uri="{FF2B5EF4-FFF2-40B4-BE49-F238E27FC236}">
                <a16:creationId xmlns:a16="http://schemas.microsoft.com/office/drawing/2014/main" id="{9D14A3C9-D9B3-DA25-ACDD-FBD812F2D189}"/>
              </a:ext>
            </a:extLst>
          </p:cNvPr>
          <p:cNvPicPr>
            <a:picLocks noChangeAspect="1"/>
          </p:cNvPicPr>
          <p:nvPr>
            <p:custDataLst>
              <p:tags r:id="rId5"/>
            </p:custDataLst>
          </p:nvPr>
        </p:nvPicPr>
        <p:blipFill>
          <a:blip r:embed="rId24">
            <a:alphaModFix amt="70000"/>
          </a:blip>
          <a:stretch>
            <a:fillRect/>
          </a:stretch>
        </p:blipFill>
        <p:spPr>
          <a:xfrm>
            <a:off x="4586532" y="3178370"/>
            <a:ext cx="7300896" cy="860950"/>
          </a:xfrm>
          <a:prstGeom prst="rect">
            <a:avLst/>
          </a:prstGeom>
        </p:spPr>
      </p:pic>
      <p:grpSp>
        <p:nvGrpSpPr>
          <p:cNvPr id="12" name="Group 11">
            <a:extLst>
              <a:ext uri="{FF2B5EF4-FFF2-40B4-BE49-F238E27FC236}">
                <a16:creationId xmlns:a16="http://schemas.microsoft.com/office/drawing/2014/main" id="{1891BF2F-4E34-5D39-858B-F52AE9792878}"/>
              </a:ext>
            </a:extLst>
          </p:cNvPr>
          <p:cNvGrpSpPr/>
          <p:nvPr>
            <p:custDataLst>
              <p:tags r:id="rId6"/>
            </p:custDataLst>
          </p:nvPr>
        </p:nvGrpSpPr>
        <p:grpSpPr>
          <a:xfrm>
            <a:off x="4279610" y="3198742"/>
            <a:ext cx="808287" cy="826206"/>
            <a:chOff x="6914218" y="2244051"/>
            <a:chExt cx="865312" cy="865312"/>
          </a:xfrm>
        </p:grpSpPr>
        <p:sp>
          <p:nvSpPr>
            <p:cNvPr id="13" name="Oval 12">
              <a:extLst>
                <a:ext uri="{FF2B5EF4-FFF2-40B4-BE49-F238E27FC236}">
                  <a16:creationId xmlns:a16="http://schemas.microsoft.com/office/drawing/2014/main" id="{B477C603-B217-D791-25BF-E6689F25F5A5}"/>
                </a:ext>
              </a:extLst>
            </p:cNvPr>
            <p:cNvSpPr/>
            <p:nvPr/>
          </p:nvSpPr>
          <p:spPr>
            <a:xfrm>
              <a:off x="6948455" y="2282949"/>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4" name="Picture 13" descr="A picture containing icon&#10;&#10;Description automatically generated">
              <a:extLst>
                <a:ext uri="{FF2B5EF4-FFF2-40B4-BE49-F238E27FC236}">
                  <a16:creationId xmlns:a16="http://schemas.microsoft.com/office/drawing/2014/main" id="{71F3399E-D8BB-2A8A-2AE5-3278F5538740}"/>
                </a:ext>
              </a:extLst>
            </p:cNvPr>
            <p:cNvPicPr>
              <a:picLocks noChangeAspect="1"/>
            </p:cNvPicPr>
            <p:nvPr/>
          </p:nvPicPr>
          <p:blipFill>
            <a:blip r:embed="rId25" cstate="email">
              <a:alphaModFix amt="70000"/>
              <a:extLst>
                <a:ext uri="{28A0092B-C50C-407E-A947-70E740481C1C}">
                  <a14:useLocalDpi xmlns:a14="http://schemas.microsoft.com/office/drawing/2010/main"/>
                </a:ext>
              </a:extLst>
            </a:blip>
            <a:stretch>
              <a:fillRect/>
            </a:stretch>
          </p:blipFill>
          <p:spPr>
            <a:xfrm>
              <a:off x="6914218" y="2244051"/>
              <a:ext cx="865312" cy="865312"/>
            </a:xfrm>
            <a:prstGeom prst="rect">
              <a:avLst/>
            </a:prstGeom>
          </p:spPr>
        </p:pic>
      </p:grpSp>
      <p:pic>
        <p:nvPicPr>
          <p:cNvPr id="15" name="Picture 14">
            <a:extLst>
              <a:ext uri="{FF2B5EF4-FFF2-40B4-BE49-F238E27FC236}">
                <a16:creationId xmlns:a16="http://schemas.microsoft.com/office/drawing/2014/main" id="{D10AF077-8265-AE06-8857-4525B2426050}"/>
              </a:ext>
            </a:extLst>
          </p:cNvPr>
          <p:cNvPicPr>
            <a:picLocks noChangeAspect="1"/>
          </p:cNvPicPr>
          <p:nvPr>
            <p:custDataLst>
              <p:tags r:id="rId7"/>
            </p:custDataLst>
          </p:nvPr>
        </p:nvPicPr>
        <p:blipFill>
          <a:blip r:embed="rId26">
            <a:alphaModFix amt="70000"/>
          </a:blip>
          <a:stretch>
            <a:fillRect/>
          </a:stretch>
        </p:blipFill>
        <p:spPr>
          <a:xfrm>
            <a:off x="4717802" y="4225882"/>
            <a:ext cx="7297144" cy="860950"/>
          </a:xfrm>
          <a:prstGeom prst="rect">
            <a:avLst/>
          </a:prstGeom>
        </p:spPr>
      </p:pic>
      <p:grpSp>
        <p:nvGrpSpPr>
          <p:cNvPr id="16" name="Group 15">
            <a:extLst>
              <a:ext uri="{FF2B5EF4-FFF2-40B4-BE49-F238E27FC236}">
                <a16:creationId xmlns:a16="http://schemas.microsoft.com/office/drawing/2014/main" id="{A490075C-0FD4-81B7-AAF5-9FAB8BE42DFA}"/>
              </a:ext>
            </a:extLst>
          </p:cNvPr>
          <p:cNvGrpSpPr/>
          <p:nvPr>
            <p:custDataLst>
              <p:tags r:id="rId8"/>
            </p:custDataLst>
          </p:nvPr>
        </p:nvGrpSpPr>
        <p:grpSpPr>
          <a:xfrm>
            <a:off x="4313659" y="4245487"/>
            <a:ext cx="808287" cy="826206"/>
            <a:chOff x="5827319" y="2975790"/>
            <a:chExt cx="865312" cy="865312"/>
          </a:xfrm>
        </p:grpSpPr>
        <p:sp>
          <p:nvSpPr>
            <p:cNvPr id="17" name="Oval 16">
              <a:extLst>
                <a:ext uri="{FF2B5EF4-FFF2-40B4-BE49-F238E27FC236}">
                  <a16:creationId xmlns:a16="http://schemas.microsoft.com/office/drawing/2014/main" id="{1B5EEACE-AFC1-B2AB-E86E-F51F7DF4C279}"/>
                </a:ext>
              </a:extLst>
            </p:cNvPr>
            <p:cNvSpPr/>
            <p:nvPr/>
          </p:nvSpPr>
          <p:spPr>
            <a:xfrm>
              <a:off x="5863975" y="3012446"/>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8" name="Picture 17" descr="Icon&#10;&#10;Description automatically generated">
              <a:extLst>
                <a:ext uri="{FF2B5EF4-FFF2-40B4-BE49-F238E27FC236}">
                  <a16:creationId xmlns:a16="http://schemas.microsoft.com/office/drawing/2014/main" id="{1ABB16E1-402A-6811-A327-3A667290693C}"/>
                </a:ext>
              </a:extLst>
            </p:cNvPr>
            <p:cNvPicPr>
              <a:picLocks noChangeAspect="1"/>
            </p:cNvPicPr>
            <p:nvPr/>
          </p:nvPicPr>
          <p:blipFill>
            <a:blip r:embed="rId27" cstate="email">
              <a:alphaModFix amt="70000"/>
              <a:extLst>
                <a:ext uri="{28A0092B-C50C-407E-A947-70E740481C1C}">
                  <a14:useLocalDpi xmlns:a14="http://schemas.microsoft.com/office/drawing/2010/main"/>
                </a:ext>
              </a:extLst>
            </a:blip>
            <a:stretch>
              <a:fillRect/>
            </a:stretch>
          </p:blipFill>
          <p:spPr>
            <a:xfrm>
              <a:off x="5827319" y="2975790"/>
              <a:ext cx="865312" cy="865312"/>
            </a:xfrm>
            <a:prstGeom prst="rect">
              <a:avLst/>
            </a:prstGeom>
          </p:spPr>
        </p:pic>
      </p:grpSp>
      <p:pic>
        <p:nvPicPr>
          <p:cNvPr id="19" name="Picture 18" descr="Graphical user interface, application, Teams&#10;&#10;Description automatically generated">
            <a:extLst>
              <a:ext uri="{FF2B5EF4-FFF2-40B4-BE49-F238E27FC236}">
                <a16:creationId xmlns:a16="http://schemas.microsoft.com/office/drawing/2014/main" id="{DB3573C4-6A06-BA37-ADA1-B7199FE55DFB}"/>
              </a:ext>
            </a:extLst>
          </p:cNvPr>
          <p:cNvPicPr>
            <a:picLocks noChangeAspect="1"/>
          </p:cNvPicPr>
          <p:nvPr>
            <p:custDataLst>
              <p:tags r:id="rId9"/>
            </p:custDataLst>
          </p:nvPr>
        </p:nvPicPr>
        <p:blipFill>
          <a:blip r:embed="rId28" cstate="email">
            <a:extLst>
              <a:ext uri="{28A0092B-C50C-407E-A947-70E740481C1C}">
                <a14:useLocalDpi xmlns:a14="http://schemas.microsoft.com/office/drawing/2010/main"/>
              </a:ext>
            </a:extLst>
          </a:blip>
          <a:stretch>
            <a:fillRect/>
          </a:stretch>
        </p:blipFill>
        <p:spPr>
          <a:xfrm>
            <a:off x="348076" y="1751417"/>
            <a:ext cx="1669591" cy="2167442"/>
          </a:xfrm>
          <a:prstGeom prst="rect">
            <a:avLst/>
          </a:prstGeom>
          <a:solidFill>
            <a:srgbClr val="FFFFFF">
              <a:shade val="85000"/>
            </a:srgbClr>
          </a:solidFill>
          <a:ln w="6350" cap="sq">
            <a:solidFill>
              <a:srgbClr val="254776"/>
            </a:solidFill>
            <a:miter lim="800000"/>
          </a:ln>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5BFA342B-0F22-4089-9B60-496D0E0CC8E6}"/>
              </a:ext>
            </a:extLst>
          </p:cNvPr>
          <p:cNvPicPr>
            <a:picLocks noChangeAspect="1"/>
          </p:cNvPicPr>
          <p:nvPr>
            <p:custDataLst>
              <p:tags r:id="rId10"/>
            </p:custDataLst>
          </p:nvPr>
        </p:nvPicPr>
        <p:blipFill>
          <a:blip r:embed="rId29" cstate="email">
            <a:extLst>
              <a:ext uri="{28A0092B-C50C-407E-A947-70E740481C1C}">
                <a14:useLocalDpi xmlns:a14="http://schemas.microsoft.com/office/drawing/2010/main"/>
              </a:ext>
            </a:extLst>
          </a:blip>
          <a:srcRect/>
          <a:stretch/>
        </p:blipFill>
        <p:spPr>
          <a:xfrm>
            <a:off x="2256354" y="1763116"/>
            <a:ext cx="1664186" cy="2155743"/>
          </a:xfrm>
          <a:prstGeom prst="rect">
            <a:avLst/>
          </a:prstGeom>
          <a:solidFill>
            <a:srgbClr val="FFFFFF">
              <a:shade val="85000"/>
            </a:srgbClr>
          </a:solidFill>
          <a:ln w="6350" cap="sq">
            <a:solidFill>
              <a:srgbClr val="254776"/>
            </a:solidFill>
            <a:miter lim="800000"/>
          </a:ln>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33CFAB72-B7BA-14B6-45DB-422BD62C58EA}"/>
              </a:ext>
            </a:extLst>
          </p:cNvPr>
          <p:cNvSpPr txBox="1"/>
          <p:nvPr>
            <p:custDataLst>
              <p:tags r:id="rId11"/>
            </p:custDataLst>
          </p:nvPr>
        </p:nvSpPr>
        <p:spPr>
          <a:xfrm>
            <a:off x="3777412" y="2239215"/>
            <a:ext cx="7493100" cy="584775"/>
          </a:xfrm>
          <a:prstGeom prst="rect">
            <a:avLst/>
          </a:prstGeom>
          <a:noFill/>
        </p:spPr>
        <p:txBody>
          <a:bodyPr wrap="square">
            <a:spAutoFit/>
          </a:bodyPr>
          <a:lstStyle/>
          <a:p>
            <a:pPr marL="1396970" lvl="2">
              <a:defRPr/>
            </a:pPr>
            <a:r>
              <a:rPr kumimoji="0" lang="fr-CA" sz="16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Formaliser et renforcer les systèmes nationaux d’appui aux données probantes</a:t>
            </a:r>
            <a:endParaRPr lang="en-US" sz="1600" dirty="0"/>
          </a:p>
        </p:txBody>
      </p:sp>
      <p:sp>
        <p:nvSpPr>
          <p:cNvPr id="22" name="TextBox 21">
            <a:extLst>
              <a:ext uri="{FF2B5EF4-FFF2-40B4-BE49-F238E27FC236}">
                <a16:creationId xmlns:a16="http://schemas.microsoft.com/office/drawing/2014/main" id="{8B64A146-EF2A-DB39-367A-C29937AF2B20}"/>
              </a:ext>
            </a:extLst>
          </p:cNvPr>
          <p:cNvSpPr txBox="1"/>
          <p:nvPr>
            <p:custDataLst>
              <p:tags r:id="rId12"/>
            </p:custDataLst>
          </p:nvPr>
        </p:nvSpPr>
        <p:spPr>
          <a:xfrm>
            <a:off x="3777412" y="3426519"/>
            <a:ext cx="8110016" cy="338554"/>
          </a:xfrm>
          <a:prstGeom prst="rect">
            <a:avLst/>
          </a:prstGeom>
          <a:noFill/>
        </p:spPr>
        <p:txBody>
          <a:bodyPr wrap="square">
            <a:spAutoFit/>
          </a:bodyPr>
          <a:lstStyle/>
          <a:p>
            <a:pPr marL="1396970" lvl="2">
              <a:defRPr/>
            </a:pPr>
            <a:r>
              <a:rPr lang="fr-CA" sz="1600" dirty="0">
                <a:solidFill>
                  <a:srgbClr val="254776"/>
                </a:solidFill>
                <a:latin typeface="Arial" panose="020B0604020202020204" pitchFamily="34" charset="0"/>
                <a:cs typeface="Arial" panose="020B0604020202020204" pitchFamily="34" charset="0"/>
              </a:rPr>
              <a:t>Améliorer et tirer parti de l’architecture mondiale de données probantes</a:t>
            </a:r>
            <a:endParaRPr lang="en-US" sz="1600" dirty="0"/>
          </a:p>
        </p:txBody>
      </p:sp>
      <p:sp>
        <p:nvSpPr>
          <p:cNvPr id="23" name="TextBox 22">
            <a:extLst>
              <a:ext uri="{FF2B5EF4-FFF2-40B4-BE49-F238E27FC236}">
                <a16:creationId xmlns:a16="http://schemas.microsoft.com/office/drawing/2014/main" id="{80EB3B43-E842-9014-5A84-EB1BF26FD822}"/>
              </a:ext>
            </a:extLst>
          </p:cNvPr>
          <p:cNvSpPr txBox="1"/>
          <p:nvPr>
            <p:custDataLst>
              <p:tags r:id="rId13"/>
            </p:custDataLst>
          </p:nvPr>
        </p:nvSpPr>
        <p:spPr>
          <a:xfrm>
            <a:off x="3777412" y="4487080"/>
            <a:ext cx="7386774" cy="338554"/>
          </a:xfrm>
          <a:prstGeom prst="rect">
            <a:avLst/>
          </a:prstGeom>
          <a:noFill/>
        </p:spPr>
        <p:txBody>
          <a:bodyPr wrap="square">
            <a:spAutoFit/>
          </a:bodyPr>
          <a:lstStyle/>
          <a:p>
            <a:pPr marL="1396970" lvl="2">
              <a:defRPr/>
            </a:pPr>
            <a:r>
              <a:rPr lang="fr-CA" sz="1600" dirty="0">
                <a:solidFill>
                  <a:srgbClr val="254776"/>
                </a:solidFill>
                <a:latin typeface="Arial" panose="020B0604020202020204" pitchFamily="34" charset="0"/>
                <a:cs typeface="Arial" panose="020B0604020202020204" pitchFamily="34" charset="0"/>
              </a:rPr>
              <a:t>Placer les données probantes au cœur de la vie quotidienne</a:t>
            </a:r>
            <a:endParaRPr lang="en-US" sz="1600" dirty="0"/>
          </a:p>
        </p:txBody>
      </p:sp>
      <p:sp>
        <p:nvSpPr>
          <p:cNvPr id="5" name="Title 14">
            <a:extLst>
              <a:ext uri="{FF2B5EF4-FFF2-40B4-BE49-F238E27FC236}">
                <a16:creationId xmlns:a16="http://schemas.microsoft.com/office/drawing/2014/main" id="{B7E17A6A-F2C8-1734-7113-A475BEA6C7EC}"/>
              </a:ext>
            </a:extLst>
          </p:cNvPr>
          <p:cNvSpPr txBox="1">
            <a:spLocks/>
          </p:cNvSpPr>
          <p:nvPr>
            <p:custDataLst>
              <p:tags r:id="rId14"/>
            </p:custDataLst>
          </p:nvPr>
        </p:nvSpPr>
        <p:spPr>
          <a:xfrm>
            <a:off x="351867" y="1251918"/>
            <a:ext cx="1669591" cy="498877"/>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en-CA" sz="1400" kern="0" dirty="0">
                <a:solidFill>
                  <a:srgbClr val="234776"/>
                </a:solidFill>
                <a:latin typeface="Arial"/>
                <a:cs typeface="Arial" panose="020B0604020202020204" pitchFamily="34" charset="0"/>
                <a:sym typeface="Arial"/>
              </a:rPr>
              <a:t>Rapport</a:t>
            </a:r>
            <a:endParaRPr lang="en-CA" sz="1400" kern="0" dirty="0">
              <a:solidFill>
                <a:srgbClr val="FF0000"/>
              </a:solidFill>
              <a:latin typeface="Arial"/>
              <a:cs typeface="Arial" panose="020B0604020202020204" pitchFamily="34" charset="0"/>
              <a:sym typeface="Arial"/>
            </a:endParaRPr>
          </a:p>
        </p:txBody>
      </p:sp>
      <p:sp>
        <p:nvSpPr>
          <p:cNvPr id="6" name="Title 14">
            <a:extLst>
              <a:ext uri="{FF2B5EF4-FFF2-40B4-BE49-F238E27FC236}">
                <a16:creationId xmlns:a16="http://schemas.microsoft.com/office/drawing/2014/main" id="{419635BC-236F-BB62-66B5-51AA9ECA31DA}"/>
              </a:ext>
            </a:extLst>
          </p:cNvPr>
          <p:cNvSpPr txBox="1">
            <a:spLocks/>
          </p:cNvSpPr>
          <p:nvPr>
            <p:custDataLst>
              <p:tags r:id="rId15"/>
            </p:custDataLst>
          </p:nvPr>
        </p:nvSpPr>
        <p:spPr>
          <a:xfrm>
            <a:off x="2297717" y="1245545"/>
            <a:ext cx="1595656" cy="5241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en-CA" sz="1400" kern="0" dirty="0">
                <a:solidFill>
                  <a:srgbClr val="234776"/>
                </a:solidFill>
                <a:latin typeface="Arial"/>
                <a:cs typeface="Arial" panose="020B0604020202020204" pitchFamily="34" charset="0"/>
                <a:sym typeface="Arial"/>
              </a:rPr>
              <a:t>Mise à jour 2023</a:t>
            </a:r>
            <a:endParaRPr lang="en-CA" sz="1400" kern="0" dirty="0">
              <a:solidFill>
                <a:srgbClr val="FF0000"/>
              </a:solidFill>
              <a:latin typeface="Arial"/>
              <a:cs typeface="Arial" panose="020B0604020202020204" pitchFamily="34" charset="0"/>
              <a:sym typeface="Arial"/>
            </a:endParaRPr>
          </a:p>
        </p:txBody>
      </p:sp>
      <p:sp>
        <p:nvSpPr>
          <p:cNvPr id="24" name="Title 14">
            <a:extLst>
              <a:ext uri="{FF2B5EF4-FFF2-40B4-BE49-F238E27FC236}">
                <a16:creationId xmlns:a16="http://schemas.microsoft.com/office/drawing/2014/main" id="{4E408EDA-BCA9-0E7A-1920-2AABC3AF4823}"/>
              </a:ext>
            </a:extLst>
          </p:cNvPr>
          <p:cNvSpPr txBox="1">
            <a:spLocks/>
          </p:cNvSpPr>
          <p:nvPr>
            <p:custDataLst>
              <p:tags r:id="rId16"/>
            </p:custDataLst>
          </p:nvPr>
        </p:nvSpPr>
        <p:spPr>
          <a:xfrm>
            <a:off x="2366151" y="4102834"/>
            <a:ext cx="1504416" cy="272917"/>
          </a:xfrm>
          <a:prstGeom prst="rect">
            <a:avLst/>
          </a:prstGeom>
        </p:spPr>
        <p:txBody>
          <a:bodyPr vert="horz" lIns="91440" tIns="45720" rIns="91440" bIns="45720" rtlCol="0" anchor="ctr">
            <a:normAutofit fontScale="70000" lnSpcReduction="20000"/>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en-CA" sz="2000" kern="0" dirty="0">
                <a:solidFill>
                  <a:srgbClr val="234776"/>
                </a:solidFill>
                <a:latin typeface="Arial"/>
                <a:cs typeface="Arial" panose="020B0604020202020204" pitchFamily="34" charset="0"/>
                <a:sym typeface="Arial"/>
              </a:rPr>
              <a:t>Mise à jour 2025</a:t>
            </a:r>
            <a:endParaRPr lang="en-CA" sz="1050" kern="0" dirty="0">
              <a:solidFill>
                <a:srgbClr val="FF0000"/>
              </a:solidFill>
              <a:latin typeface="Arial"/>
              <a:cs typeface="Arial" panose="020B0604020202020204" pitchFamily="34" charset="0"/>
              <a:sym typeface="Arial"/>
            </a:endParaRPr>
          </a:p>
        </p:txBody>
      </p:sp>
      <p:sp>
        <p:nvSpPr>
          <p:cNvPr id="25" name="TextBox 24">
            <a:extLst>
              <a:ext uri="{FF2B5EF4-FFF2-40B4-BE49-F238E27FC236}">
                <a16:creationId xmlns:a16="http://schemas.microsoft.com/office/drawing/2014/main" id="{E3988C33-5FA9-AA94-5F2F-67AEA90E9CB5}"/>
              </a:ext>
            </a:extLst>
          </p:cNvPr>
          <p:cNvSpPr txBox="1"/>
          <p:nvPr>
            <p:custDataLst>
              <p:tags r:id="rId17"/>
            </p:custDataLst>
          </p:nvPr>
        </p:nvSpPr>
        <p:spPr>
          <a:xfrm>
            <a:off x="2095604" y="3893773"/>
            <a:ext cx="589192" cy="923330"/>
          </a:xfrm>
          <a:prstGeom prst="rect">
            <a:avLst/>
          </a:prstGeom>
          <a:noFill/>
        </p:spPr>
        <p:txBody>
          <a:bodyPr wrap="square">
            <a:spAutoFit/>
          </a:bodyPr>
          <a:lstStyle/>
          <a:p>
            <a:r>
              <a:rPr lang="en-CA" sz="5400" u="none" kern="0" dirty="0">
                <a:solidFill>
                  <a:srgbClr val="40B5D3"/>
                </a:solidFill>
                <a:latin typeface="Arial"/>
                <a:cs typeface="Arial" panose="020B0604020202020204" pitchFamily="34" charset="0"/>
                <a:sym typeface="Arial"/>
              </a:rPr>
              <a:t>*</a:t>
            </a:r>
            <a:endParaRPr lang="en-US" sz="5400" dirty="0">
              <a:solidFill>
                <a:srgbClr val="40B5D3"/>
              </a:solidFill>
            </a:endParaRPr>
          </a:p>
        </p:txBody>
      </p:sp>
      <p:pic>
        <p:nvPicPr>
          <p:cNvPr id="26" name="Picture 25">
            <a:extLst>
              <a:ext uri="{FF2B5EF4-FFF2-40B4-BE49-F238E27FC236}">
                <a16:creationId xmlns:a16="http://schemas.microsoft.com/office/drawing/2014/main" id="{7D41D929-7DFF-AB96-5BC7-A6E22A821F18}"/>
              </a:ext>
            </a:extLst>
          </p:cNvPr>
          <p:cNvPicPr>
            <a:picLocks noChangeAspect="1"/>
          </p:cNvPicPr>
          <p:nvPr>
            <p:custDataLst>
              <p:tags r:id="rId18"/>
            </p:custDataLst>
          </p:nvPr>
        </p:nvPicPr>
        <p:blipFill>
          <a:blip r:embed="rId30"/>
          <a:srcRect/>
          <a:stretch/>
        </p:blipFill>
        <p:spPr>
          <a:xfrm>
            <a:off x="355658" y="4476154"/>
            <a:ext cx="1665800" cy="2155741"/>
          </a:xfrm>
          <a:prstGeom prst="rect">
            <a:avLst/>
          </a:prstGeom>
          <a:ln w="12700" cap="sq" cmpd="sng">
            <a:solidFill>
              <a:srgbClr val="254776"/>
            </a:solidFill>
            <a:miter lim="800000"/>
            <a:extLst>
              <a:ext uri="{C807C97D-BFC1-408E-A445-0C87EB9F89A2}">
                <ask:lineSketchStyleProps xmlns:ask="http://schemas.microsoft.com/office/drawing/2018/sketchyshapes">
                  <ask:type>
                    <ask:lineSketchNone/>
                  </ask:type>
                </ask:lineSketchStyleProps>
              </a:ext>
            </a:extLst>
          </a:ln>
        </p:spPr>
      </p:pic>
      <p:sp>
        <p:nvSpPr>
          <p:cNvPr id="27" name="Title 14">
            <a:extLst>
              <a:ext uri="{FF2B5EF4-FFF2-40B4-BE49-F238E27FC236}">
                <a16:creationId xmlns:a16="http://schemas.microsoft.com/office/drawing/2014/main" id="{B24A8FDE-C6E4-ECE2-D65B-5D0B7AB4C86E}"/>
              </a:ext>
            </a:extLst>
          </p:cNvPr>
          <p:cNvSpPr txBox="1">
            <a:spLocks/>
          </p:cNvSpPr>
          <p:nvPr>
            <p:custDataLst>
              <p:tags r:id="rId19"/>
            </p:custDataLst>
          </p:nvPr>
        </p:nvSpPr>
        <p:spPr>
          <a:xfrm>
            <a:off x="319333" y="4103075"/>
            <a:ext cx="1665800" cy="272917"/>
          </a:xfrm>
          <a:prstGeom prst="rect">
            <a:avLst/>
          </a:prstGeom>
        </p:spPr>
        <p:txBody>
          <a:bodyPr vert="horz" lIns="91440" tIns="45720" rIns="91440" bIns="45720" rtlCol="0" anchor="ctr">
            <a:normAutofit fontScale="70000" lnSpcReduction="20000"/>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en-CA" sz="2000" kern="0" dirty="0">
                <a:solidFill>
                  <a:srgbClr val="234776"/>
                </a:solidFill>
                <a:latin typeface="Arial"/>
                <a:cs typeface="Arial" panose="020B0604020202020204" pitchFamily="34" charset="0"/>
                <a:sym typeface="Arial"/>
              </a:rPr>
              <a:t>Mise à jour 2024</a:t>
            </a:r>
            <a:endParaRPr lang="en-CA" sz="1050" kern="0" dirty="0">
              <a:solidFill>
                <a:srgbClr val="FF0000"/>
              </a:solidFill>
              <a:latin typeface="Arial"/>
              <a:cs typeface="Arial" panose="020B0604020202020204" pitchFamily="34" charset="0"/>
              <a:sym typeface="Arial"/>
            </a:endParaRPr>
          </a:p>
        </p:txBody>
      </p:sp>
      <p:pic>
        <p:nvPicPr>
          <p:cNvPr id="4" name="Picture 3">
            <a:extLst>
              <a:ext uri="{FF2B5EF4-FFF2-40B4-BE49-F238E27FC236}">
                <a16:creationId xmlns:a16="http://schemas.microsoft.com/office/drawing/2014/main" id="{9CD66090-F280-B6C4-9350-C562A6C5D398}"/>
              </a:ext>
            </a:extLst>
          </p:cNvPr>
          <p:cNvPicPr>
            <a:picLocks noChangeAspect="1"/>
          </p:cNvPicPr>
          <p:nvPr>
            <p:custDataLst>
              <p:tags r:id="rId20"/>
            </p:custDataLst>
          </p:nvPr>
        </p:nvPicPr>
        <p:blipFill>
          <a:blip r:embed="rId31"/>
          <a:stretch>
            <a:fillRect/>
          </a:stretch>
        </p:blipFill>
        <p:spPr>
          <a:xfrm>
            <a:off x="2238260" y="4454328"/>
            <a:ext cx="1682786" cy="2177567"/>
          </a:xfrm>
          <a:prstGeom prst="rect">
            <a:avLst/>
          </a:prstGeom>
          <a:ln w="12700">
            <a:solidFill>
              <a:schemeClr val="tx1"/>
            </a:solidFill>
          </a:ln>
        </p:spPr>
      </p:pic>
    </p:spTree>
    <p:extLst>
      <p:ext uri="{BB962C8B-B14F-4D97-AF65-F5344CB8AC3E}">
        <p14:creationId xmlns:p14="http://schemas.microsoft.com/office/powerpoint/2010/main" val="20532255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483B2-BEB8-41F2-8FEC-E8F0D26003C6}">
  <ds:schemaRefs>
    <ds:schemaRef ds:uri="http://purl.org/dc/dcmitype/"/>
    <ds:schemaRef ds:uri="0408fcbc-2e10-4461-bee0-724c01b46ae9"/>
    <ds:schemaRef ds:uri="http://schemas.microsoft.com/office/infopath/2007/PartnerControls"/>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 ds:uri="599eec1d-e27c-4128-92a4-19001b8afe14"/>
    <ds:schemaRef ds:uri="http://purl.org/dc/elements/1.1/"/>
  </ds:schemaRefs>
</ds:datastoreItem>
</file>

<file path=customXml/itemProps2.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3.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31656</TotalTime>
  <Words>83</Words>
  <Application>Microsoft Macintosh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Courier New</vt:lpstr>
      <vt:lpstr>Wellcome</vt:lpstr>
      <vt:lpstr>Wingdings</vt:lpstr>
      <vt:lpstr>RISE</vt:lpstr>
      <vt:lpstr>ESN-CA</vt:lpstr>
      <vt:lpstr>GCESC</vt:lpstr>
      <vt:lpstr>Dans la mise à jour 2024, nous avons démontré que l'élan se renforçait pour chacune de nos priorités de mise en œuvre, et cela s'est avéré particulièrement vrai pour notre deuxième priorité de mise en œuvre</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305</cp:revision>
  <cp:lastPrinted>2023-05-24T15:22:34Z</cp:lastPrinted>
  <dcterms:created xsi:type="dcterms:W3CDTF">2017-04-21T15:41:45Z</dcterms:created>
  <dcterms:modified xsi:type="dcterms:W3CDTF">2025-02-14T13:58:24Z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y fmtid="{D5CDD505-2E9C-101B-9397-08002B2CF9AE}" pid="5" name="MSIP_Label_6a7d8d5d-78e2-4a62-9fcd-016eb5e4c57c_Enabled">
    <vt:lpwstr>true</vt:lpwstr>
  </property>
  <property fmtid="{D5CDD505-2E9C-101B-9397-08002B2CF9AE}" pid="6" name="MSIP_Label_6a7d8d5d-78e2-4a62-9fcd-016eb5e4c57c_SetDate">
    <vt:lpwstr>2025-02-05T17:31:52Z</vt:lpwstr>
  </property>
  <property fmtid="{D5CDD505-2E9C-101B-9397-08002B2CF9AE}" pid="7" name="MSIP_Label_6a7d8d5d-78e2-4a62-9fcd-016eb5e4c57c_Method">
    <vt:lpwstr>Standard</vt:lpwstr>
  </property>
  <property fmtid="{D5CDD505-2E9C-101B-9397-08002B2CF9AE}" pid="8" name="MSIP_Label_6a7d8d5d-78e2-4a62-9fcd-016eb5e4c57c_Name">
    <vt:lpwstr>Général</vt:lpwstr>
  </property>
  <property fmtid="{D5CDD505-2E9C-101B-9397-08002B2CF9AE}" pid="9" name="MSIP_Label_6a7d8d5d-78e2-4a62-9fcd-016eb5e4c57c_SiteId">
    <vt:lpwstr>06e1fe28-5f8b-4075-bf6c-ae24be1a7992</vt:lpwstr>
  </property>
  <property fmtid="{D5CDD505-2E9C-101B-9397-08002B2CF9AE}" pid="10" name="MSIP_Label_6a7d8d5d-78e2-4a62-9fcd-016eb5e4c57c_ActionId">
    <vt:lpwstr>579655a4-7c7a-44a4-aa6f-2bcf04c4585a</vt:lpwstr>
  </property>
  <property fmtid="{D5CDD505-2E9C-101B-9397-08002B2CF9AE}" pid="11" name="MSIP_Label_6a7d8d5d-78e2-4a62-9fcd-016eb5e4c57c_ContentBits">
    <vt:lpwstr>0</vt:lpwstr>
  </property>
</Properties>
</file>