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tags" Target="../tags/tag2.xml"/><Relationship Id="rId16" Type="http://schemas.openxmlformats.org/officeDocument/2006/relationships/image" Target="../media/image37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2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425" y="1313513"/>
            <a:ext cx="11883753" cy="5332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271463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fr-FR" altLang="fr-F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Sommet </a:t>
            </a:r>
            <a:r>
              <a:rPr lang="fr-FR" altLang="fr-FR" sz="1700" i="1" dirty="0" err="1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altLang="fr-F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 </a:t>
            </a:r>
            <a:r>
              <a:rPr lang="fr-FR" altLang="fr-FR" sz="1700" i="1" dirty="0" err="1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fr-FR" altLang="fr-F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Solutions </a:t>
            </a:r>
            <a:r>
              <a:rPr lang="fr-FR" altLang="fr-F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Berlin, où une réflexion audacieuse sur la nécessité d’une série de synthèses vivantes à grande échelle, soutenues par l’IA, a commencé à émerger</a:t>
            </a:r>
          </a:p>
          <a:p>
            <a:pPr marL="447675" indent="-271463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fr-FR" altLang="fr-F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du consensus « </a:t>
            </a:r>
            <a:r>
              <a:rPr lang="fr-FR" altLang="fr-F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ME the </a:t>
            </a:r>
            <a:r>
              <a:rPr lang="fr-FR" altLang="fr-FR" sz="1700" i="1" dirty="0" err="1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fr-FR" altLang="fr-F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altLang="fr-F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qui a permis aux principaux acteurs de décrire ensemble un avenir meilleur et a rassuré les bailleurs de fonds sur le fait qu’il s’agissait d’un problème de financement plutôt que d’un problème de ressources humaines</a:t>
            </a:r>
          </a:p>
          <a:p>
            <a:pPr marL="447675" indent="-271463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1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 Summit </a:t>
            </a:r>
            <a:r>
              <a:rPr lang="fr-FR" altLang="fr-F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Prague, où les dirigeants de Campbell, Cochrane et JBI se sont engagés à collaborer avec une large coalition de partenaires pour concevoir et mettre en œuvre des améliorations significatives</a:t>
            </a:r>
          </a:p>
          <a:p>
            <a:pPr marL="447675" indent="-271463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1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 of the Future </a:t>
            </a:r>
            <a:r>
              <a:rPr lang="fr-FR" altLang="fr-F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New York, où une annonce décisive a été faite, déclenchant ainsi le processus de planification de la </a:t>
            </a:r>
            <a:r>
              <a:rPr lang="fr-FR" altLang="fr-F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fr-FR" altLang="fr-FR" sz="1700" i="1" dirty="0" err="1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fr-FR" altLang="fr-F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Infrastructure Collaborative </a:t>
            </a:r>
            <a:r>
              <a:rPr lang="fr-FR" altLang="fr-F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(ESIC) qui est en cours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fr-CA" dirty="0"/>
              <a:t>Quatre événements en 2024 ont abouti à une percée majeure, à savoir l’intention de financer l’initiative </a:t>
            </a:r>
            <a:r>
              <a:rPr lang="fr-CA" kern="0" dirty="0">
                <a:latin typeface="Arial"/>
                <a:cs typeface="Arial" panose="020B0604020202020204" pitchFamily="34" charset="0"/>
                <a:sym typeface="Arial"/>
              </a:rPr>
              <a:t>« </a:t>
            </a:r>
            <a:r>
              <a:rPr lang="fr-CA" kern="0" dirty="0" err="1">
                <a:latin typeface="Arial"/>
                <a:cs typeface="Arial" panose="020B0604020202020204" pitchFamily="34" charset="0"/>
                <a:sym typeface="Arial"/>
              </a:rPr>
              <a:t>Evidence</a:t>
            </a:r>
            <a:r>
              <a:rPr lang="fr-CA" kern="0" dirty="0"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fr-CA" kern="0" dirty="0" err="1">
                <a:latin typeface="Arial"/>
                <a:cs typeface="Arial" panose="020B0604020202020204" pitchFamily="34" charset="0"/>
                <a:sym typeface="Arial"/>
              </a:rPr>
              <a:t>Synthesis</a:t>
            </a:r>
            <a:r>
              <a:rPr lang="fr-CA" kern="0" dirty="0">
                <a:latin typeface="Arial"/>
                <a:cs typeface="Arial" panose="020B0604020202020204" pitchFamily="34" charset="0"/>
                <a:sym typeface="Arial"/>
              </a:rPr>
              <a:t> Infrastructure Collaborative » (ESIC)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078714" y="4019509"/>
            <a:ext cx="9832464" cy="1659515"/>
            <a:chOff x="351488" y="3096462"/>
            <a:chExt cx="10966369" cy="1850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90326" y="4067029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b="20673"/>
            <a:stretch/>
          </p:blipFill>
          <p:spPr>
            <a:xfrm>
              <a:off x="351488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88148" y="4086957"/>
              <a:ext cx="1278650" cy="860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971616" y="3267002"/>
              <a:ext cx="635494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Juin</a:t>
              </a:r>
            </a:p>
            <a:p>
              <a:pPr algn="ctr"/>
              <a:r>
                <a:rPr lang="en-US" sz="140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Sept.</a:t>
              </a:r>
            </a:p>
            <a:p>
              <a:pPr algn="ctr"/>
              <a:r>
                <a:rPr lang="en-US" sz="1400" dirty="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Sept.</a:t>
              </a:r>
            </a:p>
            <a:p>
              <a:pPr algn="ctr"/>
              <a:r>
                <a:rPr lang="en-US" sz="1400" dirty="0"/>
                <a:t>23-24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25652" y="4018242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94070" y="4171148"/>
            <a:ext cx="65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Sept.</a:t>
            </a:r>
          </a:p>
          <a:p>
            <a:pPr algn="ctr"/>
            <a:r>
              <a:rPr lang="en-US" sz="14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01562" y="4894194"/>
            <a:ext cx="1969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Consensus “SHOW ME the evidence” </a:t>
            </a:r>
            <a:br>
              <a:rPr lang="en-US" sz="1500" dirty="0"/>
            </a:br>
            <a:r>
              <a:rPr lang="en-US" sz="1500" dirty="0" err="1"/>
              <a:t>est</a:t>
            </a:r>
            <a:r>
              <a:rPr lang="en-US" sz="1500" dirty="0"/>
              <a:t> </a:t>
            </a:r>
            <a:r>
              <a:rPr lang="en-US" sz="1500" dirty="0" err="1"/>
              <a:t>publié</a:t>
            </a:r>
            <a:endParaRPr lang="en-CA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722093" y="3880623"/>
            <a:ext cx="2469907" cy="1686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238811" y="4161174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0408fcbc-2e10-4461-bee0-724c01b46ae9"/>
    <ds:schemaRef ds:uri="http://www.w3.org/XML/1998/namespace"/>
    <ds:schemaRef ds:uri="599eec1d-e27c-4128-92a4-19001b8afe14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31654</TotalTime>
  <Words>195</Words>
  <Application>Microsoft Macintosh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305</cp:revision>
  <cp:lastPrinted>2023-05-24T15:22:34Z</cp:lastPrinted>
  <dcterms:created xsi:type="dcterms:W3CDTF">2017-04-21T15:41:45Z</dcterms:created>
  <dcterms:modified xsi:type="dcterms:W3CDTF">2025-02-14T13:59:19Z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2025-02-05T17:31:52Z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579655a4-7c7a-44a4-aa6f-2bcf04c4585a</vt:lpwstr>
  </property>
  <property fmtid="{D5CDD505-2E9C-101B-9397-08002B2CF9AE}" pid="11" name="MSIP_Label_6a7d8d5d-78e2-4a62-9fcd-016eb5e4c57c_ContentBits">
    <vt:lpwstr>0</vt:lpwstr>
  </property>
</Properties>
</file>