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2066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776"/>
    <a:srgbClr val="000000"/>
    <a:srgbClr val="F5E4ED"/>
    <a:srgbClr val="CC76A6"/>
    <a:srgbClr val="E9F7FB"/>
    <a:srgbClr val="F2F2F2"/>
    <a:srgbClr val="FF3156"/>
    <a:srgbClr val="FF8AD8"/>
    <a:srgbClr val="3F4349"/>
    <a:srgbClr val="FEC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068" autoAdjust="0"/>
  </p:normalViewPr>
  <p:slideViewPr>
    <p:cSldViewPr snapToGrid="0" snapToObjects="1">
      <p:cViewPr varScale="1">
        <p:scale>
          <a:sx n="121" d="100"/>
          <a:sy n="121" d="100"/>
        </p:scale>
        <p:origin x="1360" y="16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2/14/25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11621C-3EA7-C342-A130-13C6D43C8C01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768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8" r:id="rId13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3.xml"/><Relationship Id="rId7" Type="http://schemas.openxmlformats.org/officeDocument/2006/relationships/image" Target="../media/image3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36.png"/><Relationship Id="rId4" Type="http://schemas.openxmlformats.org/officeDocument/2006/relationships/tags" Target="../tags/tag4.xml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AA4110F-233F-735D-A8E6-E55977771E8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560218" y="3441343"/>
            <a:ext cx="4378000" cy="2605839"/>
            <a:chOff x="467759" y="1597742"/>
            <a:chExt cx="9922946" cy="703416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049059F-0622-C1FF-6068-CB38FA37D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929326">
              <a:off x="6938862" y="3410360"/>
              <a:ext cx="3451843" cy="4634089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B0F7134-5D7C-BB21-E48C-89BE7C783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0494752">
              <a:off x="596899" y="1700796"/>
              <a:ext cx="3463757" cy="4378918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41F911-EB41-81B8-F4F3-EAC6AF11F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743609">
              <a:off x="3539552" y="1597742"/>
              <a:ext cx="3650299" cy="5123533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E57B58E-1441-B6D9-AAED-1BBE5F31E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846455">
              <a:off x="4131183" y="3832688"/>
              <a:ext cx="3607287" cy="4433272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B7FC768-EC96-E877-5B4F-28301B98B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0477842">
              <a:off x="467759" y="3743015"/>
              <a:ext cx="3737579" cy="4888887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C34D9C-A647-C8D2-387C-6D2544160F0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fr-CA" sz="2700" dirty="0">
                <a:solidFill>
                  <a:schemeClr val="tx1"/>
                </a:solidFill>
              </a:rPr>
              <a:t>Une déclaration de consensus a contribué à consolider les arguments en faveur du changement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B38AB1-C930-C1D7-DAE9-7F1794F74702}"/>
              </a:ext>
            </a:extLst>
          </p:cNvPr>
          <p:cNvSpPr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126453" y="1403350"/>
            <a:ext cx="7685079" cy="4903788"/>
          </a:xfrm>
        </p:spPr>
        <p:txBody>
          <a:bodyPr>
            <a:normAutofit/>
          </a:bodyPr>
          <a:lstStyle/>
          <a:p>
            <a:pPr marL="0" indent="0">
              <a:spcAft>
                <a:spcPts val="300"/>
              </a:spcAft>
              <a:buClr>
                <a:srgbClr val="244776"/>
              </a:buClr>
              <a:buNone/>
            </a:pPr>
            <a:r>
              <a:rPr lang="en-US" sz="1800" i="1" dirty="0">
                <a:solidFill>
                  <a:srgbClr val="FF0000"/>
                </a:solidFill>
              </a:rPr>
              <a:t>SHOW ME </a:t>
            </a:r>
            <a:r>
              <a:rPr lang="en-US" sz="1800" i="1" dirty="0">
                <a:solidFill>
                  <a:schemeClr val="tx1"/>
                </a:solidFill>
              </a:rPr>
              <a:t>the evidence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fr-CA" dirty="0">
                <a:solidFill>
                  <a:schemeClr val="tx1"/>
                </a:solidFill>
              </a:rPr>
              <a:t>Caractéristiques d'une approche permettant de transmettre de manière fiable les données probantes issues de la recherche à ceux qui en ont besoin</a:t>
            </a:r>
            <a:endParaRPr lang="en-US" dirty="0">
              <a:solidFill>
                <a:schemeClr val="tx1"/>
              </a:solidFill>
            </a:endParaRPr>
          </a:p>
          <a:p>
            <a:pPr marL="357188" indent="-357188">
              <a:spcAft>
                <a:spcPts val="300"/>
              </a:spcAft>
              <a:buFont typeface="+mj-lt"/>
              <a:buAutoNum type="arabicParenR"/>
              <a:tabLst>
                <a:tab pos="266673" algn="l"/>
              </a:tabLst>
            </a:pPr>
            <a:r>
              <a:rPr lang="fr-CA" sz="1500" dirty="0">
                <a:solidFill>
                  <a:srgbClr val="FF0000"/>
                </a:solidFill>
              </a:rPr>
              <a:t>S</a:t>
            </a:r>
            <a:r>
              <a:rPr lang="fr-CA" sz="1500" dirty="0">
                <a:solidFill>
                  <a:schemeClr val="tx1"/>
                </a:solidFill>
              </a:rPr>
              <a:t>upport </a:t>
            </a:r>
            <a:r>
              <a:rPr lang="fr-CA" sz="1500" dirty="0" err="1">
                <a:solidFill>
                  <a:schemeClr val="tx1"/>
                </a:solidFill>
              </a:rPr>
              <a:t>systems</a:t>
            </a:r>
            <a:r>
              <a:rPr lang="fr-CA" sz="1500" dirty="0">
                <a:solidFill>
                  <a:schemeClr val="tx1"/>
                </a:solidFill>
              </a:rPr>
              <a:t> </a:t>
            </a:r>
            <a:r>
              <a:rPr lang="fr-CA" sz="1500" dirty="0" err="1">
                <a:solidFill>
                  <a:schemeClr val="tx1"/>
                </a:solidFill>
              </a:rPr>
              <a:t>locally</a:t>
            </a:r>
            <a:r>
              <a:rPr lang="fr-CA" sz="1500" dirty="0">
                <a:solidFill>
                  <a:schemeClr val="tx1"/>
                </a:solidFill>
              </a:rPr>
              <a:t> (c’est-à-dire soutenir les systèmes locaux qui utilisent de nombreuses formes de données probantes pour répondre aux priorités locales) </a:t>
            </a:r>
          </a:p>
          <a:p>
            <a:pPr marL="357188" indent="-357188">
              <a:spcAft>
                <a:spcPts val="300"/>
              </a:spcAft>
              <a:buFont typeface="+mj-lt"/>
              <a:buAutoNum type="arabicParenR"/>
              <a:tabLst>
                <a:tab pos="266673" algn="l"/>
              </a:tabLst>
            </a:pPr>
            <a:r>
              <a:rPr lang="fr-CA" sz="1500" b="1" dirty="0" err="1">
                <a:solidFill>
                  <a:srgbClr val="FF0000"/>
                </a:solidFill>
              </a:rPr>
              <a:t>H</a:t>
            </a:r>
            <a:r>
              <a:rPr lang="fr-CA" sz="1500" b="1" dirty="0" err="1">
                <a:solidFill>
                  <a:schemeClr val="tx1"/>
                </a:solidFill>
              </a:rPr>
              <a:t>armonized</a:t>
            </a:r>
            <a:r>
              <a:rPr lang="fr-CA" sz="1500" b="1" dirty="0">
                <a:solidFill>
                  <a:schemeClr val="tx1"/>
                </a:solidFill>
              </a:rPr>
              <a:t> efforts </a:t>
            </a:r>
            <a:r>
              <a:rPr lang="fr-CA" sz="1500" b="1" dirty="0" err="1">
                <a:solidFill>
                  <a:schemeClr val="tx1"/>
                </a:solidFill>
              </a:rPr>
              <a:t>globally</a:t>
            </a:r>
            <a:r>
              <a:rPr lang="fr-CA" sz="1500" b="1" dirty="0">
                <a:solidFill>
                  <a:schemeClr val="tx1"/>
                </a:solidFill>
              </a:rPr>
              <a:t> (c’est-à-dire des efforts harmonisés à l’échelle mondiale qui nous permettent d’apprendre plus facilement de ce qui se fait ailleurs dans le monde) </a:t>
            </a:r>
          </a:p>
          <a:p>
            <a:pPr marL="357188" indent="-357188">
              <a:spcAft>
                <a:spcPts val="300"/>
              </a:spcAft>
              <a:buFont typeface="+mj-lt"/>
              <a:buAutoNum type="arabicParenR"/>
              <a:tabLst>
                <a:tab pos="266673" algn="l"/>
              </a:tabLst>
            </a:pPr>
            <a:r>
              <a:rPr lang="fr-CA" sz="1500" dirty="0">
                <a:solidFill>
                  <a:srgbClr val="FF0000"/>
                </a:solidFill>
              </a:rPr>
              <a:t>O</a:t>
            </a:r>
            <a:r>
              <a:rPr lang="fr-CA" sz="1500" dirty="0">
                <a:solidFill>
                  <a:schemeClr val="tx1"/>
                </a:solidFill>
              </a:rPr>
              <a:t>pen-science </a:t>
            </a:r>
            <a:r>
              <a:rPr lang="fr-CA" sz="1500" dirty="0" err="1">
                <a:solidFill>
                  <a:schemeClr val="tx1"/>
                </a:solidFill>
              </a:rPr>
              <a:t>approaches</a:t>
            </a:r>
            <a:r>
              <a:rPr lang="fr-CA" sz="1500" dirty="0">
                <a:solidFill>
                  <a:schemeClr val="tx1"/>
                </a:solidFill>
              </a:rPr>
              <a:t> (c’est-à-dire des approches de « science ouverte » devenant la norme afin de mettre à profit de ce que les autres font)</a:t>
            </a:r>
          </a:p>
          <a:p>
            <a:pPr marL="357188" indent="-357188">
              <a:spcAft>
                <a:spcPts val="300"/>
              </a:spcAft>
              <a:buFont typeface="+mj-lt"/>
              <a:buAutoNum type="arabicParenR"/>
              <a:tabLst>
                <a:tab pos="266673" algn="l"/>
              </a:tabLst>
            </a:pPr>
            <a:r>
              <a:rPr lang="fr-CA" sz="1500" dirty="0">
                <a:solidFill>
                  <a:srgbClr val="FF0000"/>
                </a:solidFill>
              </a:rPr>
              <a:t>W</a:t>
            </a:r>
            <a:r>
              <a:rPr lang="fr-CA" sz="1500" dirty="0">
                <a:solidFill>
                  <a:schemeClr val="tx1"/>
                </a:solidFill>
              </a:rPr>
              <a:t>aste-</a:t>
            </a:r>
            <a:r>
              <a:rPr lang="fr-CA" sz="1500" dirty="0" err="1">
                <a:solidFill>
                  <a:schemeClr val="tx1"/>
                </a:solidFill>
              </a:rPr>
              <a:t>reduction</a:t>
            </a:r>
            <a:r>
              <a:rPr lang="fr-CA" sz="1500" dirty="0">
                <a:solidFill>
                  <a:schemeClr val="tx1"/>
                </a:solidFill>
              </a:rPr>
              <a:t> efforts (c’est-à-dire des efforts de réduction du gaspillage qui tirent le meilleur parti des investissements dans le soutien aux données probantes et dans la recherche)</a:t>
            </a:r>
          </a:p>
          <a:p>
            <a:pPr marL="357188" indent="-357188">
              <a:spcAft>
                <a:spcPts val="300"/>
              </a:spcAft>
              <a:buFont typeface="+mj-lt"/>
              <a:buAutoNum type="arabicParenR"/>
              <a:tabLst>
                <a:tab pos="266673" algn="l"/>
              </a:tabLst>
            </a:pPr>
            <a:r>
              <a:rPr lang="fr-CA" sz="1500" dirty="0" err="1">
                <a:solidFill>
                  <a:srgbClr val="FF0000"/>
                </a:solidFill>
              </a:rPr>
              <a:t>M</a:t>
            </a:r>
            <a:r>
              <a:rPr lang="fr-CA" sz="1500" dirty="0" err="1">
                <a:solidFill>
                  <a:schemeClr val="tx1"/>
                </a:solidFill>
              </a:rPr>
              <a:t>easured</a:t>
            </a:r>
            <a:r>
              <a:rPr lang="fr-CA" sz="1500" dirty="0">
                <a:solidFill>
                  <a:schemeClr val="tx1"/>
                </a:solidFill>
              </a:rPr>
              <a:t> communications (c’est-à-dire des communications prudentes et délibérées qui clarifient ce que nous savons des données probantes existantes, et ce, avec toutes les réserves nécessaires)</a:t>
            </a:r>
          </a:p>
          <a:p>
            <a:pPr marL="357188" indent="-357188">
              <a:spcAft>
                <a:spcPts val="300"/>
              </a:spcAft>
              <a:buFont typeface="+mj-lt"/>
              <a:buAutoNum type="arabicParenR"/>
              <a:tabLst>
                <a:tab pos="266673" algn="l"/>
              </a:tabLst>
            </a:pPr>
            <a:r>
              <a:rPr lang="fr-CA" sz="1500" dirty="0" err="1">
                <a:solidFill>
                  <a:srgbClr val="FF0000"/>
                </a:solidFill>
              </a:rPr>
              <a:t>E</a:t>
            </a:r>
            <a:r>
              <a:rPr lang="fr-CA" sz="1500" dirty="0" err="1">
                <a:solidFill>
                  <a:schemeClr val="tx1"/>
                </a:solidFill>
              </a:rPr>
              <a:t>quity</a:t>
            </a:r>
            <a:r>
              <a:rPr lang="fr-CA" sz="1500" dirty="0">
                <a:solidFill>
                  <a:schemeClr val="tx1"/>
                </a:solidFill>
              </a:rPr>
              <a:t> and </a:t>
            </a:r>
            <a:r>
              <a:rPr lang="fr-CA" sz="1500" dirty="0" err="1">
                <a:solidFill>
                  <a:schemeClr val="tx1"/>
                </a:solidFill>
              </a:rPr>
              <a:t>efficiency</a:t>
            </a:r>
            <a:r>
              <a:rPr lang="fr-CA" sz="1500" dirty="0">
                <a:solidFill>
                  <a:schemeClr val="tx1"/>
                </a:solidFill>
              </a:rPr>
              <a:t> (c’est-à-dire l’équité et l’efficacité dans tous les aspects de ce travail)</a:t>
            </a:r>
            <a:endParaRPr lang="en-US" sz="1500" dirty="0">
              <a:solidFill>
                <a:schemeClr val="tx1"/>
              </a:solidFill>
            </a:endParaRPr>
          </a:p>
          <a:p>
            <a:pPr marL="357188" indent="-357188">
              <a:spcAft>
                <a:spcPts val="300"/>
              </a:spcAft>
              <a:buFont typeface="+mj-lt"/>
              <a:buAutoNum type="arabicParenR"/>
              <a:tabLst>
                <a:tab pos="266673" algn="l"/>
              </a:tabLst>
            </a:pPr>
            <a:endParaRPr lang="en-US" dirty="0">
              <a:solidFill>
                <a:srgbClr val="FF0000"/>
              </a:solidFill>
            </a:endParaRPr>
          </a:p>
          <a:p>
            <a:pPr marL="357188" indent="-357188">
              <a:spcAft>
                <a:spcPts val="300"/>
              </a:spcAft>
              <a:buFont typeface="+mj-lt"/>
              <a:buAutoNum type="arabicParenR"/>
              <a:tabLst>
                <a:tab pos="266673" algn="l"/>
              </a:tabLst>
            </a:pPr>
            <a:endParaRPr lang="en-US" dirty="0">
              <a:solidFill>
                <a:srgbClr val="FF0000"/>
              </a:solidFill>
            </a:endParaRPr>
          </a:p>
          <a:p>
            <a:pPr marL="357188" indent="-357188">
              <a:spcAft>
                <a:spcPts val="300"/>
              </a:spcAft>
              <a:buFont typeface="+mj-lt"/>
              <a:buAutoNum type="arabicParenR"/>
              <a:tabLst>
                <a:tab pos="266673" algn="l"/>
              </a:tabLst>
            </a:pPr>
            <a:endParaRPr lang="en-US" dirty="0">
              <a:solidFill>
                <a:srgbClr val="FF0000"/>
              </a:solidFill>
            </a:endParaRPr>
          </a:p>
          <a:p>
            <a:pPr marL="357188" indent="-357188">
              <a:spcAft>
                <a:spcPts val="300"/>
              </a:spcAft>
              <a:buFont typeface="+mj-lt"/>
              <a:buAutoNum type="arabicParenR"/>
              <a:tabLst>
                <a:tab pos="266673" algn="l"/>
              </a:tabLst>
            </a:pPr>
            <a:endParaRPr lang="en-US" dirty="0">
              <a:solidFill>
                <a:srgbClr val="FF0000"/>
              </a:solidFill>
            </a:endParaRPr>
          </a:p>
          <a:p>
            <a:pPr marL="357188" indent="-357188">
              <a:spcAft>
                <a:spcPts val="300"/>
              </a:spcAft>
              <a:buFont typeface="+mj-lt"/>
              <a:buAutoNum type="arabicParenR"/>
              <a:tabLst>
                <a:tab pos="266673" algn="l"/>
              </a:tabLst>
            </a:pPr>
            <a:endParaRPr lang="en-US" dirty="0">
              <a:solidFill>
                <a:srgbClr val="FF0000"/>
              </a:solidFill>
            </a:endParaRPr>
          </a:p>
          <a:p>
            <a:pPr marL="357188" indent="-357188">
              <a:spcAft>
                <a:spcPts val="300"/>
              </a:spcAft>
              <a:buFont typeface="+mj-lt"/>
              <a:buAutoNum type="arabicParenR"/>
              <a:tabLst>
                <a:tab pos="266673" algn="l"/>
              </a:tabLst>
            </a:pPr>
            <a:endParaRPr lang="en-US" dirty="0">
              <a:solidFill>
                <a:srgbClr val="FF0000"/>
              </a:solidFill>
            </a:endParaRPr>
          </a:p>
          <a:p>
            <a:pPr marL="357188" indent="-357188">
              <a:spcAft>
                <a:spcPts val="300"/>
              </a:spcAft>
              <a:buFont typeface="+mj-lt"/>
              <a:buAutoNum type="arabicParenR"/>
              <a:tabLst>
                <a:tab pos="266673" algn="l"/>
              </a:tabLst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F54263-5DEF-BBDE-F27E-94FAE50C080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500272" y="1457966"/>
            <a:ext cx="3286298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254776"/>
              </a:buClr>
              <a:buSzTx/>
              <a:tabLst>
                <a:tab pos="266673" algn="l"/>
              </a:tabLst>
            </a:pPr>
            <a:r>
              <a:rPr lang="fr-FR" altLang="fr-FR" sz="1400" dirty="0"/>
              <a:t>Disponible en sept langues (anglais, arabe, chinois, espagnol, français, japonais et portugais)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254776"/>
              </a:buClr>
              <a:buSzTx/>
              <a:tabLst>
                <a:tab pos="266673" algn="l"/>
              </a:tabLst>
            </a:pPr>
            <a:endParaRPr lang="fr-FR" altLang="fr-FR" sz="1400" dirty="0"/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254776"/>
              </a:buClr>
              <a:buSzTx/>
              <a:tabLst>
                <a:tab pos="266673" algn="l"/>
              </a:tabLst>
            </a:pPr>
            <a:r>
              <a:rPr lang="fr-FR" altLang="fr-FR" sz="1400" dirty="0" err="1"/>
              <a:t>Co-publiée</a:t>
            </a:r>
            <a:r>
              <a:rPr lang="fr-FR" altLang="fr-FR" sz="1400" dirty="0"/>
              <a:t> dans cinq revues (Campbell Collaboration, Cochrane, Collaboration for </a:t>
            </a:r>
            <a:r>
              <a:rPr lang="fr-FR" altLang="fr-FR" sz="1400" dirty="0" err="1"/>
              <a:t>Environmental</a:t>
            </a:r>
            <a:r>
              <a:rPr lang="fr-FR" altLang="fr-FR" sz="1400" dirty="0"/>
              <a:t> Evidence, Guidelines International Network et JBI)</a:t>
            </a:r>
          </a:p>
          <a:p>
            <a:pPr>
              <a:spcAft>
                <a:spcPts val="300"/>
              </a:spcAft>
              <a:buClr>
                <a:srgbClr val="254776"/>
              </a:buClr>
              <a:tabLst>
                <a:tab pos="266673" algn="l"/>
              </a:tabLst>
            </a:pPr>
            <a:endParaRPr lang="en-US" sz="16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  <a:buClr>
                <a:srgbClr val="254776"/>
              </a:buClr>
              <a:tabLst>
                <a:tab pos="266673" algn="l"/>
              </a:tabLst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240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290A3FEE-4E95-40F5-A7D2-D696DE35F0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0408fcbc-2e10-4461-bee0-724c01b46ae9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99eec1d-e27c-4128-92a4-19001b8afe1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31654</TotalTime>
  <Words>231</Words>
  <Application>Microsoft Macintosh PowerPoint</Application>
  <PresentationFormat>Widescreen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Une déclaration de consensus a contribué à consolider les arguments en faveur du changement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305</cp:revision>
  <cp:lastPrinted>2023-05-24T15:22:34Z</cp:lastPrinted>
  <dcterms:created xsi:type="dcterms:W3CDTF">2017-04-21T15:41:45Z</dcterms:created>
  <dcterms:modified xsi:type="dcterms:W3CDTF">2025-02-14T13:59:48Z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  <property fmtid="{D5CDD505-2E9C-101B-9397-08002B2CF9AE}" pid="5" name="MSIP_Label_6a7d8d5d-78e2-4a62-9fcd-016eb5e4c57c_Enabled">
    <vt:lpwstr>true</vt:lpwstr>
  </property>
  <property fmtid="{D5CDD505-2E9C-101B-9397-08002B2CF9AE}" pid="6" name="MSIP_Label_6a7d8d5d-78e2-4a62-9fcd-016eb5e4c57c_SetDate">
    <vt:lpwstr>2025-02-05T17:31:52Z</vt:lpwstr>
  </property>
  <property fmtid="{D5CDD505-2E9C-101B-9397-08002B2CF9AE}" pid="7" name="MSIP_Label_6a7d8d5d-78e2-4a62-9fcd-016eb5e4c57c_Method">
    <vt:lpwstr>Standard</vt:lpwstr>
  </property>
  <property fmtid="{D5CDD505-2E9C-101B-9397-08002B2CF9AE}" pid="8" name="MSIP_Label_6a7d8d5d-78e2-4a62-9fcd-016eb5e4c57c_Name">
    <vt:lpwstr>Général</vt:lpwstr>
  </property>
  <property fmtid="{D5CDD505-2E9C-101B-9397-08002B2CF9AE}" pid="9" name="MSIP_Label_6a7d8d5d-78e2-4a62-9fcd-016eb5e4c57c_SiteId">
    <vt:lpwstr>06e1fe28-5f8b-4075-bf6c-ae24be1a7992</vt:lpwstr>
  </property>
  <property fmtid="{D5CDD505-2E9C-101B-9397-08002B2CF9AE}" pid="10" name="MSIP_Label_6a7d8d5d-78e2-4a62-9fcd-016eb5e4c57c_ActionId">
    <vt:lpwstr>579655a4-7c7a-44a4-aa6f-2bcf04c4585a</vt:lpwstr>
  </property>
  <property fmtid="{D5CDD505-2E9C-101B-9397-08002B2CF9AE}" pid="11" name="MSIP_Label_6a7d8d5d-78e2-4a62-9fcd-016eb5e4c57c_ContentBits">
    <vt:lpwstr>0</vt:lpwstr>
  </property>
</Properties>
</file>