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2013"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8"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2/14/25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8" r:id="rId13"/>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ukri.org/opportunity/transforming-global-evidence-ai-driven-evidence-synthesis-for-policymaking/" TargetMode="External"/><Relationship Id="rId13" Type="http://schemas.openxmlformats.org/officeDocument/2006/relationships/hyperlink" Target="https://x.com/stianwestlake/status/1838120199100239939" TargetMode="External"/><Relationship Id="rId3" Type="http://schemas.openxmlformats.org/officeDocument/2006/relationships/tags" Target="../tags/tag3.xml"/><Relationship Id="rId7" Type="http://schemas.openxmlformats.org/officeDocument/2006/relationships/hyperlink" Target="https://www.nature.com/articles/d41586-024-02991-5" TargetMode="External"/><Relationship Id="rId12" Type="http://schemas.openxmlformats.org/officeDocument/2006/relationships/hyperlink" Target="https://www.sdgsynthesiscoalition.org/news/us74-million-new-investments-sdg-evidence-be-announced" TargetMode="Externa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s://www.bi.team/publications/international-collaboration-evidence/" TargetMode="External"/><Relationship Id="rId11" Type="http://schemas.openxmlformats.org/officeDocument/2006/relationships/hyperlink" Target="https://www.nature.com/articles/d41586-024-03100-2" TargetMode="External"/><Relationship Id="rId5" Type="http://schemas.openxmlformats.org/officeDocument/2006/relationships/hyperlink" Target="https://www.mcmasterforum.org/docs/default-source/evidence-commission/show-me-the-evidence_features.pdf" TargetMode="External"/><Relationship Id="rId10" Type="http://schemas.openxmlformats.org/officeDocument/2006/relationships/hyperlink" Target="https://webtv.un.org/en/asset/k17/k170lx3fcb" TargetMode="External"/><Relationship Id="rId4" Type="http://schemas.openxmlformats.org/officeDocument/2006/relationships/slideLayout" Target="../slideLayouts/slideLayout21.xml"/><Relationship Id="rId9" Type="http://schemas.openxmlformats.org/officeDocument/2006/relationships/hyperlink" Target="https://wellcome.org/news/evidence-synthesis-infrastructure-collaborative" TargetMode="External"/><Relationship Id="rId14" Type="http://schemas.openxmlformats.org/officeDocument/2006/relationships/hyperlink" Target="https://www.ft.com/content/cd3dbce8-1c5e-40f2-b371-2649fe70948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5733-E4B0-8842-D772-A75E1F9C3F43}"/>
              </a:ext>
            </a:extLst>
          </p:cNvPr>
          <p:cNvSpPr>
            <a:spLocks noGrp="1"/>
          </p:cNvSpPr>
          <p:nvPr>
            <p:ph type="title"/>
            <p:custDataLst>
              <p:tags r:id="rId1"/>
            </p:custDataLst>
          </p:nvPr>
        </p:nvSpPr>
        <p:spPr>
          <a:xfrm>
            <a:off x="267858" y="122961"/>
            <a:ext cx="11708068" cy="1006368"/>
          </a:xfrm>
        </p:spPr>
        <p:txBody>
          <a:bodyPr>
            <a:noAutofit/>
          </a:bodyPr>
          <a:lstStyle/>
          <a:p>
            <a:r>
              <a:rPr lang="fr-CA" dirty="0"/>
              <a:t>Des rapports, des articles, des annonces et des déclarations complémentaires ont alimenté une activité soutenue tant avant qu’après l’annonce de l’ESIC</a:t>
            </a:r>
            <a:endParaRPr lang="en-CA" dirty="0"/>
          </a:p>
        </p:txBody>
      </p:sp>
      <p:sp>
        <p:nvSpPr>
          <p:cNvPr id="3" name="Slide Number Placeholder 2">
            <a:extLst>
              <a:ext uri="{FF2B5EF4-FFF2-40B4-BE49-F238E27FC236}">
                <a16:creationId xmlns:a16="http://schemas.microsoft.com/office/drawing/2014/main" id="{B82C45A3-BEBB-7DC2-A374-08341FAD192B}"/>
              </a:ext>
            </a:extLst>
          </p:cNvPr>
          <p:cNvSpPr>
            <a:spLocks noGrp="1"/>
          </p:cNvSpPr>
          <p:nvPr>
            <p:ph type="sldNum" sz="quarter" idx="4"/>
            <p:custDataLst>
              <p:tags r:id="rId2"/>
            </p:custDataLst>
          </p:nvPr>
        </p:nvSpPr>
        <p:spPr>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pPr/>
              <a:t>1</a:t>
            </a:fld>
            <a:endParaRPr lang="en-US"/>
          </a:p>
        </p:txBody>
      </p:sp>
      <p:graphicFrame>
        <p:nvGraphicFramePr>
          <p:cNvPr id="6" name="Content Placeholder 5">
            <a:extLst>
              <a:ext uri="{FF2B5EF4-FFF2-40B4-BE49-F238E27FC236}">
                <a16:creationId xmlns:a16="http://schemas.microsoft.com/office/drawing/2014/main" id="{CEEE057E-A10F-8C43-A72C-53D8ABF81AE3}"/>
              </a:ext>
            </a:extLst>
          </p:cNvPr>
          <p:cNvGraphicFramePr>
            <a:graphicFrameLocks noGrp="1"/>
          </p:cNvGraphicFramePr>
          <p:nvPr>
            <p:ph idx="4294967295"/>
            <p:custDataLst>
              <p:tags r:id="rId3"/>
            </p:custDataLst>
            <p:extLst>
              <p:ext uri="{D42A27DB-BD31-4B8C-83A1-F6EECF244321}">
                <p14:modId xmlns:p14="http://schemas.microsoft.com/office/powerpoint/2010/main" val="3977780141"/>
              </p:ext>
            </p:extLst>
          </p:nvPr>
        </p:nvGraphicFramePr>
        <p:xfrm>
          <a:off x="113607" y="1289992"/>
          <a:ext cx="11964786" cy="5602589"/>
        </p:xfrm>
        <a:graphic>
          <a:graphicData uri="http://schemas.openxmlformats.org/drawingml/2006/table">
            <a:tbl>
              <a:tblPr firstRow="1" firstCol="1" bandRow="1">
                <a:tableStyleId>{5C22544A-7EE6-4342-B048-85BDC9FD1C3A}</a:tableStyleId>
              </a:tblPr>
              <a:tblGrid>
                <a:gridCol w="1043761">
                  <a:extLst>
                    <a:ext uri="{9D8B030D-6E8A-4147-A177-3AD203B41FA5}">
                      <a16:colId xmlns:a16="http://schemas.microsoft.com/office/drawing/2014/main" val="252444231"/>
                    </a:ext>
                  </a:extLst>
                </a:gridCol>
                <a:gridCol w="3125785">
                  <a:extLst>
                    <a:ext uri="{9D8B030D-6E8A-4147-A177-3AD203B41FA5}">
                      <a16:colId xmlns:a16="http://schemas.microsoft.com/office/drawing/2014/main" val="248851754"/>
                    </a:ext>
                  </a:extLst>
                </a:gridCol>
                <a:gridCol w="7795240">
                  <a:extLst>
                    <a:ext uri="{9D8B030D-6E8A-4147-A177-3AD203B41FA5}">
                      <a16:colId xmlns:a16="http://schemas.microsoft.com/office/drawing/2014/main" val="2974636839"/>
                    </a:ext>
                  </a:extLst>
                </a:gridCol>
              </a:tblGrid>
              <a:tr h="192399">
                <a:tc>
                  <a:txBody>
                    <a:bodyPr/>
                    <a:lstStyle/>
                    <a:p>
                      <a:pPr algn="ctr"/>
                      <a:r>
                        <a:rPr lang="en-CA" sz="1200" kern="100" dirty="0">
                          <a:solidFill>
                            <a:schemeClr val="bg1"/>
                          </a:solidFill>
                          <a:effectLst/>
                        </a:rPr>
                        <a:t>Date</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tc>
                  <a:txBody>
                    <a:bodyPr/>
                    <a:lstStyle/>
                    <a:p>
                      <a:pPr algn="ctr"/>
                      <a:r>
                        <a:rPr lang="en-CA" sz="1200" kern="100" dirty="0">
                          <a:solidFill>
                            <a:schemeClr val="bg1"/>
                          </a:solidFill>
                          <a:effectLst/>
                        </a:rPr>
                        <a:t>Titre</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tc>
                  <a:txBody>
                    <a:bodyPr/>
                    <a:lstStyle/>
                    <a:p>
                      <a:pPr algn="ctr"/>
                      <a:r>
                        <a:rPr lang="en-CA" sz="1200" kern="100" dirty="0">
                          <a:solidFill>
                            <a:schemeClr val="bg1"/>
                          </a:solidFill>
                          <a:effectLst/>
                        </a:rPr>
                        <a:t>Description</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extLst>
                  <a:ext uri="{0D108BD9-81ED-4DB2-BD59-A6C34878D82A}">
                    <a16:rowId xmlns:a16="http://schemas.microsoft.com/office/drawing/2014/main" val="2623120795"/>
                  </a:ext>
                </a:extLst>
              </a:tr>
              <a:tr h="576000">
                <a:tc>
                  <a:txBody>
                    <a:bodyPr/>
                    <a:lstStyle/>
                    <a:p>
                      <a:pPr algn="l"/>
                      <a:r>
                        <a:rPr lang="en-CA" sz="1200" b="0" kern="100" dirty="0">
                          <a:solidFill>
                            <a:srgbClr val="254776"/>
                          </a:solidFill>
                          <a:effectLst/>
                        </a:rPr>
                        <a:t>4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CA" sz="1200" u="sng" kern="100" dirty="0">
                          <a:solidFill>
                            <a:schemeClr val="tx1"/>
                          </a:solidFill>
                          <a:effectLst/>
                          <a:hlinkClick r:id="rId5">
                            <a:extLst>
                              <a:ext uri="{A12FA001-AC4F-418D-AE19-62706E023703}">
                                <ahyp:hlinkClr xmlns:ahyp="http://schemas.microsoft.com/office/drawing/2018/hyperlinkcolor" val="tx"/>
                              </a:ext>
                            </a:extLst>
                          </a:hlinkClick>
                        </a:rPr>
                        <a:t>‘SHOW ME the evidence’ consensus</a:t>
                      </a:r>
                      <a:r>
                        <a:rPr lang="en-CA" sz="1200" kern="100" dirty="0">
                          <a:solidFill>
                            <a:schemeClr val="tx1"/>
                          </a:solidFill>
                          <a:effectLst/>
                        </a:rPr>
                        <a:t>  </a:t>
                      </a:r>
                    </a:p>
                    <a:p>
                      <a:pPr algn="l">
                        <a:spcAft>
                          <a:spcPts val="300"/>
                        </a:spcAft>
                      </a:pPr>
                      <a:r>
                        <a:rPr lang="fr-CA" sz="1000" kern="100" dirty="0">
                          <a:solidFill>
                            <a:schemeClr val="tx1"/>
                          </a:solidFill>
                          <a:effectLst/>
                        </a:rPr>
                        <a:t>(version de travail publiée sur le site Web de la Commission mondiale sur les données probantes)</a:t>
                      </a:r>
                      <a:endParaRPr lang="en-CA"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Caractéristiques d'une approche visant à fournir de manière fiable des données probantes à ceux qui en ont besoin.</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chemeClr val="bg1"/>
                    </a:solidFill>
                  </a:tcPr>
                </a:tc>
                <a:extLst>
                  <a:ext uri="{0D108BD9-81ED-4DB2-BD59-A6C34878D82A}">
                    <a16:rowId xmlns:a16="http://schemas.microsoft.com/office/drawing/2014/main" val="1390311847"/>
                  </a:ext>
                </a:extLst>
              </a:tr>
              <a:tr h="432000">
                <a:tc>
                  <a:txBody>
                    <a:bodyPr/>
                    <a:lstStyle/>
                    <a:p>
                      <a:pPr algn="l"/>
                      <a:r>
                        <a:rPr lang="en-CA" sz="1200" b="0" kern="100" dirty="0">
                          <a:solidFill>
                            <a:srgbClr val="254776"/>
                          </a:solidFill>
                          <a:effectLst/>
                        </a:rPr>
                        <a:t>9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l">
                        <a:spcAft>
                          <a:spcPts val="300"/>
                        </a:spcAft>
                      </a:pPr>
                      <a:r>
                        <a:rPr lang="en-CA" sz="1200" u="sng" kern="100" dirty="0">
                          <a:solidFill>
                            <a:schemeClr val="tx1"/>
                          </a:solidFill>
                          <a:effectLst/>
                          <a:hlinkClick r:id="rId6">
                            <a:extLst>
                              <a:ext uri="{A12FA001-AC4F-418D-AE19-62706E023703}">
                                <ahyp:hlinkClr xmlns:ahyp="http://schemas.microsoft.com/office/drawing/2018/hyperlinkcolor" val="tx"/>
                              </a:ext>
                            </a:extLst>
                          </a:hlinkClick>
                        </a:rPr>
                        <a:t>A blueprint for better international collaboration on evidence</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Rapport de NESTA/UK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Behavioural</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Insights Team (officieusement le rapport de la « Commission des quatre pays ») sur la manière dont les pays peuvent collaborer à la synthèse des données probantes et à l'évaluation.</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rgbClr val="CC76A6">
                        <a:alpha val="20000"/>
                      </a:srgbClr>
                    </a:solidFill>
                  </a:tcPr>
                </a:tc>
                <a:extLst>
                  <a:ext uri="{0D108BD9-81ED-4DB2-BD59-A6C34878D82A}">
                    <a16:rowId xmlns:a16="http://schemas.microsoft.com/office/drawing/2014/main" val="2575535371"/>
                  </a:ext>
                </a:extLst>
              </a:tr>
              <a:tr h="396000">
                <a:tc>
                  <a:txBody>
                    <a:bodyPr/>
                    <a:lstStyle/>
                    <a:p>
                      <a:pPr algn="l"/>
                      <a:r>
                        <a:rPr lang="en-CA" sz="1200" b="0" kern="100" dirty="0">
                          <a:solidFill>
                            <a:srgbClr val="254776"/>
                          </a:solidFill>
                          <a:effectLst/>
                        </a:rPr>
                        <a:t>17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CA" sz="1200" u="sng" kern="100" dirty="0">
                          <a:solidFill>
                            <a:schemeClr val="tx1"/>
                          </a:solidFill>
                          <a:effectLst/>
                          <a:hlinkClick r:id="rId7">
                            <a:extLst>
                              <a:ext uri="{A12FA001-AC4F-418D-AE19-62706E023703}">
                                <ahyp:hlinkClr xmlns:ahyp="http://schemas.microsoft.com/office/drawing/2018/hyperlinkcolor" val="tx"/>
                              </a:ext>
                            </a:extLst>
                          </a:hlinkClick>
                        </a:rPr>
                        <a:t>Unearthing ‘hidden’ science would help to tackle the world’s biggest problems</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Éditorial de Nature sur la Global SDG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Synthesis</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Coalition par Helen Pearson (rédactrice chez Nature).</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chemeClr val="bg1"/>
                    </a:solidFill>
                  </a:tcPr>
                </a:tc>
                <a:extLst>
                  <a:ext uri="{0D108BD9-81ED-4DB2-BD59-A6C34878D82A}">
                    <a16:rowId xmlns:a16="http://schemas.microsoft.com/office/drawing/2014/main" val="2633987162"/>
                  </a:ext>
                </a:extLst>
              </a:tr>
              <a:tr h="516807">
                <a:tc>
                  <a:txBody>
                    <a:bodyPr/>
                    <a:lstStyle/>
                    <a:p>
                      <a:pPr algn="l"/>
                      <a:r>
                        <a:rPr lang="en-CA" sz="1200" b="0" kern="100" dirty="0">
                          <a:solidFill>
                            <a:srgbClr val="254776"/>
                          </a:solidFill>
                          <a:effectLst/>
                        </a:rPr>
                        <a:t>19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l">
                        <a:spcAft>
                          <a:spcPts val="300"/>
                        </a:spcAft>
                      </a:pPr>
                      <a:r>
                        <a:rPr lang="en-CA" sz="1200" u="sng" kern="100" dirty="0">
                          <a:solidFill>
                            <a:schemeClr val="tx1"/>
                          </a:solidFill>
                          <a:effectLst/>
                          <a:hlinkClick r:id="rId8">
                            <a:extLst>
                              <a:ext uri="{A12FA001-AC4F-418D-AE19-62706E023703}">
                                <ahyp:hlinkClr xmlns:ahyp="http://schemas.microsoft.com/office/drawing/2018/hyperlinkcolor" val="tx"/>
                              </a:ext>
                            </a:extLst>
                          </a:hlinkClick>
                        </a:rPr>
                        <a:t>Transforming global evidence: </a:t>
                      </a:r>
                      <a:br>
                        <a:rPr lang="en-CA" sz="1200" u="sng" kern="100" dirty="0">
                          <a:solidFill>
                            <a:schemeClr val="tx1"/>
                          </a:solidFill>
                          <a:effectLst/>
                          <a:hlinkClick r:id="rId8">
                            <a:extLst>
                              <a:ext uri="{A12FA001-AC4F-418D-AE19-62706E023703}">
                                <ahyp:hlinkClr xmlns:ahyp="http://schemas.microsoft.com/office/drawing/2018/hyperlinkcolor" val="tx"/>
                              </a:ext>
                            </a:extLst>
                          </a:hlinkClick>
                        </a:rPr>
                      </a:br>
                      <a:r>
                        <a:rPr lang="en-CA" sz="1200" u="sng" kern="100" dirty="0">
                          <a:solidFill>
                            <a:schemeClr val="tx1"/>
                          </a:solidFill>
                          <a:effectLst/>
                          <a:hlinkClick r:id="rId8">
                            <a:extLst>
                              <a:ext uri="{A12FA001-AC4F-418D-AE19-62706E023703}">
                                <ahyp:hlinkClr xmlns:ahyp="http://schemas.microsoft.com/office/drawing/2018/hyperlinkcolor" val="tx"/>
                              </a:ext>
                            </a:extLst>
                          </a:hlinkClick>
                        </a:rPr>
                        <a:t>AI driven evidence-synthesis for policymaking</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Appel de financement ouvert de 11,5 millions de livres sterling (15 millions de dollars américains) par U.K.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Research</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and Innovation (UKRI) pour une infrastructure qui soutiendra l'engagement du côté de la demande et intégrera les capacités humaines et celles de l'IA afin de produire un « cas de démonstration » pour des synthèses vivantes des données probantes qui sont radicalement plus pertinentes, opportunes et abordables.</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rgbClr val="CC76A6">
                        <a:alpha val="20000"/>
                      </a:srgbClr>
                    </a:solidFill>
                  </a:tcPr>
                </a:tc>
                <a:extLst>
                  <a:ext uri="{0D108BD9-81ED-4DB2-BD59-A6C34878D82A}">
                    <a16:rowId xmlns:a16="http://schemas.microsoft.com/office/drawing/2014/main" val="1738633915"/>
                  </a:ext>
                </a:extLst>
              </a:tr>
              <a:tr h="516807">
                <a:tc>
                  <a:txBody>
                    <a:bodyPr/>
                    <a:lstStyle/>
                    <a:p>
                      <a:pPr algn="l"/>
                      <a:r>
                        <a:rPr lang="en-CA" sz="1200" b="0" kern="100" dirty="0">
                          <a:solidFill>
                            <a:srgbClr val="254776"/>
                          </a:solidFill>
                          <a:effectLst/>
                        </a:rPr>
                        <a:t>21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CA" sz="1200" u="sng" kern="100">
                          <a:solidFill>
                            <a:schemeClr val="tx1"/>
                          </a:solidFill>
                          <a:effectLst/>
                          <a:hlinkClick r:id="rId9">
                            <a:extLst>
                              <a:ext uri="{A12FA001-AC4F-418D-AE19-62706E023703}">
                                <ahyp:hlinkClr xmlns:ahyp="http://schemas.microsoft.com/office/drawing/2018/hyperlinkcolor" val="tx"/>
                              </a:ext>
                            </a:extLst>
                          </a:hlinkClick>
                        </a:rPr>
                        <a:t>’Intent to fund’ announcement: Evidence Synthesis Infrastructure Collaborative</a:t>
                      </a:r>
                      <a:endParaRPr lang="en-CA" sz="12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Annonce que le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Wellcome</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Trust fournira un financement de 45 millions de livres sterling (60 millions de dollars américains) sur cinq ans pour la </a:t>
                      </a:r>
                      <a:r>
                        <a:rPr lang="fr-CA" sz="1200" b="1"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Evidence</a:t>
                      </a:r>
                      <a:r>
                        <a:rPr lang="fr-CA" sz="1200" b="1"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fr-CA" sz="1200" b="1"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Synthesis</a:t>
                      </a:r>
                      <a:r>
                        <a:rPr lang="fr-CA" sz="1200" b="1"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Infrastructure Collaborative</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qui soutiendra l'engagement du côté de la demande, l'utilisation sûre et responsable de l'IA, ainsi que le partage et la réutilisation des données, l'innovation en matière de méthodes et de processus, et le partage des capacités.</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chemeClr val="bg1"/>
                    </a:solidFill>
                  </a:tcPr>
                </a:tc>
                <a:extLst>
                  <a:ext uri="{0D108BD9-81ED-4DB2-BD59-A6C34878D82A}">
                    <a16:rowId xmlns:a16="http://schemas.microsoft.com/office/drawing/2014/main" val="1755254048"/>
                  </a:ext>
                </a:extLst>
              </a:tr>
              <a:tr h="612000">
                <a:tc>
                  <a:txBody>
                    <a:bodyPr/>
                    <a:lstStyle/>
                    <a:p>
                      <a:pPr algn="l"/>
                      <a:r>
                        <a:rPr lang="en-CA" sz="1200" b="0" kern="100" dirty="0">
                          <a:solidFill>
                            <a:srgbClr val="254776"/>
                          </a:solidFill>
                          <a:effectLst/>
                        </a:rPr>
                        <a:t>21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l">
                        <a:spcAft>
                          <a:spcPts val="300"/>
                        </a:spcAft>
                      </a:pPr>
                      <a:r>
                        <a:rPr lang="en-CA" sz="1200" u="sng" kern="100" dirty="0">
                          <a:solidFill>
                            <a:schemeClr val="tx1"/>
                          </a:solidFill>
                          <a:effectLst/>
                          <a:hlinkClick r:id="rId10">
                            <a:extLst>
                              <a:ext uri="{A12FA001-AC4F-418D-AE19-62706E023703}">
                                <ahyp:hlinkClr xmlns:ahyp="http://schemas.microsoft.com/office/drawing/2018/hyperlinkcolor" val="tx"/>
                              </a:ext>
                            </a:extLst>
                          </a:hlinkClick>
                        </a:rPr>
                        <a:t>Towards 2030 and beyond: Accelerating the SDGs through access to evidence on what works</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Enregistrement vidéo d'une discussion dirigée par un panel sur le rôle de la science et des technologies numériques dans l’accélération des progrès vers les Objectifs de développement durable (ODD), incluant l'annonce officielle de l'investissement du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Wellcome</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Trust par son PDG, John-Arne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Røttingen</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rgbClr val="F5E4ED"/>
                    </a:solidFill>
                  </a:tcPr>
                </a:tc>
                <a:extLst>
                  <a:ext uri="{0D108BD9-81ED-4DB2-BD59-A6C34878D82A}">
                    <a16:rowId xmlns:a16="http://schemas.microsoft.com/office/drawing/2014/main" val="1923292074"/>
                  </a:ext>
                </a:extLst>
              </a:tr>
              <a:tr h="463455">
                <a:tc>
                  <a:txBody>
                    <a:bodyPr/>
                    <a:lstStyle/>
                    <a:p>
                      <a:pPr algn="l"/>
                      <a:r>
                        <a:rPr lang="en-CA" sz="1200" b="0" kern="100" dirty="0">
                          <a:solidFill>
                            <a:srgbClr val="254776"/>
                          </a:solidFill>
                          <a:effectLst/>
                        </a:rPr>
                        <a:t>21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en-CA" sz="1200" u="sng" kern="100" dirty="0">
                          <a:solidFill>
                            <a:schemeClr val="tx1"/>
                          </a:solidFill>
                          <a:effectLst/>
                          <a:hlinkClick r:id="rId11">
                            <a:extLst>
                              <a:ext uri="{A12FA001-AC4F-418D-AE19-62706E023703}">
                                <ahyp:hlinkClr xmlns:ahyp="http://schemas.microsoft.com/office/drawing/2018/hyperlinkcolor" val="tx"/>
                              </a:ext>
                            </a:extLst>
                          </a:hlinkClick>
                        </a:rPr>
                        <a:t>Scientists are building giant ‘evidence banks’ to create policies that actually work</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Article de </a:t>
                      </a:r>
                      <a:r>
                        <a:rPr lang="fr-CA" sz="1200" i="1"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Nature</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sur les deux annonces de financement par Helen Pearson.</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chemeClr val="bg1"/>
                    </a:solidFill>
                  </a:tcPr>
                </a:tc>
                <a:extLst>
                  <a:ext uri="{0D108BD9-81ED-4DB2-BD59-A6C34878D82A}">
                    <a16:rowId xmlns:a16="http://schemas.microsoft.com/office/drawing/2014/main" val="2189954306"/>
                  </a:ext>
                </a:extLst>
              </a:tr>
              <a:tr h="451203">
                <a:tc>
                  <a:txBody>
                    <a:bodyPr/>
                    <a:lstStyle/>
                    <a:p>
                      <a:pPr algn="l"/>
                      <a:r>
                        <a:rPr lang="en-CA" sz="1200" b="0" kern="100" dirty="0">
                          <a:solidFill>
                            <a:srgbClr val="254776"/>
                          </a:solidFill>
                          <a:effectLst/>
                        </a:rPr>
                        <a:t>21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l">
                        <a:spcAft>
                          <a:spcPts val="300"/>
                        </a:spcAft>
                      </a:pPr>
                      <a:r>
                        <a:rPr lang="en-CA" sz="1200" u="sng" kern="100" dirty="0">
                          <a:solidFill>
                            <a:schemeClr val="tx1"/>
                          </a:solidFill>
                          <a:effectLst/>
                          <a:hlinkClick r:id="rId12">
                            <a:extLst>
                              <a:ext uri="{A12FA001-AC4F-418D-AE19-62706E023703}">
                                <ahyp:hlinkClr xmlns:ahyp="http://schemas.microsoft.com/office/drawing/2018/hyperlinkcolor" val="tx"/>
                              </a:ext>
                            </a:extLst>
                          </a:hlinkClick>
                        </a:rPr>
                        <a:t>US $74 million new investments in SDG evidence to be announced</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Déclaration de la Global SDG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Synthesis</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Coalition concernant les deux annonces de financement..</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rgbClr val="F5E4ED"/>
                    </a:solidFill>
                  </a:tcPr>
                </a:tc>
                <a:extLst>
                  <a:ext uri="{0D108BD9-81ED-4DB2-BD59-A6C34878D82A}">
                    <a16:rowId xmlns:a16="http://schemas.microsoft.com/office/drawing/2014/main" val="1656274455"/>
                  </a:ext>
                </a:extLst>
              </a:tr>
              <a:tr h="469529">
                <a:tc>
                  <a:txBody>
                    <a:bodyPr/>
                    <a:lstStyle/>
                    <a:p>
                      <a:pPr algn="l"/>
                      <a:r>
                        <a:rPr lang="en-CA" sz="1200" b="0" kern="100" dirty="0">
                          <a:solidFill>
                            <a:srgbClr val="254776"/>
                          </a:solidFill>
                          <a:effectLst/>
                        </a:rPr>
                        <a:t>22 sept.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l">
                        <a:spcAft>
                          <a:spcPts val="300"/>
                        </a:spcAft>
                      </a:pPr>
                      <a:r>
                        <a:rPr lang="fr-CA" sz="1200" u="sng" kern="100" dirty="0">
                          <a:solidFill>
                            <a:schemeClr val="tx1"/>
                          </a:solidFill>
                          <a:effectLst/>
                          <a:hlinkClick r:id="rId13"/>
                        </a:rPr>
                        <a:t>Fil de discussion sur X concernant l'annonce du financement transformateur des données probantes à l'échelle mondiale</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Fil de discussion sur la plateforme X concernant l'investissement de l'UKRI, publié par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Stian</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Westlake, président exécutif du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Economic</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and Social </a:t>
                      </a:r>
                      <a:r>
                        <a:rPr lang="fr-CA" sz="1200" dirty="0" err="1">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Research</a:t>
                      </a: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 Council du Royaume-Uni.</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chemeClr val="bg1"/>
                    </a:solidFill>
                  </a:tcPr>
                </a:tc>
                <a:extLst>
                  <a:ext uri="{0D108BD9-81ED-4DB2-BD59-A6C34878D82A}">
                    <a16:rowId xmlns:a16="http://schemas.microsoft.com/office/drawing/2014/main" val="3363565491"/>
                  </a:ext>
                </a:extLst>
              </a:tr>
              <a:tr h="373236">
                <a:tc>
                  <a:txBody>
                    <a:bodyPr/>
                    <a:lstStyle/>
                    <a:p>
                      <a:pPr algn="l"/>
                      <a:r>
                        <a:rPr lang="en-CA" sz="1200" b="0" kern="100" dirty="0">
                          <a:solidFill>
                            <a:srgbClr val="254776"/>
                          </a:solidFill>
                          <a:effectLst/>
                        </a:rPr>
                        <a:t>2 oct.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l">
                        <a:spcAft>
                          <a:spcPts val="300"/>
                        </a:spcAft>
                      </a:pPr>
                      <a:r>
                        <a:rPr lang="en-CA" sz="1200" u="sng" kern="100" dirty="0">
                          <a:solidFill>
                            <a:schemeClr val="tx1"/>
                          </a:solidFill>
                          <a:effectLst/>
                          <a:hlinkClick r:id="rId14">
                            <a:extLst>
                              <a:ext uri="{A12FA001-AC4F-418D-AE19-62706E023703}">
                                <ahyp:hlinkClr xmlns:ahyp="http://schemas.microsoft.com/office/drawing/2018/hyperlinkcolor" val="tx"/>
                              </a:ext>
                            </a:extLst>
                          </a:hlinkClick>
                        </a:rPr>
                        <a:t>‘Evidence banks’ can drive better decisions in public life</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nSpc>
                          <a:spcPct val="107000"/>
                        </a:lnSpc>
                      </a:pPr>
                      <a:r>
                        <a:rPr lang="fr-CA" sz="1200" dirty="0">
                          <a:solidFill>
                            <a:srgbClr val="244776"/>
                          </a:solidFill>
                          <a:effectLst/>
                          <a:latin typeface="Arial Narrow" panose="020B0606020202030204" pitchFamily="34" charset="0"/>
                          <a:ea typeface="Times New Roman" panose="02020603050405020304" pitchFamily="18" charset="0"/>
                          <a:cs typeface="Times New Roman" panose="02020603050405020304" pitchFamily="18" charset="0"/>
                        </a:rPr>
                        <a:t>Article de presse du Financial Times sur les deux annonces de financement.</a:t>
                      </a:r>
                      <a:endParaRPr lang="fr-C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9525" marB="0">
                    <a:solidFill>
                      <a:srgbClr val="F5E4ED"/>
                    </a:solidFill>
                  </a:tcPr>
                </a:tc>
                <a:extLst>
                  <a:ext uri="{0D108BD9-81ED-4DB2-BD59-A6C34878D82A}">
                    <a16:rowId xmlns:a16="http://schemas.microsoft.com/office/drawing/2014/main" val="2680104994"/>
                  </a:ext>
                </a:extLst>
              </a:tr>
            </a:tbl>
          </a:graphicData>
        </a:graphic>
      </p:graphicFrame>
    </p:spTree>
    <p:extLst>
      <p:ext uri="{BB962C8B-B14F-4D97-AF65-F5344CB8AC3E}">
        <p14:creationId xmlns:p14="http://schemas.microsoft.com/office/powerpoint/2010/main" val="40274379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769483B2-BEB8-41F2-8FEC-E8F0D26003C6}">
  <ds:schemaRefs>
    <ds:schemaRef ds:uri="0408fcbc-2e10-4461-bee0-724c01b46ae9"/>
    <ds:schemaRef ds:uri="http://schemas.openxmlformats.org/package/2006/metadata/core-properties"/>
    <ds:schemaRef ds:uri="http://purl.org/dc/elements/1.1/"/>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599eec1d-e27c-4128-92a4-19001b8afe1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31654</TotalTime>
  <Words>535</Words>
  <Application>Microsoft Macintosh PowerPoint</Application>
  <PresentationFormat>Widescreen</PresentationFormat>
  <Paragraphs>36</Paragraphs>
  <Slides>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vt:i4>
      </vt:variant>
    </vt:vector>
  </HeadingPairs>
  <TitlesOfParts>
    <vt:vector size="12" baseType="lpstr">
      <vt:lpstr>Aptos</vt:lpstr>
      <vt:lpstr>Arial</vt:lpstr>
      <vt:lpstr>Arial Narrow</vt:lpstr>
      <vt:lpstr>Calibri</vt:lpstr>
      <vt:lpstr>Courier New</vt:lpstr>
      <vt:lpstr>Times New Roman</vt:lpstr>
      <vt:lpstr>Wellcome</vt:lpstr>
      <vt:lpstr>Wingdings</vt:lpstr>
      <vt:lpstr>RISE</vt:lpstr>
      <vt:lpstr>ESN-CA</vt:lpstr>
      <vt:lpstr>GCESC</vt:lpstr>
      <vt:lpstr>Des rapports, des articles, des annonces et des déclarations complémentaires ont alimenté une activité soutenue tant avant qu’après l’annonce de l’ESIC</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305</cp:revision>
  <cp:lastPrinted>2023-05-24T15:22:34Z</cp:lastPrinted>
  <dcterms:created xsi:type="dcterms:W3CDTF">2017-04-21T15:41:45Z</dcterms:created>
  <dcterms:modified xsi:type="dcterms:W3CDTF">2025-02-14T14:00:21Z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2025-02-05T17:31:52Z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579655a4-7c7a-44a4-aa6f-2bcf04c4585a</vt:lpwstr>
  </property>
  <property fmtid="{D5CDD505-2E9C-101B-9397-08002B2CF9AE}" pid="11" name="MSIP_Label_6a7d8d5d-78e2-4a62-9fcd-016eb5e4c57c_ContentBits">
    <vt:lpwstr>0</vt:lpwstr>
  </property>
</Properties>
</file>