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0"/>
  </p:notesMasterIdLst>
  <p:handoutMasterIdLst>
    <p:handoutMasterId r:id="rId11"/>
  </p:handoutMasterIdLst>
  <p:sldIdLst>
    <p:sldId id="2031" r:id="rId7"/>
    <p:sldId id="2029" r:id="rId8"/>
    <p:sldId id="2040" r:id="rId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8"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a:p>
        </p:txBody>
      </p:sp>
    </p:spTree>
    <p:extLst>
      <p:ext uri="{BB962C8B-B14F-4D97-AF65-F5344CB8AC3E}">
        <p14:creationId xmlns:p14="http://schemas.microsoft.com/office/powerpoint/2010/main" val="58837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a:t>
            </a:fld>
            <a:endParaRPr lang="en-US" dirty="0"/>
          </a:p>
        </p:txBody>
      </p:sp>
    </p:spTree>
    <p:extLst>
      <p:ext uri="{BB962C8B-B14F-4D97-AF65-F5344CB8AC3E}">
        <p14:creationId xmlns:p14="http://schemas.microsoft.com/office/powerpoint/2010/main" val="238550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FC98-752A-1B3B-307F-B7AC866C8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6FAB6-3E93-DC1A-0DCE-F2A84B55E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C611C-A0AD-8984-855C-3E85D9CAEA1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796F6F6-1EE3-FB76-7DAC-6CCA64F87266}"/>
              </a:ext>
            </a:extLst>
          </p:cNvPr>
          <p:cNvSpPr>
            <a:spLocks noGrp="1"/>
          </p:cNvSpPr>
          <p:nvPr>
            <p:ph type="sldNum" sz="quarter" idx="5"/>
          </p:nvPr>
        </p:nvSpPr>
        <p:spPr/>
        <p:txBody>
          <a:bodyPr/>
          <a:lstStyle/>
          <a:p>
            <a:fld id="{7C11621C-3EA7-C342-A130-13C6D43C8C01}" type="slidenum">
              <a:rPr lang="en-US" smtClean="0"/>
              <a:pPr/>
              <a:t>3</a:t>
            </a:fld>
            <a:endParaRPr lang="en-US"/>
          </a:p>
        </p:txBody>
      </p:sp>
    </p:spTree>
    <p:extLst>
      <p:ext uri="{BB962C8B-B14F-4D97-AF65-F5344CB8AC3E}">
        <p14:creationId xmlns:p14="http://schemas.microsoft.com/office/powerpoint/2010/main" val="2374345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thedocs.worldbank.org/en/doc/231d98251cf326922518be0cbe306fdc-0200022023/related/GEEAP-Smart-Buys-2023-2-pages.pdf"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0.xml"/><Relationship Id="rId5" Type="http://schemas.openxmlformats.org/officeDocument/2006/relationships/tags" Target="../tags/tag5.xml"/><Relationship Id="rId15" Type="http://schemas.openxmlformats.org/officeDocument/2006/relationships/hyperlink" Target="https://ies.ed.gov/ncee/WWC/Search/Products?productType=2" TargetMode="Externa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hyperlink" Target="https://educationendowmentfoundation.org.uk/education-evidence/teaching-learning-toolkit"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notesSlide" Target="../notesSlides/notesSlide2.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slideLayout" Target="../slideLayouts/slideLayout21.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35.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image" Target="../media/image38.sv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image" Target="../media/image34.svg"/><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37.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image" Target="../media/image33.png"/><Relationship Id="rId30"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3.xml"/><Relationship Id="rId5" Type="http://schemas.openxmlformats.org/officeDocument/2006/relationships/slideLayout" Target="../slideLayouts/slideLayout20.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custDataLst>
              <p:tags r:id="rId1"/>
            </p:custDataLst>
          </p:nvPr>
        </p:nvSpPr>
        <p:spPr/>
        <p:txBody>
          <a:bodyPr>
            <a:noAutofit/>
          </a:bodyPr>
          <a:lstStyle/>
          <a:p>
            <a:r>
              <a:rPr lang="fr-CA" dirty="0"/>
              <a:t>Le processus de planification de l'ESIC adopte une approche d'impact collectif, en commençant par un accord sur un agenda commun pour l’infrastructure nécessaire</a:t>
            </a:r>
            <a:endParaRPr lang="en-US" dirty="0">
              <a:solidFill>
                <a:srgbClr val="FF0000"/>
              </a:solidFill>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custDataLst>
              <p:tags r:id="rId2"/>
            </p:custDataLst>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1</a:t>
            </a:fld>
            <a:endParaRPr lang="en-US"/>
          </a:p>
        </p:txBody>
      </p:sp>
      <p:sp>
        <p:nvSpPr>
          <p:cNvPr id="4" name="Rectangle: Rounded Corners 3">
            <a:extLst>
              <a:ext uri="{FF2B5EF4-FFF2-40B4-BE49-F238E27FC236}">
                <a16:creationId xmlns:a16="http://schemas.microsoft.com/office/drawing/2014/main" id="{41E59FF7-1EBD-A7BC-8014-1993FD60238C}"/>
              </a:ext>
            </a:extLst>
          </p:cNvPr>
          <p:cNvSpPr/>
          <p:nvPr>
            <p:custDataLst>
              <p:tags r:id="rId3"/>
            </p:custDataLst>
          </p:nvPr>
        </p:nvSpPr>
        <p:spPr>
          <a:xfrm>
            <a:off x="2169210" y="5181935"/>
            <a:ext cx="6650181" cy="954107"/>
          </a:xfrm>
          <a:prstGeom prst="roundRect">
            <a:avLst/>
          </a:prstGeom>
          <a:solidFill>
            <a:srgbClr val="CC76A6">
              <a:alpha val="34902"/>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rtl="0" eaLnBrk="1" fontAlgn="t" latinLnBrk="0" hangingPunct="1">
              <a:spcBef>
                <a:spcPts val="0"/>
              </a:spcBef>
              <a:spcAft>
                <a:spcPts val="0"/>
              </a:spcAft>
            </a:pPr>
            <a:r>
              <a:rPr lang="fr-CA" sz="1200" b="0" i="0" u="none" strike="noStrike" dirty="0">
                <a:solidFill>
                  <a:schemeClr val="tx1"/>
                </a:solidFill>
                <a:effectLst/>
                <a:latin typeface="Arial" panose="020B0604020202020204" pitchFamily="34" charset="0"/>
              </a:rPr>
              <a:t>Infrastructures </a:t>
            </a:r>
            <a:r>
              <a:rPr lang="fr-CA" sz="1200" b="1" i="0" u="none" strike="noStrike" dirty="0">
                <a:solidFill>
                  <a:schemeClr val="tx1"/>
                </a:solidFill>
                <a:effectLst/>
                <a:latin typeface="Arial" panose="020B0604020202020204" pitchFamily="34" charset="0"/>
              </a:rPr>
              <a:t>[investissement WT de 45M£] </a:t>
            </a:r>
            <a:r>
              <a:rPr lang="fr-CA" sz="1200" b="0" i="0" u="none" strike="noStrike" dirty="0">
                <a:solidFill>
                  <a:schemeClr val="tx1"/>
                </a:solidFill>
                <a:effectLst/>
                <a:latin typeface="Arial" panose="020B0604020202020204" pitchFamily="34" charset="0"/>
              </a:rPr>
              <a:t>: </a:t>
            </a:r>
            <a:br>
              <a:rPr lang="fr-CA" sz="1200" b="0" i="0" u="none" strike="noStrike" dirty="0">
                <a:solidFill>
                  <a:schemeClr val="tx1"/>
                </a:solidFill>
                <a:effectLst/>
                <a:latin typeface="Arial" panose="020B0604020202020204" pitchFamily="34" charset="0"/>
              </a:rPr>
            </a:br>
            <a:r>
              <a:rPr lang="fr-CA" sz="1200" b="0" i="0" u="none" strike="noStrike" dirty="0">
                <a:solidFill>
                  <a:schemeClr val="tx1"/>
                </a:solidFill>
                <a:effectLst/>
                <a:latin typeface="Arial" panose="020B0604020202020204" pitchFamily="34" charset="0"/>
              </a:rPr>
              <a:t>1) engagement du côté de la demande ; 2) plateformes de partage et de réutilisation des données ; 3) utilisation sûre et responsable de </a:t>
            </a:r>
            <a:r>
              <a:rPr lang="fr-CA" sz="1200" b="1" i="0" u="none" strike="noStrike" dirty="0">
                <a:solidFill>
                  <a:schemeClr val="tx1"/>
                </a:solidFill>
                <a:effectLst/>
                <a:latin typeface="Arial" panose="020B0604020202020204" pitchFamily="34" charset="0"/>
              </a:rPr>
              <a:t>l'IA [investissement WT de 10M£ dans l'IA] </a:t>
            </a:r>
            <a:r>
              <a:rPr lang="fr-CA" sz="1200" b="0" i="0" u="none" strike="noStrike" dirty="0">
                <a:solidFill>
                  <a:schemeClr val="tx1"/>
                </a:solidFill>
                <a:effectLst/>
                <a:latin typeface="Arial" panose="020B0604020202020204" pitchFamily="34" charset="0"/>
              </a:rPr>
              <a:t>; 4) innovation dans les méthodes et les processus ; 5) partage des capacités</a:t>
            </a:r>
            <a:endParaRPr lang="en-CA" sz="1200" b="0" i="0" u="none" strike="noStrike" dirty="0">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93056B50-53A9-94F4-84EE-3D43E96D972E}"/>
              </a:ext>
            </a:extLst>
          </p:cNvPr>
          <p:cNvSpPr/>
          <p:nvPr>
            <p:custDataLst>
              <p:tags r:id="rId4"/>
            </p:custDataLst>
          </p:nvPr>
        </p:nvSpPr>
        <p:spPr>
          <a:xfrm>
            <a:off x="2119334"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i="0" u="none" strike="noStrike" kern="1200" dirty="0">
                <a:solidFill>
                  <a:schemeClr val="tx1"/>
                </a:solidFill>
                <a:effectLst/>
                <a:latin typeface="Arial" panose="020B0604020202020204" pitchFamily="34" charset="0"/>
              </a:rPr>
              <a:t>Synthèses vivantes des données probantes</a:t>
            </a:r>
          </a:p>
          <a:p>
            <a:pPr algn="ctr"/>
            <a:r>
              <a:rPr lang="fr-CA" sz="1200" i="0" u="none" strike="noStrike" kern="1200" dirty="0">
                <a:solidFill>
                  <a:schemeClr val="tx1"/>
                </a:solidFill>
                <a:effectLst/>
                <a:latin typeface="Arial" panose="020B0604020202020204" pitchFamily="34" charset="0"/>
              </a:rPr>
              <a:t>sur l'accélération des progrès vers les ODD</a:t>
            </a:r>
          </a:p>
          <a:p>
            <a:pPr algn="ctr"/>
            <a:r>
              <a:rPr lang="fr-CA" sz="1200" i="0" u="none" strike="noStrike" kern="1200" dirty="0">
                <a:solidFill>
                  <a:schemeClr val="tx1"/>
                </a:solidFill>
                <a:effectLst/>
                <a:latin typeface="Arial" panose="020B0604020202020204" pitchFamily="34" charset="0"/>
              </a:rPr>
              <a:t>[</a:t>
            </a:r>
            <a:r>
              <a:rPr lang="fr-CA" sz="1200" b="1" i="0" u="none" strike="noStrike" kern="1200" dirty="0">
                <a:solidFill>
                  <a:schemeClr val="tx1"/>
                </a:solidFill>
                <a:effectLst/>
                <a:latin typeface="Arial" panose="020B0604020202020204" pitchFamily="34" charset="0"/>
              </a:rPr>
              <a:t>Investissement UKRI de 11,5</a:t>
            </a:r>
            <a:r>
              <a:rPr lang="en-US" sz="1200" b="1" i="0" u="none" strike="noStrike" kern="1200" dirty="0">
                <a:solidFill>
                  <a:schemeClr val="tx1"/>
                </a:solidFill>
                <a:effectLst/>
                <a:latin typeface="Arial" panose="020B0604020202020204" pitchFamily="34" charset="0"/>
              </a:rPr>
              <a:t>M£</a:t>
            </a:r>
            <a:r>
              <a:rPr lang="fr-CA" sz="1200" i="0" u="none" strike="noStrike" kern="1200" dirty="0">
                <a:solidFill>
                  <a:schemeClr val="tx1"/>
                </a:solidFill>
                <a:effectLst/>
                <a:latin typeface="Arial" panose="020B0604020202020204" pitchFamily="34" charset="0"/>
              </a:rPr>
              <a:t>, qui ciblera également les éléments d'infrastructure 1 et 3]</a:t>
            </a:r>
            <a:endParaRPr lang="en-CA" sz="1200" dirty="0">
              <a:solidFill>
                <a:schemeClr val="tx1"/>
              </a:solidFill>
            </a:endParaRPr>
          </a:p>
        </p:txBody>
      </p:sp>
      <p:sp>
        <p:nvSpPr>
          <p:cNvPr id="7" name="Rectangle: Rounded Corners 6">
            <a:extLst>
              <a:ext uri="{FF2B5EF4-FFF2-40B4-BE49-F238E27FC236}">
                <a16:creationId xmlns:a16="http://schemas.microsoft.com/office/drawing/2014/main" id="{6BF57B1D-01DD-0CA0-1A1E-475FA556C43F}"/>
              </a:ext>
            </a:extLst>
          </p:cNvPr>
          <p:cNvSpPr/>
          <p:nvPr>
            <p:custDataLst>
              <p:tags r:id="rId5"/>
            </p:custDataLst>
          </p:nvPr>
        </p:nvSpPr>
        <p:spPr>
          <a:xfrm>
            <a:off x="4401758"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a:solidFill>
                  <a:schemeClr val="tx1"/>
                </a:solidFill>
              </a:rPr>
              <a:t>Séries de synthèses vivantes des données probantes sur les priorités supplémentaires </a:t>
            </a:r>
            <a:br>
              <a:rPr lang="fr-CA" sz="1200" dirty="0">
                <a:solidFill>
                  <a:schemeClr val="tx1"/>
                </a:solidFill>
              </a:rPr>
            </a:br>
            <a:r>
              <a:rPr lang="fr-CA" sz="1200" dirty="0">
                <a:solidFill>
                  <a:schemeClr val="tx1"/>
                </a:solidFill>
              </a:rPr>
              <a:t>des ODD</a:t>
            </a:r>
          </a:p>
          <a:p>
            <a:pPr algn="ctr"/>
            <a:r>
              <a:rPr lang="fr-CA" sz="1200" b="1" dirty="0">
                <a:solidFill>
                  <a:schemeClr val="tx1"/>
                </a:solidFill>
              </a:rPr>
              <a:t>[investissements actuels et futurs du </a:t>
            </a:r>
            <a:r>
              <a:rPr lang="fr-CA" sz="1200" b="1" dirty="0" err="1">
                <a:solidFill>
                  <a:schemeClr val="tx1"/>
                </a:solidFill>
              </a:rPr>
              <a:t>Wellcome</a:t>
            </a:r>
            <a:r>
              <a:rPr lang="fr-CA" sz="1200" b="1" dirty="0">
                <a:solidFill>
                  <a:schemeClr val="tx1"/>
                </a:solidFill>
              </a:rPr>
              <a:t> Trust (WT) dans ses 3 domaines de solutions]</a:t>
            </a:r>
            <a:endParaRPr lang="en-CA" sz="1200" b="1" dirty="0">
              <a:solidFill>
                <a:schemeClr val="tx1"/>
              </a:solidFill>
            </a:endParaRPr>
          </a:p>
        </p:txBody>
      </p:sp>
      <p:sp>
        <p:nvSpPr>
          <p:cNvPr id="16" name="Rectangle: Rounded Corners 15">
            <a:extLst>
              <a:ext uri="{FF2B5EF4-FFF2-40B4-BE49-F238E27FC236}">
                <a16:creationId xmlns:a16="http://schemas.microsoft.com/office/drawing/2014/main" id="{8BE37E6F-7C46-ECCE-B37D-5FE9029D58E3}"/>
              </a:ext>
            </a:extLst>
          </p:cNvPr>
          <p:cNvSpPr/>
          <p:nvPr>
            <p:custDataLst>
              <p:tags r:id="rId6"/>
            </p:custDataLst>
          </p:nvPr>
        </p:nvSpPr>
        <p:spPr>
          <a:xfrm>
            <a:off x="6672407" y="2687849"/>
            <a:ext cx="2228050"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a:solidFill>
                  <a:schemeClr val="tx1"/>
                </a:solidFill>
              </a:rPr>
              <a:t>Séries de synthèses vivantes des données probantes sur les ODD supplémentaires et </a:t>
            </a:r>
            <a:br>
              <a:rPr lang="fr-CA" sz="1200" dirty="0">
                <a:solidFill>
                  <a:schemeClr val="tx1"/>
                </a:solidFill>
              </a:rPr>
            </a:br>
            <a:r>
              <a:rPr lang="fr-CA" sz="1200" dirty="0">
                <a:solidFill>
                  <a:schemeClr val="tx1"/>
                </a:solidFill>
              </a:rPr>
              <a:t>autres priorités</a:t>
            </a:r>
          </a:p>
          <a:p>
            <a:pPr algn="ctr"/>
            <a:r>
              <a:rPr lang="fr-CA" sz="1200" b="1" dirty="0">
                <a:solidFill>
                  <a:schemeClr val="tx1"/>
                </a:solidFill>
              </a:rPr>
              <a:t>[investissements futurs d'autres bailleurs de fonds]</a:t>
            </a:r>
            <a:r>
              <a:rPr lang="en-US" sz="1200" b="1" dirty="0">
                <a:solidFill>
                  <a:schemeClr val="tx1"/>
                </a:solidFill>
              </a:rPr>
              <a:t> </a:t>
            </a:r>
          </a:p>
        </p:txBody>
      </p:sp>
      <p:sp>
        <p:nvSpPr>
          <p:cNvPr id="5" name="Triangle 4">
            <a:extLst>
              <a:ext uri="{FF2B5EF4-FFF2-40B4-BE49-F238E27FC236}">
                <a16:creationId xmlns:a16="http://schemas.microsoft.com/office/drawing/2014/main" id="{C3804FE4-A2F9-8E58-DDA8-9B174BC7EAB0}"/>
              </a:ext>
            </a:extLst>
          </p:cNvPr>
          <p:cNvSpPr/>
          <p:nvPr>
            <p:custDataLst>
              <p:tags r:id="rId7"/>
            </p:custDataLst>
          </p:nvPr>
        </p:nvSpPr>
        <p:spPr>
          <a:xfrm>
            <a:off x="2251496" y="1463082"/>
            <a:ext cx="6481823" cy="1111731"/>
          </a:xfrm>
          <a:prstGeom prst="triangle">
            <a:avLst/>
          </a:prstGeom>
          <a:solidFill>
            <a:srgbClr val="CC76A6">
              <a:alpha val="5098"/>
            </a:srgbClr>
          </a:solidFill>
          <a:ln>
            <a:solidFill>
              <a:srgbClr val="CC7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
        <p:nvSpPr>
          <p:cNvPr id="8" name="TextBox 7">
            <a:extLst>
              <a:ext uri="{FF2B5EF4-FFF2-40B4-BE49-F238E27FC236}">
                <a16:creationId xmlns:a16="http://schemas.microsoft.com/office/drawing/2014/main" id="{56E0B069-8478-7765-6DC1-333F33CA37AA}"/>
              </a:ext>
            </a:extLst>
          </p:cNvPr>
          <p:cNvSpPr txBox="1"/>
          <p:nvPr>
            <p:custDataLst>
              <p:tags r:id="rId8"/>
            </p:custDataLst>
          </p:nvPr>
        </p:nvSpPr>
        <p:spPr>
          <a:xfrm>
            <a:off x="3513334" y="1692672"/>
            <a:ext cx="3958135" cy="1015663"/>
          </a:xfrm>
          <a:prstGeom prst="rect">
            <a:avLst/>
          </a:prstGeom>
          <a:noFill/>
        </p:spPr>
        <p:txBody>
          <a:bodyPr wrap="none" rtlCol="0">
            <a:spAutoFit/>
          </a:bodyPr>
          <a:lstStyle/>
          <a:p>
            <a:pPr algn="ctr"/>
            <a:r>
              <a:rPr lang="fr-CA" sz="1200" dirty="0"/>
              <a:t>Informations concrètes </a:t>
            </a:r>
            <a:br>
              <a:rPr lang="fr-CA" sz="1200" dirty="0"/>
            </a:br>
            <a:r>
              <a:rPr lang="fr-CA" sz="1200" dirty="0"/>
              <a:t>présentées de différentes manières </a:t>
            </a:r>
            <a:br>
              <a:rPr lang="fr-CA" sz="1200" dirty="0"/>
            </a:br>
            <a:r>
              <a:rPr lang="fr-CA" sz="1200" dirty="0"/>
              <a:t>pour différents décideurs, secteurs, régions et langues</a:t>
            </a:r>
          </a:p>
          <a:p>
            <a:pPr algn="ctr"/>
            <a:r>
              <a:rPr lang="fr-CA" sz="1200" b="1" dirty="0"/>
              <a:t>[investissements futurs d'autres bailleurs de fonds]</a:t>
            </a:r>
            <a:endParaRPr lang="en-US" sz="1200" b="1" dirty="0"/>
          </a:p>
          <a:p>
            <a:pPr algn="ctr"/>
            <a:endParaRPr lang="en-US" sz="1200" dirty="0"/>
          </a:p>
        </p:txBody>
      </p:sp>
      <p:sp>
        <p:nvSpPr>
          <p:cNvPr id="11" name="TextBox 10">
            <a:extLst>
              <a:ext uri="{FF2B5EF4-FFF2-40B4-BE49-F238E27FC236}">
                <a16:creationId xmlns:a16="http://schemas.microsoft.com/office/drawing/2014/main" id="{5E21029B-B6E7-7E0D-7F4D-639BFB1CEE04}"/>
              </a:ext>
            </a:extLst>
          </p:cNvPr>
          <p:cNvSpPr txBox="1"/>
          <p:nvPr>
            <p:custDataLst>
              <p:tags r:id="rId9"/>
            </p:custDataLst>
          </p:nvPr>
        </p:nvSpPr>
        <p:spPr>
          <a:xfrm>
            <a:off x="8938666" y="1554071"/>
            <a:ext cx="3253334" cy="830997"/>
          </a:xfrm>
          <a:prstGeom prst="rect">
            <a:avLst/>
          </a:prstGeom>
          <a:noFill/>
        </p:spPr>
        <p:txBody>
          <a:bodyPr wrap="square" rtlCol="0">
            <a:spAutoFit/>
          </a:bodyPr>
          <a:lstStyle/>
          <a:p>
            <a:r>
              <a:rPr lang="fr-CA" sz="1200" dirty="0"/>
              <a:t>Exemples du secteur de l’éducation:</a:t>
            </a:r>
            <a:endParaRPr lang="en-CA" sz="1200" dirty="0"/>
          </a:p>
          <a:p>
            <a:pPr marL="266700" indent="-266700">
              <a:buAutoNum type="arabicParenR"/>
            </a:pPr>
            <a:r>
              <a:rPr lang="en-CA" sz="1200" dirty="0" err="1"/>
              <a:t>Meilleurs</a:t>
            </a:r>
            <a:r>
              <a:rPr lang="en-CA" sz="1200" dirty="0"/>
              <a:t> </a:t>
            </a:r>
            <a:r>
              <a:rPr lang="en-CA" sz="1200" dirty="0" err="1"/>
              <a:t>achats</a:t>
            </a:r>
            <a:r>
              <a:rPr lang="en-CA" sz="1200" dirty="0"/>
              <a:t>: </a:t>
            </a:r>
            <a:r>
              <a:rPr lang="en-CA" sz="1200" dirty="0">
                <a:hlinkClick r:id="rId13"/>
              </a:rPr>
              <a:t>GEEAP</a:t>
            </a:r>
            <a:endParaRPr lang="en-CA" sz="1200" dirty="0"/>
          </a:p>
          <a:p>
            <a:pPr marL="266700" indent="-266700">
              <a:buAutoNum type="arabicParenR"/>
            </a:pPr>
            <a:r>
              <a:rPr lang="en-CA" sz="1200" dirty="0" err="1"/>
              <a:t>Approches</a:t>
            </a:r>
            <a:r>
              <a:rPr lang="en-CA" sz="1200" dirty="0"/>
              <a:t> </a:t>
            </a:r>
            <a:r>
              <a:rPr lang="en-CA" sz="1200" dirty="0" err="1"/>
              <a:t>générales</a:t>
            </a:r>
            <a:r>
              <a:rPr lang="en-CA" sz="1200" dirty="0"/>
              <a:t>: </a:t>
            </a:r>
            <a:r>
              <a:rPr lang="en-CA" sz="1200" dirty="0">
                <a:hlinkClick r:id="rId14"/>
              </a:rPr>
              <a:t>EEF</a:t>
            </a:r>
            <a:endParaRPr lang="en-CA" sz="1200" dirty="0"/>
          </a:p>
          <a:p>
            <a:pPr marL="266700" indent="-266700">
              <a:buAutoNum type="arabicParenR"/>
            </a:pPr>
            <a:r>
              <a:rPr lang="en-CA" sz="1200" dirty="0"/>
              <a:t>Programmes de marque: </a:t>
            </a:r>
            <a:r>
              <a:rPr lang="en-CA" sz="1200" dirty="0">
                <a:hlinkClick r:id="rId15"/>
              </a:rPr>
              <a:t>IES WWC</a:t>
            </a:r>
            <a:endParaRPr lang="en-CA" sz="1200" dirty="0"/>
          </a:p>
        </p:txBody>
      </p:sp>
      <p:cxnSp>
        <p:nvCxnSpPr>
          <p:cNvPr id="13" name="Straight Arrow Connector 12">
            <a:extLst>
              <a:ext uri="{FF2B5EF4-FFF2-40B4-BE49-F238E27FC236}">
                <a16:creationId xmlns:a16="http://schemas.microsoft.com/office/drawing/2014/main" id="{37105211-097D-67A3-CAA5-0EC3DAD47534}"/>
              </a:ext>
            </a:extLst>
          </p:cNvPr>
          <p:cNvCxnSpPr>
            <a:cxnSpLocks/>
          </p:cNvCxnSpPr>
          <p:nvPr>
            <p:custDataLst>
              <p:tags r:id="rId10"/>
            </p:custDataLst>
          </p:nvPr>
        </p:nvCxnSpPr>
        <p:spPr>
          <a:xfrm flipV="1">
            <a:off x="7786432" y="1703823"/>
            <a:ext cx="1077295" cy="654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0572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A81C0-0E70-691B-D8C3-5C7B83226B5D}"/>
              </a:ext>
            </a:extLst>
          </p:cNvPr>
          <p:cNvSpPr>
            <a:spLocks noGrp="1"/>
          </p:cNvSpPr>
          <p:nvPr>
            <p:ph type="title"/>
            <p:custDataLst>
              <p:tags r:id="rId1"/>
            </p:custDataLst>
          </p:nvPr>
        </p:nvSpPr>
        <p:spPr/>
        <p:txBody>
          <a:bodyPr>
            <a:noAutofit/>
          </a:bodyPr>
          <a:lstStyle/>
          <a:p>
            <a:r>
              <a:rPr lang="fr-CA" dirty="0"/>
              <a:t>Le processus de planification de l’ESIC impliquera de nombreuses catégories d’acteurs concernés, en particulier ceux désormais représentés dans les deux cercles de gauche et les deux cercles de droite</a:t>
            </a:r>
            <a:endParaRPr lang="en-US" dirty="0">
              <a:solidFill>
                <a:srgbClr val="FF0000"/>
              </a:solidFill>
            </a:endParaRPr>
          </a:p>
        </p:txBody>
      </p:sp>
      <p:sp>
        <p:nvSpPr>
          <p:cNvPr id="6" name="Freeform 5">
            <a:extLst>
              <a:ext uri="{FF2B5EF4-FFF2-40B4-BE49-F238E27FC236}">
                <a16:creationId xmlns:a16="http://schemas.microsoft.com/office/drawing/2014/main" id="{7F908067-ECAA-3C73-239C-4020768EE514}"/>
              </a:ext>
            </a:extLst>
          </p:cNvPr>
          <p:cNvSpPr/>
          <p:nvPr>
            <p:custDataLst>
              <p:tags r:id="rId2"/>
            </p:custDataLst>
          </p:nvPr>
        </p:nvSpPr>
        <p:spPr>
          <a:xfrm>
            <a:off x="772402" y="42205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3"/>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9" name="Oval 8">
            <a:extLst>
              <a:ext uri="{FF2B5EF4-FFF2-40B4-BE49-F238E27FC236}">
                <a16:creationId xmlns:a16="http://schemas.microsoft.com/office/drawing/2014/main" id="{4856E63A-29FE-3583-91BC-8CE2815B80AB}"/>
              </a:ext>
            </a:extLst>
          </p:cNvPr>
          <p:cNvSpPr>
            <a:spLocks noChangeAspect="1"/>
          </p:cNvSpPr>
          <p:nvPr>
            <p:custDataLst>
              <p:tags r:id="rId3"/>
            </p:custDataLst>
          </p:nvPr>
        </p:nvSpPr>
        <p:spPr>
          <a:xfrm>
            <a:off x="8407338" y="2609152"/>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4776"/>
              </a:solidFill>
            </a:endParaRPr>
          </a:p>
        </p:txBody>
      </p:sp>
      <p:pic>
        <p:nvPicPr>
          <p:cNvPr id="11" name="Graphic 10" descr="Board Of Directors with solid fill">
            <a:extLst>
              <a:ext uri="{FF2B5EF4-FFF2-40B4-BE49-F238E27FC236}">
                <a16:creationId xmlns:a16="http://schemas.microsoft.com/office/drawing/2014/main" id="{EE290E09-C08E-BBEB-1A84-0F4C7A5FDADF}"/>
              </a:ext>
            </a:extLst>
          </p:cNvPr>
          <p:cNvPicPr>
            <a:picLocks noChangeAspect="1"/>
          </p:cNvPicPr>
          <p:nvPr>
            <p:custDataLst>
              <p:tags r:id="rId4"/>
            </p:custDataLst>
          </p:nvPr>
        </p:nvPicPr>
        <p:blipFill>
          <a:blip r:embed="rId27">
            <a:extLst>
              <a:ext uri="{96DAC541-7B7A-43D3-8B79-37D633B846F1}">
                <asvg:svgBlip xmlns:asvg="http://schemas.microsoft.com/office/drawing/2016/SVG/main" r:embed="rId28"/>
              </a:ext>
            </a:extLst>
          </a:blip>
          <a:stretch>
            <a:fillRect/>
          </a:stretch>
        </p:blipFill>
        <p:spPr>
          <a:xfrm>
            <a:off x="8473424" y="2678596"/>
            <a:ext cx="587827" cy="587827"/>
          </a:xfrm>
          <a:prstGeom prst="rect">
            <a:avLst/>
          </a:prstGeom>
        </p:spPr>
      </p:pic>
      <p:sp>
        <p:nvSpPr>
          <p:cNvPr id="12" name="TextBox 11">
            <a:extLst>
              <a:ext uri="{FF2B5EF4-FFF2-40B4-BE49-F238E27FC236}">
                <a16:creationId xmlns:a16="http://schemas.microsoft.com/office/drawing/2014/main" id="{5D5766BA-EE72-061E-8C02-90B2615DB3AA}"/>
              </a:ext>
            </a:extLst>
          </p:cNvPr>
          <p:cNvSpPr txBox="1"/>
          <p:nvPr>
            <p:custDataLst>
              <p:tags r:id="rId5"/>
            </p:custDataLst>
          </p:nvPr>
        </p:nvSpPr>
        <p:spPr>
          <a:xfrm>
            <a:off x="9115320" y="2663679"/>
            <a:ext cx="2960184" cy="646331"/>
          </a:xfrm>
          <a:prstGeom prst="rect">
            <a:avLst/>
          </a:prstGeom>
          <a:noFill/>
        </p:spPr>
        <p:txBody>
          <a:bodyPr wrap="square" rtlCol="0">
            <a:spAutoFit/>
          </a:bodyPr>
          <a:lstStyle/>
          <a:p>
            <a:r>
              <a:rPr lang="fr-CA" sz="1200" dirty="0"/>
              <a:t>Processus consultatifs et décisionnels</a:t>
            </a:r>
          </a:p>
          <a:p>
            <a:r>
              <a:rPr lang="fr-CA" sz="1200" dirty="0"/>
              <a:t>(ex.: impliquant les responsables de politiques et leaders d'organisations)</a:t>
            </a:r>
            <a:endParaRPr lang="en-US" sz="1200" dirty="0"/>
          </a:p>
        </p:txBody>
      </p:sp>
      <p:sp>
        <p:nvSpPr>
          <p:cNvPr id="13" name="Oval 12">
            <a:extLst>
              <a:ext uri="{FF2B5EF4-FFF2-40B4-BE49-F238E27FC236}">
                <a16:creationId xmlns:a16="http://schemas.microsoft.com/office/drawing/2014/main" id="{8E69B248-977B-7C19-4A2C-467603AE9F50}"/>
              </a:ext>
            </a:extLst>
          </p:cNvPr>
          <p:cNvSpPr>
            <a:spLocks noChangeAspect="1"/>
          </p:cNvSpPr>
          <p:nvPr>
            <p:custDataLst>
              <p:tags r:id="rId6"/>
            </p:custDataLst>
          </p:nvPr>
        </p:nvSpPr>
        <p:spPr>
          <a:xfrm>
            <a:off x="8407338" y="3398257"/>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465CD12-5ADA-0E66-A14F-426A0E661399}"/>
              </a:ext>
            </a:extLst>
          </p:cNvPr>
          <p:cNvSpPr txBox="1"/>
          <p:nvPr>
            <p:custDataLst>
              <p:tags r:id="rId7"/>
            </p:custDataLst>
          </p:nvPr>
        </p:nvSpPr>
        <p:spPr>
          <a:xfrm>
            <a:off x="9110134" y="3521749"/>
            <a:ext cx="2970556" cy="646331"/>
          </a:xfrm>
          <a:prstGeom prst="rect">
            <a:avLst/>
          </a:prstGeom>
          <a:noFill/>
        </p:spPr>
        <p:txBody>
          <a:bodyPr wrap="square" rtlCol="0">
            <a:spAutoFit/>
          </a:bodyPr>
          <a:lstStyle/>
          <a:p>
            <a:r>
              <a:rPr lang="fr-CA" sz="1200" dirty="0"/>
              <a:t>Plateformes d'apprentissage et d'amélioration</a:t>
            </a:r>
          </a:p>
          <a:p>
            <a:r>
              <a:rPr lang="fr-CA" sz="1200" dirty="0"/>
              <a:t>(ex.: soutien aux professionnels)</a:t>
            </a:r>
            <a:endParaRPr lang="en-US" sz="1200" dirty="0"/>
          </a:p>
        </p:txBody>
      </p:sp>
      <p:pic>
        <p:nvPicPr>
          <p:cNvPr id="20" name="Graphic 19">
            <a:extLst>
              <a:ext uri="{FF2B5EF4-FFF2-40B4-BE49-F238E27FC236}">
                <a16:creationId xmlns:a16="http://schemas.microsoft.com/office/drawing/2014/main" id="{DBC0E3F0-B3B5-AD07-A22A-C5F8CC9AB01A}"/>
              </a:ext>
            </a:extLst>
          </p:cNvPr>
          <p:cNvPicPr>
            <a:picLocks noChangeAspect="1"/>
          </p:cNvPicPr>
          <p:nvPr>
            <p:custDataLst>
              <p:tags r:id="rId8"/>
            </p:custDataLst>
          </p:nvPr>
        </p:nvPicPr>
        <p:blipFill>
          <a:blip r:embed="rId29">
            <a:extLst>
              <a:ext uri="{96DAC541-7B7A-43D3-8B79-37D633B846F1}">
                <asvg:svgBlip xmlns:asvg="http://schemas.microsoft.com/office/drawing/2016/SVG/main" r:embed="rId30"/>
              </a:ext>
            </a:extLst>
          </a:blip>
          <a:srcRect/>
          <a:stretch/>
        </p:blipFill>
        <p:spPr>
          <a:xfrm>
            <a:off x="8499683" y="3573834"/>
            <a:ext cx="510825" cy="446971"/>
          </a:xfrm>
          <a:prstGeom prst="rect">
            <a:avLst/>
          </a:prstGeom>
        </p:spPr>
      </p:pic>
      <p:sp>
        <p:nvSpPr>
          <p:cNvPr id="21" name="TextBox 20">
            <a:extLst>
              <a:ext uri="{FF2B5EF4-FFF2-40B4-BE49-F238E27FC236}">
                <a16:creationId xmlns:a16="http://schemas.microsoft.com/office/drawing/2014/main" id="{7010D3EB-3589-79D8-F699-DCC0198DA132}"/>
              </a:ext>
            </a:extLst>
          </p:cNvPr>
          <p:cNvSpPr txBox="1"/>
          <p:nvPr>
            <p:custDataLst>
              <p:tags r:id="rId9"/>
            </p:custDataLst>
          </p:nvPr>
        </p:nvSpPr>
        <p:spPr>
          <a:xfrm>
            <a:off x="818139" y="4915132"/>
            <a:ext cx="2318798" cy="1015663"/>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b="0" i="0" u="none" strike="noStrike" kern="1200" cap="none" spc="0" normalizeH="0" baseline="0" noProof="0" dirty="0">
                <a:ln>
                  <a:noFill/>
                </a:ln>
                <a:effectLst/>
                <a:uLnTx/>
                <a:uFillTx/>
                <a:latin typeface="Arial" panose="020B0604020202020204"/>
                <a:ea typeface="+mn-ea"/>
                <a:cs typeface="+mn-cs"/>
              </a:rPr>
              <a:t>Création d'une communauté mondiale de synthèse des données probantes </a:t>
            </a:r>
            <a:br>
              <a:rPr kumimoji="0" lang="fr-CA" sz="1200" b="0" i="0" u="none" strike="noStrike" kern="1200" cap="none" spc="0" normalizeH="0" baseline="0" noProof="0" dirty="0">
                <a:ln>
                  <a:noFill/>
                </a:ln>
                <a:effectLst/>
                <a:uLnTx/>
                <a:uFillTx/>
                <a:latin typeface="Arial" panose="020B0604020202020204"/>
                <a:ea typeface="+mn-ea"/>
                <a:cs typeface="+mn-cs"/>
              </a:rPr>
            </a:br>
            <a:r>
              <a:rPr kumimoji="0" lang="fr-CA" sz="1200" b="1" i="0" u="none" strike="noStrike" kern="1200" cap="none" spc="0" normalizeH="0" baseline="0" noProof="0" dirty="0">
                <a:ln>
                  <a:noFill/>
                </a:ln>
                <a:effectLst/>
                <a:uLnTx/>
                <a:uFillTx/>
                <a:latin typeface="Arial" panose="020B0604020202020204"/>
                <a:ea typeface="+mn-ea"/>
                <a:cs typeface="+mn-cs"/>
              </a:rPr>
              <a:t>Groupes de synthèse des données probantes</a:t>
            </a:r>
            <a:endParaRPr kumimoji="0" lang="en-US" sz="1200" b="1" i="0" u="none" strike="noStrike" kern="1200" cap="none" spc="0" normalizeH="0" baseline="0" noProof="0" dirty="0">
              <a:ln>
                <a:noFill/>
              </a:ln>
              <a:effectLst/>
              <a:uLnTx/>
              <a:uFillTx/>
              <a:latin typeface="Arial" panose="020B0604020202020204"/>
              <a:ea typeface="+mn-ea"/>
              <a:cs typeface="+mn-cs"/>
            </a:endParaRPr>
          </a:p>
        </p:txBody>
      </p:sp>
      <p:sp>
        <p:nvSpPr>
          <p:cNvPr id="4" name="Freeform 5">
            <a:extLst>
              <a:ext uri="{FF2B5EF4-FFF2-40B4-BE49-F238E27FC236}">
                <a16:creationId xmlns:a16="http://schemas.microsoft.com/office/drawing/2014/main" id="{F9AAFD23-4F29-111D-8368-4F23377FA2ED}"/>
              </a:ext>
            </a:extLst>
          </p:cNvPr>
          <p:cNvSpPr/>
          <p:nvPr>
            <p:custDataLst>
              <p:tags r:id="rId10"/>
            </p:custDataLst>
          </p:nvPr>
        </p:nvSpPr>
        <p:spPr>
          <a:xfrm>
            <a:off x="3217332" y="4433883"/>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5" name="TextBox 4">
            <a:extLst>
              <a:ext uri="{FF2B5EF4-FFF2-40B4-BE49-F238E27FC236}">
                <a16:creationId xmlns:a16="http://schemas.microsoft.com/office/drawing/2014/main" id="{73A12A25-0B16-C2FF-3AED-F6AE3C5463D8}"/>
              </a:ext>
            </a:extLst>
          </p:cNvPr>
          <p:cNvSpPr txBox="1"/>
          <p:nvPr>
            <p:custDataLst>
              <p:tags r:id="rId11"/>
            </p:custDataLst>
          </p:nvPr>
        </p:nvSpPr>
        <p:spPr>
          <a:xfrm>
            <a:off x="3371111" y="4729806"/>
            <a:ext cx="2011239" cy="1754326"/>
          </a:xfrm>
          <a:prstGeom prst="rect">
            <a:avLst/>
          </a:prstGeom>
          <a:noFill/>
          <a:ln>
            <a:noFill/>
          </a:ln>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b="0" i="0" u="none" strike="noStrike" kern="1200" cap="none" spc="0" normalizeH="0" baseline="0" noProof="0" dirty="0">
                <a:ln>
                  <a:noFill/>
                </a:ln>
                <a:effectLst/>
                <a:uLnTx/>
                <a:uFillTx/>
                <a:latin typeface="Arial" panose="020B0604020202020204"/>
                <a:ea typeface="+mn-ea"/>
                <a:cs typeface="+mn-cs"/>
              </a:rPr>
              <a:t>Council of </a:t>
            </a:r>
            <a:r>
              <a:rPr kumimoji="0" lang="fr-CA" sz="1200" b="0" i="0" u="none" strike="noStrike" kern="1200" cap="none" spc="0" normalizeH="0" baseline="0" noProof="0" dirty="0" err="1">
                <a:ln>
                  <a:noFill/>
                </a:ln>
                <a:effectLst/>
                <a:uLnTx/>
                <a:uFillTx/>
                <a:latin typeface="Arial" panose="020B0604020202020204"/>
                <a:ea typeface="+mn-ea"/>
                <a:cs typeface="+mn-cs"/>
              </a:rPr>
              <a:t>Boundary</a:t>
            </a:r>
            <a:br>
              <a:rPr kumimoji="0" lang="fr-CA" sz="1200" b="0" i="0" u="none" strike="noStrike" kern="1200" cap="none" spc="0" normalizeH="0" baseline="0" noProof="0" dirty="0">
                <a:ln>
                  <a:noFill/>
                </a:ln>
                <a:effectLst/>
                <a:uLnTx/>
                <a:uFillTx/>
                <a:latin typeface="Arial" panose="020B0604020202020204"/>
                <a:ea typeface="+mn-ea"/>
                <a:cs typeface="+mn-cs"/>
              </a:rPr>
            </a:br>
            <a:r>
              <a:rPr kumimoji="0" lang="fr-CA" sz="1200" b="0" i="0" u="none" strike="noStrike" kern="1200" cap="none" spc="0" normalizeH="0" baseline="0" noProof="0" dirty="0">
                <a:ln>
                  <a:noFill/>
                </a:ln>
                <a:effectLst/>
                <a:uLnTx/>
                <a:uFillTx/>
                <a:latin typeface="Arial" panose="020B0604020202020204"/>
                <a:ea typeface="+mn-ea"/>
                <a:cs typeface="+mn-cs"/>
              </a:rPr>
              <a:t> </a:t>
            </a:r>
            <a:r>
              <a:rPr kumimoji="0" lang="fr-CA" sz="1200" b="0" i="0" u="none" strike="noStrike" kern="1200" cap="none" spc="0" normalizeH="0" baseline="0" noProof="0" dirty="0" err="1">
                <a:ln>
                  <a:noFill/>
                </a:ln>
                <a:effectLst/>
                <a:uLnTx/>
                <a:uFillTx/>
                <a:latin typeface="Arial" panose="020B0604020202020204"/>
                <a:ea typeface="+mn-ea"/>
                <a:cs typeface="+mn-cs"/>
              </a:rPr>
              <a:t>Spanners</a:t>
            </a:r>
            <a:r>
              <a:rPr kumimoji="0" lang="fr-CA" sz="1200" b="0" i="0" u="none" strike="noStrike" kern="1200" cap="none" spc="0" normalizeH="0" baseline="0" noProof="0" dirty="0">
                <a:ln>
                  <a:noFill/>
                </a:ln>
                <a:effectLst/>
                <a:uLnTx/>
                <a:uFillTx/>
                <a:latin typeface="Arial" panose="020B0604020202020204"/>
                <a:ea typeface="+mn-ea"/>
                <a:cs typeface="+mn-cs"/>
              </a:rPr>
              <a:t> (</a:t>
            </a:r>
            <a:r>
              <a:rPr kumimoji="0" lang="fr-CA" sz="1200" b="0" i="0" u="none" strike="noStrike" kern="1200" cap="none" spc="0" normalizeH="0" baseline="0" noProof="0" dirty="0" err="1">
                <a:ln>
                  <a:noFill/>
                </a:ln>
                <a:effectLst/>
                <a:uLnTx/>
                <a:uFillTx/>
                <a:latin typeface="Arial" panose="020B0604020202020204"/>
                <a:ea typeface="+mn-ea"/>
                <a:cs typeface="+mn-cs"/>
              </a:rPr>
              <a:t>CoBS</a:t>
            </a:r>
            <a:r>
              <a:rPr kumimoji="0" lang="fr-CA" sz="1200" b="0" i="0" u="none" strike="noStrike" kern="1200" cap="none" spc="0" normalizeH="0" baseline="0" noProof="0" dirty="0">
                <a:ln>
                  <a:noFill/>
                </a:ln>
                <a:effectLst/>
                <a:uLnTx/>
                <a:uFillTx/>
                <a:latin typeface="Arial" panose="020B0604020202020204"/>
                <a:ea typeface="+mn-ea"/>
                <a:cs typeface="+mn-cs"/>
              </a:rPr>
              <a:t>) </a:t>
            </a:r>
          </a:p>
          <a:p>
            <a:pPr marL="0" marR="0" lvl="0" indent="0" algn="ctr" defTabSz="1466850" rtl="0" eaLnBrk="1" fontAlgn="auto" latinLnBrk="0" hangingPunct="1">
              <a:spcBef>
                <a:spcPct val="0"/>
              </a:spcBef>
              <a:buClrTx/>
              <a:buSzTx/>
              <a:buFontTx/>
              <a:buNone/>
              <a:tabLst/>
              <a:defRPr/>
            </a:pPr>
            <a:r>
              <a:rPr kumimoji="0" lang="fr-CA" sz="1200" b="1" i="0" u="none" strike="noStrike" kern="1200" cap="none" spc="0" normalizeH="0" baseline="0" noProof="0" dirty="0">
                <a:ln>
                  <a:noFill/>
                </a:ln>
                <a:effectLst/>
                <a:uLnTx/>
                <a:uFillTx/>
                <a:latin typeface="Arial" panose="020B0604020202020204"/>
                <a:ea typeface="+mn-ea"/>
                <a:cs typeface="+mn-cs"/>
              </a:rPr>
              <a:t>Groupes spécialisés en d'autres formes de données probantes </a:t>
            </a:r>
            <a:r>
              <a:rPr kumimoji="0" lang="fr-CA" sz="1200" b="0" i="0" u="none" strike="noStrike" kern="1200" cap="none" spc="0" normalizeH="0" baseline="0" noProof="0" dirty="0">
                <a:ln>
                  <a:noFill/>
                </a:ln>
                <a:effectLst/>
                <a:uLnTx/>
                <a:uFillTx/>
                <a:latin typeface="Arial" panose="020B0604020202020204"/>
                <a:ea typeface="+mn-ea"/>
                <a:cs typeface="+mn-cs"/>
              </a:rPr>
              <a:t>(ex.: analyse de données, évaluation,</a:t>
            </a:r>
          </a:p>
          <a:p>
            <a:pPr marL="0" marR="0" lvl="0" indent="0" algn="ctr" defTabSz="1466850" rtl="0" eaLnBrk="1" fontAlgn="auto" latinLnBrk="0" hangingPunct="1">
              <a:spcBef>
                <a:spcPct val="0"/>
              </a:spcBef>
              <a:buClrTx/>
              <a:buSzTx/>
              <a:buFontTx/>
              <a:buNone/>
              <a:tabLst/>
              <a:defRPr/>
            </a:pPr>
            <a:r>
              <a:rPr kumimoji="0" lang="fr-CA" sz="1200" b="0" i="0" u="none" strike="noStrike" kern="1200" cap="none" spc="0" normalizeH="0" baseline="0" noProof="0" dirty="0">
                <a:ln>
                  <a:noFill/>
                </a:ln>
                <a:effectLst/>
                <a:uLnTx/>
                <a:uFillTx/>
                <a:latin typeface="Arial" panose="020B0604020202020204"/>
                <a:ea typeface="+mn-ea"/>
                <a:cs typeface="+mn-cs"/>
              </a:rPr>
              <a:t>sciences comportementales)</a:t>
            </a:r>
            <a:endParaRPr kumimoji="0" lang="en-US" sz="1200" b="0" i="0" u="none" strike="noStrike" kern="1200" cap="none" spc="0" normalizeH="0" baseline="0" noProof="0" dirty="0">
              <a:ln>
                <a:noFill/>
              </a:ln>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5FC3F16A-9786-23D4-F49E-359394838B93}"/>
              </a:ext>
            </a:extLst>
          </p:cNvPr>
          <p:cNvSpPr/>
          <p:nvPr>
            <p:custDataLst>
              <p:tags r:id="rId12"/>
            </p:custDataLst>
          </p:nvPr>
        </p:nvSpPr>
        <p:spPr>
          <a:xfrm>
            <a:off x="714391" y="1858141"/>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19" name="TextBox 18">
            <a:extLst>
              <a:ext uri="{FF2B5EF4-FFF2-40B4-BE49-F238E27FC236}">
                <a16:creationId xmlns:a16="http://schemas.microsoft.com/office/drawing/2014/main" id="{B1995BDA-7A20-6831-7158-88ED9A640B77}"/>
              </a:ext>
            </a:extLst>
          </p:cNvPr>
          <p:cNvSpPr txBox="1"/>
          <p:nvPr>
            <p:custDataLst>
              <p:tags r:id="rId13"/>
            </p:custDataLst>
          </p:nvPr>
        </p:nvSpPr>
        <p:spPr>
          <a:xfrm>
            <a:off x="730132" y="2184322"/>
            <a:ext cx="2345993" cy="1569660"/>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Global SDG</a:t>
            </a:r>
            <a:br>
              <a:rPr kumimoji="0" lang="en-US" sz="1200" b="0" i="0" u="none" strike="noStrike" kern="1200" cap="none" spc="0" normalizeH="0" baseline="0" noProof="0" dirty="0">
                <a:ln>
                  <a:noFill/>
                </a:ln>
                <a:effectLst/>
                <a:uLnTx/>
                <a:uFillTx/>
                <a:latin typeface="Arial" panose="020B0604020202020204"/>
                <a:ea typeface="+mn-ea"/>
                <a:cs typeface="+mn-cs"/>
              </a:rPr>
            </a:br>
            <a:r>
              <a:rPr kumimoji="0" lang="en-US" sz="1200" b="0" i="0" u="none" strike="noStrike" kern="1200" cap="none" spc="0" normalizeH="0" baseline="0" noProof="0" dirty="0">
                <a:ln>
                  <a:noFill/>
                </a:ln>
                <a:effectLst/>
                <a:uLnTx/>
                <a:uFillTx/>
                <a:latin typeface="Arial" panose="020B0604020202020204"/>
                <a:ea typeface="+mn-ea"/>
                <a:cs typeface="+mn-cs"/>
              </a:rPr>
              <a:t>Synthesis Coalition </a:t>
            </a:r>
            <a:br>
              <a:rPr kumimoji="0" lang="en-US" sz="1200" b="0" i="0" u="none" strike="noStrike" kern="1200" cap="none" spc="0" normalizeH="0" baseline="0" noProof="0" dirty="0">
                <a:ln>
                  <a:noFill/>
                </a:ln>
                <a:effectLst/>
                <a:uLnTx/>
                <a:uFillTx/>
                <a:latin typeface="Arial" panose="020B0604020202020204"/>
                <a:ea typeface="+mn-ea"/>
                <a:cs typeface="+mn-cs"/>
              </a:rPr>
            </a:br>
            <a:r>
              <a:rPr lang="fr-CA" sz="1200" b="1" dirty="0">
                <a:latin typeface="Arial" panose="020B0604020202020204"/>
              </a:rPr>
              <a:t>Agences et bureaux des Nations Unies </a:t>
            </a:r>
            <a:r>
              <a:rPr lang="fr-CA" sz="1200" dirty="0">
                <a:latin typeface="Arial" panose="020B0604020202020204"/>
              </a:rPr>
              <a:t>(et banques multilatérales, partenariats internationaux de financement et conseils consultatifs scientifiques)</a:t>
            </a:r>
            <a:endParaRPr kumimoji="0" lang="en-US" sz="1200" i="0" u="none" strike="noStrike" kern="1200" cap="none" spc="0" normalizeH="0" baseline="0" noProof="0" dirty="0">
              <a:ln>
                <a:noFill/>
              </a:ln>
              <a:effectLst/>
              <a:uLnTx/>
              <a:uFillTx/>
              <a:latin typeface="Arial" panose="020B0604020202020204"/>
              <a:ea typeface="+mn-ea"/>
              <a:cs typeface="+mn-cs"/>
            </a:endParaRPr>
          </a:p>
        </p:txBody>
      </p:sp>
      <p:sp>
        <p:nvSpPr>
          <p:cNvPr id="22" name="Freeform 5">
            <a:extLst>
              <a:ext uri="{FF2B5EF4-FFF2-40B4-BE49-F238E27FC236}">
                <a16:creationId xmlns:a16="http://schemas.microsoft.com/office/drawing/2014/main" id="{0D143ABD-7CE4-FF0D-27A7-8AB68190C196}"/>
              </a:ext>
            </a:extLst>
          </p:cNvPr>
          <p:cNvSpPr/>
          <p:nvPr>
            <p:custDataLst>
              <p:tags r:id="rId14"/>
            </p:custDataLst>
          </p:nvPr>
        </p:nvSpPr>
        <p:spPr>
          <a:xfrm>
            <a:off x="3118395" y="1384795"/>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highlight>
                <a:srgbClr val="FFFF00"/>
              </a:highlight>
            </a:endParaRPr>
          </a:p>
        </p:txBody>
      </p:sp>
      <p:sp>
        <p:nvSpPr>
          <p:cNvPr id="25" name="TextBox 24">
            <a:extLst>
              <a:ext uri="{FF2B5EF4-FFF2-40B4-BE49-F238E27FC236}">
                <a16:creationId xmlns:a16="http://schemas.microsoft.com/office/drawing/2014/main" id="{FFACE177-ABED-1158-3B94-461066482AF2}"/>
              </a:ext>
            </a:extLst>
          </p:cNvPr>
          <p:cNvSpPr txBox="1"/>
          <p:nvPr>
            <p:custDataLst>
              <p:tags r:id="rId15"/>
            </p:custDataLst>
          </p:nvPr>
        </p:nvSpPr>
        <p:spPr>
          <a:xfrm>
            <a:off x="3203099" y="1881428"/>
            <a:ext cx="2246888" cy="1384995"/>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Commission des quatre pays </a:t>
            </a:r>
            <a:br>
              <a:rPr kumimoji="0" lang="fr-CA" sz="1200" i="0" u="none" strike="noStrike" kern="1200" cap="none" spc="0" normalizeH="0" baseline="0" noProof="0" dirty="0">
                <a:ln>
                  <a:noFill/>
                </a:ln>
                <a:effectLst/>
                <a:uLnTx/>
                <a:uFillTx/>
                <a:latin typeface="Arial" panose="020B0604020202020204"/>
                <a:ea typeface="+mn-ea"/>
                <a:cs typeface="+mn-cs"/>
              </a:rPr>
            </a:br>
            <a:r>
              <a:rPr kumimoji="0" lang="fr-CA" sz="1200" i="0" u="none" strike="noStrike" kern="1200" cap="none" spc="0" normalizeH="0" baseline="0" noProof="0" dirty="0">
                <a:ln>
                  <a:noFill/>
                </a:ln>
                <a:effectLst/>
                <a:uLnTx/>
                <a:uFillTx/>
                <a:latin typeface="Arial" panose="020B0604020202020204"/>
                <a:ea typeface="+mn-ea"/>
                <a:cs typeface="+mn-cs"/>
              </a:rPr>
              <a:t>et groupes similaires </a:t>
            </a:r>
            <a:br>
              <a:rPr kumimoji="0" lang="fr-CA" sz="1200" i="0" u="none" strike="noStrike" kern="1200" cap="none" spc="0" normalizeH="0" baseline="0" noProof="0" dirty="0">
                <a:ln>
                  <a:noFill/>
                </a:ln>
                <a:effectLst/>
                <a:uLnTx/>
                <a:uFillTx/>
                <a:latin typeface="Arial" panose="020B0604020202020204"/>
                <a:ea typeface="+mn-ea"/>
                <a:cs typeface="+mn-cs"/>
              </a:rPr>
            </a:br>
            <a:r>
              <a:rPr kumimoji="0" lang="fr-CA" sz="1200" b="1" i="0" u="none" strike="noStrike" kern="1200" cap="none" spc="0" normalizeH="0" baseline="0" noProof="0" dirty="0">
                <a:ln>
                  <a:noFill/>
                </a:ln>
                <a:effectLst/>
                <a:uLnTx/>
                <a:uFillTx/>
                <a:latin typeface="Arial" panose="020B0604020202020204"/>
                <a:ea typeface="+mn-ea"/>
                <a:cs typeface="+mn-cs"/>
              </a:rPr>
              <a:t>Gouvernements nationaux</a:t>
            </a:r>
            <a:br>
              <a:rPr kumimoji="0" lang="fr-CA" sz="1200" b="1" i="0" u="none" strike="noStrike" kern="1200" cap="none" spc="0" normalizeH="0" baseline="0" noProof="0" dirty="0">
                <a:ln>
                  <a:noFill/>
                </a:ln>
                <a:effectLst/>
                <a:uLnTx/>
                <a:uFillTx/>
                <a:latin typeface="Arial" panose="020B0604020202020204"/>
                <a:ea typeface="+mn-ea"/>
                <a:cs typeface="+mn-cs"/>
              </a:rPr>
            </a:br>
            <a:r>
              <a:rPr kumimoji="0" lang="fr-CA" sz="1200" b="1" i="0" u="none" strike="noStrike" kern="1200" cap="none" spc="0" normalizeH="0" baseline="0" noProof="0" dirty="0">
                <a:ln>
                  <a:noFill/>
                </a:ln>
                <a:effectLst/>
                <a:uLnTx/>
                <a:uFillTx/>
                <a:latin typeface="Arial" panose="020B0604020202020204"/>
                <a:ea typeface="+mn-ea"/>
                <a:cs typeface="+mn-cs"/>
              </a:rPr>
              <a:t> (et locaux)</a:t>
            </a:r>
          </a:p>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(y compris les bailleurs de fonds bilatéraux pour le développement)</a:t>
            </a:r>
            <a:endParaRPr kumimoji="0" lang="en-US" sz="1200" i="0" u="none" strike="noStrike" kern="1200" cap="none" spc="0" normalizeH="0" baseline="0" noProof="0" dirty="0">
              <a:ln>
                <a:noFill/>
              </a:ln>
              <a:effectLst/>
              <a:uLnTx/>
              <a:uFillTx/>
              <a:latin typeface="Arial" panose="020B0604020202020204"/>
              <a:ea typeface="+mn-ea"/>
              <a:cs typeface="+mn-cs"/>
            </a:endParaRPr>
          </a:p>
        </p:txBody>
      </p:sp>
      <p:sp>
        <p:nvSpPr>
          <p:cNvPr id="26" name="Freeform 5">
            <a:extLst>
              <a:ext uri="{FF2B5EF4-FFF2-40B4-BE49-F238E27FC236}">
                <a16:creationId xmlns:a16="http://schemas.microsoft.com/office/drawing/2014/main" id="{783FA006-A832-F7FB-B34F-0492066100BA}"/>
              </a:ext>
            </a:extLst>
          </p:cNvPr>
          <p:cNvSpPr/>
          <p:nvPr>
            <p:custDataLst>
              <p:tags r:id="rId16"/>
            </p:custDataLst>
          </p:nvPr>
        </p:nvSpPr>
        <p:spPr>
          <a:xfrm>
            <a:off x="5522399" y="1927489"/>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7" name="TextBox 26">
            <a:extLst>
              <a:ext uri="{FF2B5EF4-FFF2-40B4-BE49-F238E27FC236}">
                <a16:creationId xmlns:a16="http://schemas.microsoft.com/office/drawing/2014/main" id="{FA82612C-C8D7-798F-B7E4-383C91AB5C9D}"/>
              </a:ext>
            </a:extLst>
          </p:cNvPr>
          <p:cNvSpPr txBox="1"/>
          <p:nvPr>
            <p:custDataLst>
              <p:tags r:id="rId17"/>
            </p:custDataLst>
          </p:nvPr>
        </p:nvSpPr>
        <p:spPr>
          <a:xfrm>
            <a:off x="5635067" y="2368987"/>
            <a:ext cx="2177281" cy="1384995"/>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Réseaux de courtiers de connaissances et de conseillers scientifiques </a:t>
            </a:r>
          </a:p>
          <a:p>
            <a:pPr marL="0" marR="0" lvl="0" indent="0" algn="ctr" defTabSz="1466850" rtl="0" eaLnBrk="1" fontAlgn="auto" latinLnBrk="0" hangingPunct="1">
              <a:spcBef>
                <a:spcPct val="0"/>
              </a:spcBef>
              <a:buClrTx/>
              <a:buSzTx/>
              <a:buFontTx/>
              <a:buNone/>
              <a:tabLst/>
              <a:defRPr/>
            </a:pPr>
            <a:r>
              <a:rPr kumimoji="0" lang="fr-CA" sz="1200" b="1" i="0" u="none" strike="noStrike" kern="1200" cap="none" spc="0" normalizeH="0" baseline="0" noProof="0" dirty="0">
                <a:ln>
                  <a:noFill/>
                </a:ln>
                <a:effectLst/>
                <a:uLnTx/>
                <a:uFillTx/>
                <a:latin typeface="Arial" panose="020B0604020202020204"/>
                <a:ea typeface="+mn-ea"/>
                <a:cs typeface="+mn-cs"/>
              </a:rPr>
              <a:t>Intermédiaires de données probantes</a:t>
            </a:r>
          </a:p>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(ex.: AEN et </a:t>
            </a:r>
            <a:r>
              <a:rPr kumimoji="0" lang="fr-CA" sz="1200" i="0" u="none" strike="noStrike" kern="1200" cap="none" spc="0" normalizeH="0" baseline="0" noProof="0" dirty="0" err="1">
                <a:ln>
                  <a:noFill/>
                </a:ln>
                <a:effectLst/>
                <a:uLnTx/>
                <a:uFillTx/>
                <a:latin typeface="Arial" panose="020B0604020202020204"/>
                <a:ea typeface="+mn-ea"/>
                <a:cs typeface="+mn-cs"/>
              </a:rPr>
              <a:t>HubLAC</a:t>
            </a:r>
            <a:r>
              <a:rPr kumimoji="0" lang="fr-CA" sz="1200" i="0" u="none" strike="noStrike" kern="1200" cap="none" spc="0" normalizeH="0" baseline="0" noProof="0" dirty="0">
                <a:ln>
                  <a:noFill/>
                </a:ln>
                <a:effectLst/>
                <a:uLnTx/>
                <a:uFillTx/>
                <a:latin typeface="Arial" panose="020B0604020202020204"/>
                <a:ea typeface="+mn-ea"/>
                <a:cs typeface="+mn-cs"/>
              </a:rPr>
              <a:t> ; INGSA et RFICS)</a:t>
            </a:r>
            <a:endParaRPr kumimoji="0" lang="en-US" sz="1200" i="0" u="none" strike="noStrike" kern="1200" cap="none" spc="0" normalizeH="0" baseline="0" noProof="0" dirty="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93790D2-1412-1F51-BAC5-F9F6B61770CE}"/>
              </a:ext>
            </a:extLst>
          </p:cNvPr>
          <p:cNvSpPr txBox="1"/>
          <p:nvPr>
            <p:custDataLst>
              <p:tags r:id="rId18"/>
            </p:custDataLst>
          </p:nvPr>
        </p:nvSpPr>
        <p:spPr>
          <a:xfrm>
            <a:off x="9110134" y="4353253"/>
            <a:ext cx="2940707" cy="461665"/>
          </a:xfrm>
          <a:prstGeom prst="rect">
            <a:avLst/>
          </a:prstGeom>
          <a:noFill/>
        </p:spPr>
        <p:txBody>
          <a:bodyPr wrap="square" rtlCol="0">
            <a:spAutoFit/>
          </a:bodyPr>
          <a:lstStyle/>
          <a:p>
            <a:r>
              <a:rPr lang="fr-CA" sz="1200" dirty="0"/>
              <a:t>Initiatives d'engagement citoyen et communautaire</a:t>
            </a:r>
            <a:endParaRPr lang="en-US" sz="1200" b="1" dirty="0"/>
          </a:p>
        </p:txBody>
      </p:sp>
      <p:sp>
        <p:nvSpPr>
          <p:cNvPr id="31" name="Oval 30">
            <a:extLst>
              <a:ext uri="{FF2B5EF4-FFF2-40B4-BE49-F238E27FC236}">
                <a16:creationId xmlns:a16="http://schemas.microsoft.com/office/drawing/2014/main" id="{39852059-8C47-ADEB-6362-0394EA80726A}"/>
              </a:ext>
            </a:extLst>
          </p:cNvPr>
          <p:cNvSpPr>
            <a:spLocks noChangeAspect="1"/>
          </p:cNvSpPr>
          <p:nvPr>
            <p:custDataLst>
              <p:tags r:id="rId19"/>
            </p:custDataLst>
          </p:nvPr>
        </p:nvSpPr>
        <p:spPr>
          <a:xfrm>
            <a:off x="8427017" y="4197531"/>
            <a:ext cx="720000" cy="72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
        <p:nvSpPr>
          <p:cNvPr id="33" name="Freeform 5">
            <a:extLst>
              <a:ext uri="{FF2B5EF4-FFF2-40B4-BE49-F238E27FC236}">
                <a16:creationId xmlns:a16="http://schemas.microsoft.com/office/drawing/2014/main" id="{6B3B21FA-1910-E756-0514-A55C05C53E4B}"/>
              </a:ext>
            </a:extLst>
          </p:cNvPr>
          <p:cNvSpPr/>
          <p:nvPr>
            <p:custDataLst>
              <p:tags r:id="rId20"/>
            </p:custDataLst>
          </p:nvPr>
        </p:nvSpPr>
        <p:spPr>
          <a:xfrm>
            <a:off x="5635067" y="42692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34" name="TextBox 33">
            <a:extLst>
              <a:ext uri="{FF2B5EF4-FFF2-40B4-BE49-F238E27FC236}">
                <a16:creationId xmlns:a16="http://schemas.microsoft.com/office/drawing/2014/main" id="{5A2C31E4-96DA-CC9C-8D7F-B99857FD2269}"/>
              </a:ext>
            </a:extLst>
          </p:cNvPr>
          <p:cNvSpPr txBox="1"/>
          <p:nvPr>
            <p:custDataLst>
              <p:tags r:id="rId21"/>
            </p:custDataLst>
          </p:nvPr>
        </p:nvSpPr>
        <p:spPr>
          <a:xfrm>
            <a:off x="5643720" y="4584085"/>
            <a:ext cx="2352534" cy="1754326"/>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lang="fr-CA" sz="1200" b="1" dirty="0">
                <a:latin typeface="Arial" panose="020B0604020202020204"/>
              </a:rPr>
              <a:t>Groupe d'intérêt des </a:t>
            </a:r>
            <a:br>
              <a:rPr lang="fr-CA" sz="1200" b="1" dirty="0">
                <a:latin typeface="Arial" panose="020B0604020202020204"/>
              </a:rPr>
            </a:br>
            <a:r>
              <a:rPr lang="fr-CA" sz="1200" b="1" dirty="0">
                <a:latin typeface="Arial" panose="020B0604020202020204"/>
              </a:rPr>
              <a:t>bailleurs de fonds </a:t>
            </a:r>
            <a:br>
              <a:rPr lang="fr-CA" sz="1200" b="1" dirty="0">
                <a:latin typeface="Arial" panose="020B0604020202020204"/>
              </a:rPr>
            </a:br>
            <a:r>
              <a:rPr lang="fr-CA" sz="1200" dirty="0">
                <a:latin typeface="Arial" panose="020B0604020202020204"/>
              </a:rPr>
              <a:t>Bailleurs de fonds de la recherche</a:t>
            </a:r>
            <a:br>
              <a:rPr lang="fr-CA" sz="1200" dirty="0">
                <a:latin typeface="Arial" panose="020B0604020202020204"/>
              </a:rPr>
            </a:br>
            <a:r>
              <a:rPr lang="fr-CA" sz="1200" dirty="0">
                <a:latin typeface="Arial" panose="020B0604020202020204"/>
              </a:rPr>
              <a:t> (à la fois synthèse des données probantes et recherche primaire)</a:t>
            </a:r>
          </a:p>
          <a:p>
            <a:pPr marL="0" marR="0" lvl="0" indent="0" algn="ctr" defTabSz="1466850" rtl="0" eaLnBrk="1" fontAlgn="auto" latinLnBrk="0" hangingPunct="1">
              <a:spcBef>
                <a:spcPct val="0"/>
              </a:spcBef>
              <a:buClrTx/>
              <a:buSzTx/>
              <a:buFontTx/>
              <a:buNone/>
              <a:tabLst/>
              <a:defRPr/>
            </a:pPr>
            <a:r>
              <a:rPr lang="fr-CA" sz="1200" b="1" dirty="0">
                <a:latin typeface="Arial" panose="020B0604020202020204"/>
              </a:rPr>
              <a:t>et autres types de </a:t>
            </a:r>
            <a:br>
              <a:rPr lang="fr-CA" sz="1200" b="1" dirty="0">
                <a:latin typeface="Arial" panose="020B0604020202020204"/>
              </a:rPr>
            </a:br>
            <a:r>
              <a:rPr lang="fr-CA" sz="1200" b="1" dirty="0">
                <a:latin typeface="Arial" panose="020B0604020202020204"/>
              </a:rPr>
              <a:t>bailleurs de fonds</a:t>
            </a:r>
            <a:endParaRPr kumimoji="0" lang="en-US" sz="1200" b="1" i="0" u="none" strike="noStrike" kern="1200" cap="none" spc="0" normalizeH="0" baseline="0" noProof="0" dirty="0">
              <a:ln>
                <a:noFill/>
              </a:ln>
              <a:effectLst/>
              <a:uLnTx/>
              <a:uFillTx/>
              <a:latin typeface="Arial" panose="020B0604020202020204"/>
              <a:ea typeface="+mn-ea"/>
              <a:cs typeface="+mn-cs"/>
            </a:endParaRPr>
          </a:p>
        </p:txBody>
      </p:sp>
      <p:sp>
        <p:nvSpPr>
          <p:cNvPr id="7" name="Content Placeholder 4">
            <a:extLst>
              <a:ext uri="{FF2B5EF4-FFF2-40B4-BE49-F238E27FC236}">
                <a16:creationId xmlns:a16="http://schemas.microsoft.com/office/drawing/2014/main" id="{28ABB6FF-F463-5E20-526E-C2703FB10D03}"/>
              </a:ext>
            </a:extLst>
          </p:cNvPr>
          <p:cNvSpPr txBox="1">
            <a:spLocks/>
          </p:cNvSpPr>
          <p:nvPr>
            <p:custDataLst>
              <p:tags r:id="rId22"/>
            </p:custDataLst>
          </p:nvPr>
        </p:nvSpPr>
        <p:spPr>
          <a:xfrm>
            <a:off x="8346852" y="5422964"/>
            <a:ext cx="3698108" cy="722614"/>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fr-CA" sz="1400" b="1" dirty="0">
                <a:solidFill>
                  <a:schemeClr val="tx1"/>
                </a:solidFill>
              </a:rPr>
              <a:t>Entreprises technologiques </a:t>
            </a:r>
            <a:r>
              <a:rPr lang="fr-CA" sz="1400" dirty="0">
                <a:solidFill>
                  <a:schemeClr val="tx1"/>
                </a:solidFill>
              </a:rPr>
              <a:t>susceptibles de contribuer à la technologie ou d'utiliser les données</a:t>
            </a:r>
            <a:endParaRPr lang="en-US" sz="1400" dirty="0">
              <a:solidFill>
                <a:schemeClr val="tx1"/>
              </a:solidFill>
            </a:endParaRPr>
          </a:p>
          <a:p>
            <a:pPr marL="0" indent="0">
              <a:spcAft>
                <a:spcPts val="300"/>
              </a:spcAft>
              <a:buFont typeface="Arial" panose="020B0604020202020204" pitchFamily="34" charset="0"/>
              <a:buNone/>
            </a:pP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p:txBody>
      </p:sp>
      <p:sp>
        <p:nvSpPr>
          <p:cNvPr id="35" name="Content Placeholder 4">
            <a:extLst>
              <a:ext uri="{FF2B5EF4-FFF2-40B4-BE49-F238E27FC236}">
                <a16:creationId xmlns:a16="http://schemas.microsoft.com/office/drawing/2014/main" id="{B471C659-7D93-4591-D860-C538DD182BBB}"/>
              </a:ext>
            </a:extLst>
          </p:cNvPr>
          <p:cNvSpPr txBox="1">
            <a:spLocks/>
          </p:cNvSpPr>
          <p:nvPr>
            <p:custDataLst>
              <p:tags r:id="rId23"/>
            </p:custDataLst>
          </p:nvPr>
        </p:nvSpPr>
        <p:spPr>
          <a:xfrm>
            <a:off x="8340311" y="1813318"/>
            <a:ext cx="3698109" cy="3231363"/>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fr-CA" sz="1200" b="1" dirty="0">
                <a:solidFill>
                  <a:srgbClr val="FF0000"/>
                </a:solidFill>
              </a:rPr>
              <a:t>S</a:t>
            </a:r>
            <a:r>
              <a:rPr lang="fr-CA" sz="1200" b="1" dirty="0">
                <a:solidFill>
                  <a:schemeClr val="tx1"/>
                </a:solidFill>
              </a:rPr>
              <a:t>outenir les systèmes nationaux</a:t>
            </a:r>
            <a:r>
              <a:rPr lang="fr-CA" sz="1200" dirty="0">
                <a:solidFill>
                  <a:schemeClr val="tx1"/>
                </a:solidFill>
              </a:rPr>
              <a:t> (et locaux) qui utilisent de nombreuses formes de données probantes pour aider à répondre aux priorités locales</a:t>
            </a:r>
            <a:endParaRPr lang="en-US" sz="1200" dirty="0">
              <a:solidFill>
                <a:schemeClr val="tx1"/>
              </a:solidFill>
            </a:endParaRPr>
          </a:p>
        </p:txBody>
      </p:sp>
      <p:pic>
        <p:nvPicPr>
          <p:cNvPr id="2" name="Graphic 1">
            <a:extLst>
              <a:ext uri="{FF2B5EF4-FFF2-40B4-BE49-F238E27FC236}">
                <a16:creationId xmlns:a16="http://schemas.microsoft.com/office/drawing/2014/main" id="{6663C70E-CCC1-7D7B-1A88-215877627518}"/>
              </a:ext>
            </a:extLst>
          </p:cNvPr>
          <p:cNvPicPr>
            <a:picLocks noChangeAspect="1"/>
          </p:cNvPicPr>
          <p:nvPr>
            <p:custDataLst>
              <p:tags r:id="rId24"/>
            </p:custDataLst>
          </p:nvPr>
        </p:nvPicPr>
        <p:blipFill>
          <a:blip r:embed="rId31">
            <a:extLst>
              <a:ext uri="{96DAC541-7B7A-43D3-8B79-37D633B846F1}">
                <asvg:svgBlip xmlns:asvg="http://schemas.microsoft.com/office/drawing/2016/SVG/main" r:embed="rId32"/>
              </a:ext>
            </a:extLst>
          </a:blip>
          <a:stretch>
            <a:fillRect/>
          </a:stretch>
        </p:blipFill>
        <p:spPr>
          <a:xfrm>
            <a:off x="8421297" y="4170124"/>
            <a:ext cx="732591" cy="732591"/>
          </a:xfrm>
          <a:prstGeom prst="rect">
            <a:avLst/>
          </a:prstGeom>
        </p:spPr>
      </p:pic>
    </p:spTree>
    <p:extLst>
      <p:ext uri="{BB962C8B-B14F-4D97-AF65-F5344CB8AC3E}">
        <p14:creationId xmlns:p14="http://schemas.microsoft.com/office/powerpoint/2010/main" val="40318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2E19-E0D9-FBBF-943F-705B16128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54A4-C264-E4AA-8192-0F9719B2FBA9}"/>
              </a:ext>
            </a:extLst>
          </p:cNvPr>
          <p:cNvSpPr>
            <a:spLocks noGrp="1"/>
          </p:cNvSpPr>
          <p:nvPr>
            <p:ph type="title"/>
            <p:custDataLst>
              <p:tags r:id="rId1"/>
            </p:custDataLst>
          </p:nvPr>
        </p:nvSpPr>
        <p:spPr>
          <a:xfrm>
            <a:off x="216074" y="113435"/>
            <a:ext cx="11708068" cy="1006368"/>
          </a:xfrm>
        </p:spPr>
        <p:txBody>
          <a:bodyPr>
            <a:noAutofit/>
          </a:bodyPr>
          <a:lstStyle/>
          <a:p>
            <a:r>
              <a:rPr lang="fr-CA" sz="2300" dirty="0">
                <a:solidFill>
                  <a:schemeClr val="tx1"/>
                </a:solidFill>
              </a:rPr>
              <a:t>Le processus de planification de l'ESIC est mené par cinq groupes de travail et un groupe de planification de la gouvernance, chacun d'entre eux préparera cinq documents pour lesquels ils solliciteront des commentaires</a:t>
            </a:r>
            <a:endParaRPr lang="en-US" sz="2300" dirty="0">
              <a:solidFill>
                <a:srgbClr val="FF0000"/>
              </a:solidFill>
            </a:endParaRPr>
          </a:p>
        </p:txBody>
      </p:sp>
      <p:graphicFrame>
        <p:nvGraphicFramePr>
          <p:cNvPr id="4" name="Table 3">
            <a:extLst>
              <a:ext uri="{FF2B5EF4-FFF2-40B4-BE49-F238E27FC236}">
                <a16:creationId xmlns:a16="http://schemas.microsoft.com/office/drawing/2014/main" id="{B86C6EE3-F32E-44CC-FD5A-B7AECA1528AC}"/>
              </a:ext>
            </a:extLst>
          </p:cNvPr>
          <p:cNvGraphicFramePr>
            <a:graphicFrameLocks noGrp="1"/>
          </p:cNvGraphicFramePr>
          <p:nvPr>
            <p:custDataLst>
              <p:tags r:id="rId2"/>
            </p:custDataLst>
            <p:extLst>
              <p:ext uri="{D42A27DB-BD31-4B8C-83A1-F6EECF244321}">
                <p14:modId xmlns:p14="http://schemas.microsoft.com/office/powerpoint/2010/main" val="2964409445"/>
              </p:ext>
            </p:extLst>
          </p:nvPr>
        </p:nvGraphicFramePr>
        <p:xfrm>
          <a:off x="217056" y="1283900"/>
          <a:ext cx="11757888" cy="3233026"/>
        </p:xfrm>
        <a:graphic>
          <a:graphicData uri="http://schemas.openxmlformats.org/drawingml/2006/table">
            <a:tbl>
              <a:tblPr firstRow="1" bandRow="1">
                <a:tableStyleId>{5C22544A-7EE6-4342-B048-85BDC9FD1C3A}</a:tableStyleId>
              </a:tblPr>
              <a:tblGrid>
                <a:gridCol w="3072304">
                  <a:extLst>
                    <a:ext uri="{9D8B030D-6E8A-4147-A177-3AD203B41FA5}">
                      <a16:colId xmlns:a16="http://schemas.microsoft.com/office/drawing/2014/main" val="1949791595"/>
                    </a:ext>
                  </a:extLst>
                </a:gridCol>
                <a:gridCol w="8685584">
                  <a:extLst>
                    <a:ext uri="{9D8B030D-6E8A-4147-A177-3AD203B41FA5}">
                      <a16:colId xmlns:a16="http://schemas.microsoft.com/office/drawing/2014/main" val="2684240827"/>
                    </a:ext>
                  </a:extLst>
                </a:gridCol>
              </a:tblGrid>
              <a:tr h="0">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fr-CA" sz="1150" b="1" i="0" u="none" strike="noStrike" noProof="0" dirty="0">
                          <a:solidFill>
                            <a:schemeClr val="bg1"/>
                          </a:solidFill>
                          <a:effectLst/>
                          <a:latin typeface="Arial" panose="020B0604020202020204" pitchFamily="34" charset="0"/>
                        </a:rPr>
                        <a:t>Groupes de travail (GT) et groupes de planification (GP)</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fr-CA" sz="1150" b="1" noProof="0" dirty="0">
                          <a:solidFill>
                            <a:schemeClr val="bg1"/>
                          </a:solidFill>
                        </a:rPr>
                        <a:t>Objectifs</a:t>
                      </a: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628961352"/>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GT1 : Engagement du côté de la demande</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r>
                        <a:rPr lang="fr-CA" sz="1150" b="0" noProof="0" dirty="0">
                          <a:solidFill>
                            <a:schemeClr val="tx1"/>
                          </a:solidFill>
                        </a:rPr>
                        <a:t>Faire travailler ensemble les producteurs et les utilisateurs potentiels pour comprendre et répondre aux besoins des utilisateurs</a:t>
                      </a: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444256276"/>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GT2 : Partage et réutilisation des données</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r>
                        <a:rPr lang="fr-CA" sz="1150" noProof="0" dirty="0">
                          <a:solidFill>
                            <a:schemeClr val="tx1"/>
                          </a:solidFill>
                        </a:rPr>
                        <a:t>Faire en sorte qu'il soit normal d'étudier une question une fois et d'utiliser les réponses plusieurs fois dans de nombreux contextes différents</a:t>
                      </a: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2538168249"/>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cs typeface="Arial" panose="020B0604020202020204" pitchFamily="34" charset="0"/>
                        </a:rPr>
                        <a:t>GT3 : Utilisation sûre et responsable de l'IA</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Mettre la synthèse des données probantes au premier plan de la technologie afin que nous puissions tirer le meilleur parti des personnes et des ressources dont nous disposons</a:t>
                      </a: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720218832"/>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GT4 : Innovation des méthodes et des processus</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Concevoir des méthodes et des processus de synthèse qui permettent une synthèse radicalement plus rapide, pertinente et abordable</a:t>
                      </a: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81965836"/>
                  </a:ext>
                </a:extLst>
              </a:tr>
              <a:tr h="28509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GT5 : Partage des capacités</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Construire une communauté mondiale dotée des capacités nécessaires pour fournir et utiliser des synthèses de données probantes sur toutes les grandes questions sociétales</a:t>
                      </a: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113198359"/>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noProof="0" dirty="0">
                          <a:solidFill>
                            <a:schemeClr val="tx1"/>
                          </a:solidFill>
                          <a:effectLst/>
                          <a:latin typeface="Arial" panose="020B0604020202020204" pitchFamily="34" charset="0"/>
                        </a:rPr>
                        <a:t>GP1: Gouvernance</a:t>
                      </a: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Élaborer des options sur la manière dont les principales parties prenantes peuvent continuer à définir et à atteindre des objectifs communs au-delà de ce processus</a:t>
                      </a: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51905265"/>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noProof="0" dirty="0">
                          <a:solidFill>
                            <a:schemeClr val="tx1"/>
                          </a:solidFill>
                          <a:effectLst/>
                          <a:latin typeface="Arial" panose="020B0604020202020204" pitchFamily="34" charset="0"/>
                        </a:rPr>
                        <a:t>Autres GP seront activés plus tard</a:t>
                      </a: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fr-CA" sz="1150" noProof="0" dirty="0">
                        <a:solidFill>
                          <a:schemeClr val="tx1"/>
                        </a:solidFill>
                      </a:endParaRPr>
                    </a:p>
                  </a:txBody>
                  <a:tcP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49884783"/>
                  </a:ext>
                </a:extLst>
              </a:tr>
            </a:tbl>
          </a:graphicData>
        </a:graphic>
      </p:graphicFrame>
      <p:graphicFrame>
        <p:nvGraphicFramePr>
          <p:cNvPr id="3" name="Table 2">
            <a:extLst>
              <a:ext uri="{FF2B5EF4-FFF2-40B4-BE49-F238E27FC236}">
                <a16:creationId xmlns:a16="http://schemas.microsoft.com/office/drawing/2014/main" id="{910540B3-AA02-34B3-A295-A14A6E9C07C9}"/>
              </a:ext>
            </a:extLst>
          </p:cNvPr>
          <p:cNvGraphicFramePr>
            <a:graphicFrameLocks noGrp="1"/>
          </p:cNvGraphicFramePr>
          <p:nvPr>
            <p:custDataLst>
              <p:tags r:id="rId3"/>
            </p:custDataLst>
            <p:extLst>
              <p:ext uri="{D42A27DB-BD31-4B8C-83A1-F6EECF244321}">
                <p14:modId xmlns:p14="http://schemas.microsoft.com/office/powerpoint/2010/main" val="2120716403"/>
              </p:ext>
            </p:extLst>
          </p:nvPr>
        </p:nvGraphicFramePr>
        <p:xfrm>
          <a:off x="216074" y="4549478"/>
          <a:ext cx="11758870" cy="1631280"/>
        </p:xfrm>
        <a:graphic>
          <a:graphicData uri="http://schemas.openxmlformats.org/drawingml/2006/table">
            <a:tbl>
              <a:tblPr firstRow="1" firstCol="1" bandRow="1">
                <a:tableStyleId>{5C22544A-7EE6-4342-B048-85BDC9FD1C3A}</a:tableStyleId>
              </a:tblPr>
              <a:tblGrid>
                <a:gridCol w="9343904">
                  <a:extLst>
                    <a:ext uri="{9D8B030D-6E8A-4147-A177-3AD203B41FA5}">
                      <a16:colId xmlns:a16="http://schemas.microsoft.com/office/drawing/2014/main" val="4141870491"/>
                    </a:ext>
                  </a:extLst>
                </a:gridCol>
                <a:gridCol w="2414966">
                  <a:extLst>
                    <a:ext uri="{9D8B030D-6E8A-4147-A177-3AD203B41FA5}">
                      <a16:colId xmlns:a16="http://schemas.microsoft.com/office/drawing/2014/main" val="1040062716"/>
                    </a:ext>
                  </a:extLst>
                </a:gridCol>
              </a:tblGrid>
              <a:tr h="252000">
                <a:tc>
                  <a:txBody>
                    <a:bodyPr/>
                    <a:lstStyle/>
                    <a:p>
                      <a:pPr algn="ctr">
                        <a:tabLst>
                          <a:tab pos="270510" algn="l"/>
                        </a:tabLst>
                      </a:pPr>
                      <a:r>
                        <a:rPr lang="fr-CA" sz="1100" kern="100" noProof="0" dirty="0">
                          <a:solidFill>
                            <a:schemeClr val="bg1"/>
                          </a:solidFill>
                          <a:effectLst/>
                        </a:rPr>
                        <a:t>Documents provisoires</a:t>
                      </a:r>
                      <a:endParaRPr lang="fr-CA" sz="1200" kern="100" noProof="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tabLst>
                          <a:tab pos="270510" algn="l"/>
                        </a:tabLst>
                      </a:pPr>
                      <a:r>
                        <a:rPr lang="fr-CA" sz="1100" kern="100" noProof="0" dirty="0">
                          <a:solidFill>
                            <a:schemeClr val="bg1"/>
                          </a:solidFill>
                          <a:effectLst/>
                        </a:rPr>
                        <a:t>Ouverture de la période de consultation</a:t>
                      </a:r>
                      <a:endParaRPr lang="fr-CA" sz="1200" kern="100" noProof="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4276907118"/>
                  </a:ext>
                </a:extLst>
              </a:tr>
              <a:tr h="216000">
                <a:tc>
                  <a:txBody>
                    <a:bodyPr/>
                    <a:lstStyle/>
                    <a:p>
                      <a:pPr marL="0" lvl="0" indent="0">
                        <a:spcAft>
                          <a:spcPts val="300"/>
                        </a:spcAft>
                        <a:buFont typeface="+mj-lt"/>
                        <a:buNone/>
                        <a:tabLst>
                          <a:tab pos="270510" algn="l"/>
                        </a:tabLst>
                      </a:pPr>
                      <a:r>
                        <a:rPr lang="fr-CA" sz="1100" b="0" kern="100" noProof="0" dirty="0">
                          <a:solidFill>
                            <a:schemeClr val="tx1"/>
                          </a:solidFill>
                          <a:effectLst/>
                        </a:rPr>
                        <a:t>1) Profil de capacité pour chaque domaine d'intervention</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fr-CA" sz="1100" kern="100" noProof="0" dirty="0">
                          <a:effectLst/>
                        </a:rPr>
                        <a:t>12 février</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871107418"/>
                  </a:ext>
                </a:extLst>
              </a:tr>
              <a:tr h="216000">
                <a:tc>
                  <a:txBody>
                    <a:bodyPr/>
                    <a:lstStyle/>
                    <a:p>
                      <a:pPr marL="0" lvl="0" indent="0">
                        <a:spcAft>
                          <a:spcPts val="300"/>
                        </a:spcAft>
                        <a:buFont typeface="+mj-lt"/>
                        <a:buNone/>
                        <a:tabLst>
                          <a:tab pos="270510" algn="l"/>
                        </a:tabLst>
                      </a:pPr>
                      <a:r>
                        <a:rPr lang="fr-CA" sz="1100" b="0" kern="100" noProof="0" dirty="0">
                          <a:solidFill>
                            <a:schemeClr val="tx1"/>
                          </a:solidFill>
                          <a:effectLst/>
                        </a:rPr>
                        <a:t>2) Évaluation des capacités et de la maturité et cartographie des lacunes pour chaque domaine d'intervention</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fr-CA" sz="1100" kern="100" noProof="0" dirty="0">
                          <a:effectLst/>
                        </a:rPr>
                        <a:t>12 mars</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74682051"/>
                  </a:ext>
                </a:extLst>
              </a:tr>
              <a:tr h="216000">
                <a:tc>
                  <a:txBody>
                    <a:bodyPr/>
                    <a:lstStyle/>
                    <a:p>
                      <a:pPr marL="0" lvl="0" indent="0">
                        <a:spcAft>
                          <a:spcPts val="300"/>
                        </a:spcAft>
                        <a:buFont typeface="+mj-lt"/>
                        <a:buNone/>
                        <a:tabLst>
                          <a:tab pos="270510" algn="l"/>
                        </a:tabLst>
                      </a:pPr>
                      <a:r>
                        <a:rPr lang="fr-CA" sz="1100" b="0" kern="100" noProof="0" dirty="0">
                          <a:solidFill>
                            <a:schemeClr val="tx1"/>
                          </a:solidFill>
                          <a:effectLst/>
                        </a:rPr>
                        <a:t>3) Stratégies de renforcement des capacités liées à chaque domaine d’intervention, y compris les « gains rapides »</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fr-CA" sz="1100" kern="100" noProof="0" dirty="0">
                          <a:effectLst/>
                        </a:rPr>
                        <a:t>30 avril</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644930128"/>
                  </a:ext>
                </a:extLst>
              </a:tr>
              <a:tr h="252000">
                <a:tc>
                  <a:txBody>
                    <a:bodyPr/>
                    <a:lstStyle/>
                    <a:p>
                      <a:pPr marL="0" lvl="0" indent="0">
                        <a:spcAft>
                          <a:spcPts val="300"/>
                        </a:spcAft>
                        <a:buFont typeface="+mj-lt"/>
                        <a:buNone/>
                        <a:tabLst>
                          <a:tab pos="270510" algn="l"/>
                        </a:tabLst>
                      </a:pPr>
                      <a:r>
                        <a:rPr lang="fr-CA" sz="1100" b="0" kern="100" noProof="0" dirty="0">
                          <a:solidFill>
                            <a:schemeClr val="tx1"/>
                          </a:solidFill>
                          <a:effectLst/>
                        </a:rPr>
                        <a:t>4) Matrice d'impact et conclusions/recommandations pour chaque domaine d'intervention</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fr-CA" sz="1100" kern="100" noProof="0" dirty="0">
                          <a:effectLst/>
                        </a:rPr>
                        <a:t>21 mai</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467636574"/>
                  </a:ext>
                </a:extLst>
              </a:tr>
              <a:tr h="396000">
                <a:tc>
                  <a:txBody>
                    <a:bodyPr/>
                    <a:lstStyle/>
                    <a:p>
                      <a:pPr marL="177800" lvl="0" indent="-177800">
                        <a:spcAft>
                          <a:spcPts val="300"/>
                        </a:spcAft>
                        <a:buFont typeface="+mj-lt"/>
                        <a:buNone/>
                        <a:tabLst>
                          <a:tab pos="270510" algn="l"/>
                        </a:tabLst>
                      </a:pPr>
                      <a:r>
                        <a:rPr lang="fr-CA" sz="1100" b="0" kern="100" noProof="0" dirty="0">
                          <a:solidFill>
                            <a:schemeClr val="tx1"/>
                          </a:solidFill>
                          <a:effectLst/>
                        </a:rPr>
                        <a:t>5) Rapport pour chaque domaine d’intervention – intégrant désormais les coûts et les considérations supplémentaires du groupe de planification – qui sera </a:t>
                      </a:r>
                      <a:r>
                        <a:rPr lang="fr-CA" sz="1100" b="0" kern="100" noProof="0" dirty="0" err="1">
                          <a:solidFill>
                            <a:schemeClr val="tx1"/>
                          </a:solidFill>
                          <a:effectLst/>
                        </a:rPr>
                        <a:t>prédiffusé</a:t>
                      </a:r>
                      <a:r>
                        <a:rPr lang="fr-CA" sz="1100" b="0" kern="100" noProof="0" dirty="0">
                          <a:solidFill>
                            <a:schemeClr val="tx1"/>
                          </a:solidFill>
                          <a:effectLst/>
                        </a:rPr>
                        <a:t> aux participants à la réunion de consensus</a:t>
                      </a:r>
                    </a:p>
                  </a:txBody>
                  <a:tcPr marL="68580" marR="68580" marT="0" marB="0">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noFill/>
                  </a:tcPr>
                </a:tc>
                <a:tc>
                  <a:txBody>
                    <a:bodyPr/>
                    <a:lstStyle/>
                    <a:p>
                      <a:pPr algn="ctr">
                        <a:tabLst>
                          <a:tab pos="270510" algn="l"/>
                        </a:tabLst>
                      </a:pPr>
                      <a:r>
                        <a:rPr lang="fr-CA" sz="1100" kern="100" noProof="0" dirty="0">
                          <a:effectLst/>
                        </a:rPr>
                        <a:t>4 juin</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652637594"/>
                  </a:ext>
                </a:extLst>
              </a:tr>
            </a:tbl>
          </a:graphicData>
        </a:graphic>
      </p:graphicFrame>
      <p:sp>
        <p:nvSpPr>
          <p:cNvPr id="5" name="Rectangle 1">
            <a:extLst>
              <a:ext uri="{FF2B5EF4-FFF2-40B4-BE49-F238E27FC236}">
                <a16:creationId xmlns:a16="http://schemas.microsoft.com/office/drawing/2014/main" id="{9FF3AC57-9F6C-D45D-E7F1-82C08775368B}"/>
              </a:ext>
            </a:extLst>
          </p:cNvPr>
          <p:cNvSpPr>
            <a:spLocks noChangeArrowheads="1"/>
          </p:cNvSpPr>
          <p:nvPr>
            <p:custDataLst>
              <p:tags r:id="rId4"/>
            </p:custDataLst>
          </p:nvPr>
        </p:nvSpPr>
        <p:spPr bwMode="auto">
          <a:xfrm>
            <a:off x="3127375" y="314260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365116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3.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14"/>
</p:tagLst>
</file>

<file path=ppt/tags/tag25.xml><?xml version="1.0" encoding="utf-8"?>
<p:tagLst xmlns:a="http://schemas.openxmlformats.org/drawingml/2006/main" xmlns:r="http://schemas.openxmlformats.org/officeDocument/2006/relationships" xmlns:p="http://schemas.openxmlformats.org/presentationml/2006/main">
  <p:tag name="NUM" val="15"/>
</p:tagLst>
</file>

<file path=ppt/tags/tag26.xml><?xml version="1.0" encoding="utf-8"?>
<p:tagLst xmlns:a="http://schemas.openxmlformats.org/drawingml/2006/main" xmlns:r="http://schemas.openxmlformats.org/officeDocument/2006/relationships" xmlns:p="http://schemas.openxmlformats.org/presentationml/2006/main">
  <p:tag name="NUM" val="16"/>
</p:tagLst>
</file>

<file path=ppt/tags/tag27.xml><?xml version="1.0" encoding="utf-8"?>
<p:tagLst xmlns:a="http://schemas.openxmlformats.org/drawingml/2006/main" xmlns:r="http://schemas.openxmlformats.org/officeDocument/2006/relationships" xmlns:p="http://schemas.openxmlformats.org/presentationml/2006/main">
  <p:tag name="NUM" val="17"/>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9.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0"/>
</p:tagLst>
</file>

<file path=ppt/tags/tag31.xml><?xml version="1.0" encoding="utf-8"?>
<p:tagLst xmlns:a="http://schemas.openxmlformats.org/drawingml/2006/main" xmlns:r="http://schemas.openxmlformats.org/officeDocument/2006/relationships" xmlns:p="http://schemas.openxmlformats.org/presentationml/2006/main">
  <p:tag name="NUM" val="21"/>
</p:tagLst>
</file>

<file path=ppt/tags/tag32.xml><?xml version="1.0" encoding="utf-8"?>
<p:tagLst xmlns:a="http://schemas.openxmlformats.org/drawingml/2006/main" xmlns:r="http://schemas.openxmlformats.org/officeDocument/2006/relationships" xmlns:p="http://schemas.openxmlformats.org/presentationml/2006/main">
  <p:tag name="NUM" val="22"/>
</p:tagLst>
</file>

<file path=ppt/tags/tag33.xml><?xml version="1.0" encoding="utf-8"?>
<p:tagLst xmlns:a="http://schemas.openxmlformats.org/drawingml/2006/main" xmlns:r="http://schemas.openxmlformats.org/officeDocument/2006/relationships" xmlns:p="http://schemas.openxmlformats.org/presentationml/2006/main">
  <p:tag name="NUM" val="23"/>
</p:tagLst>
</file>

<file path=ppt/tags/tag34.xml><?xml version="1.0" encoding="utf-8"?>
<p:tagLst xmlns:a="http://schemas.openxmlformats.org/drawingml/2006/main" xmlns:r="http://schemas.openxmlformats.org/officeDocument/2006/relationships" xmlns:p="http://schemas.openxmlformats.org/presentationml/2006/main">
  <p:tag name="NUM" val="2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769483B2-BEB8-41F2-8FEC-E8F0D26003C6}">
  <ds:schemaRefs>
    <ds:schemaRef ds:uri="http://schemas.openxmlformats.org/package/2006/metadata/core-properties"/>
    <ds:schemaRef ds:uri="http://purl.org/dc/terms/"/>
    <ds:schemaRef ds:uri="http://schemas.microsoft.com/office/2006/documentManagement/types"/>
    <ds:schemaRef ds:uri="0408fcbc-2e10-4461-bee0-724c01b46ae9"/>
    <ds:schemaRef ds:uri="http://schemas.microsoft.com/office/2006/metadata/properties"/>
    <ds:schemaRef ds:uri="http://purl.org/dc/elements/1.1/"/>
    <ds:schemaRef ds:uri="599eec1d-e27c-4128-92a4-19001b8afe14"/>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31654</TotalTime>
  <Words>811</Words>
  <Application>Microsoft Macintosh PowerPoint</Application>
  <PresentationFormat>Widescreen</PresentationFormat>
  <Paragraphs>68</Paragraphs>
  <Slides>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vt:i4>
      </vt:variant>
    </vt:vector>
  </HeadingPairs>
  <TitlesOfParts>
    <vt:vector size="12" baseType="lpstr">
      <vt:lpstr>Aptos</vt:lpstr>
      <vt:lpstr>Arial</vt:lpstr>
      <vt:lpstr>Calibri</vt:lpstr>
      <vt:lpstr>Courier New</vt:lpstr>
      <vt:lpstr>Wellcome</vt:lpstr>
      <vt:lpstr>Wingdings</vt:lpstr>
      <vt:lpstr>RISE</vt:lpstr>
      <vt:lpstr>ESN-CA</vt:lpstr>
      <vt:lpstr>GCESC</vt:lpstr>
      <vt:lpstr>Le processus de planification de l'ESIC adopte une approche d'impact collectif, en commençant par un accord sur un agenda commun pour l’infrastructure nécessaire</vt:lpstr>
      <vt:lpstr>Le processus de planification de l’ESIC impliquera de nombreuses catégories d’acteurs concernés, en particulier ceux désormais représentés dans les deux cercles de gauche et les deux cercles de droite</vt:lpstr>
      <vt:lpstr>Le processus de planification de l'ESIC est mené par cinq groupes de travail et un groupe de planification de la gouvernance, chacun d'entre eux préparera cinq documents pour lesquels ils solliciteront des commentaires</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2025-02-14T14:00:45Z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