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13"/>
  </p:notesMasterIdLst>
  <p:handoutMasterIdLst>
    <p:handoutMasterId r:id="rId14"/>
  </p:handoutMasterIdLst>
  <p:sldIdLst>
    <p:sldId id="1200" r:id="rId7"/>
    <p:sldId id="2066" r:id="rId8"/>
    <p:sldId id="2013" r:id="rId9"/>
    <p:sldId id="2031" r:id="rId10"/>
    <p:sldId id="2029" r:id="rId11"/>
    <p:sldId id="2040" r:id="rId12"/>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776"/>
    <a:srgbClr val="000000"/>
    <a:srgbClr val="F5E4ED"/>
    <a:srgbClr val="CC76A6"/>
    <a:srgbClr val="E9F7FB"/>
    <a:srgbClr val="F2F2F2"/>
    <a:srgbClr val="FF3156"/>
    <a:srgbClr val="FF8AD8"/>
    <a:srgbClr val="3F4349"/>
    <a:srgbClr val="FEC0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5068" autoAdjust="0"/>
  </p:normalViewPr>
  <p:slideViewPr>
    <p:cSldViewPr snapToGrid="0" snapToObjects="1">
      <p:cViewPr varScale="1">
        <p:scale>
          <a:sx n="121" d="100"/>
          <a:sy n="121" d="100"/>
        </p:scale>
        <p:origin x="1360" y="168"/>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2/14/25</a:t>
            </a:fld>
            <a:endParaRPr lang="en-US"/>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2/14/25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5899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7C11621C-3EA7-C342-A130-13C6D43C8C01}" type="slidenum">
              <a:rPr kumimoji="0" lang="en-US" sz="11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89768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C11621C-3EA7-C342-A130-13C6D43C8C01}" type="slidenum">
              <a:rPr lang="en-US" smtClean="0"/>
              <a:pPr/>
              <a:t>4</a:t>
            </a:fld>
            <a:endParaRPr lang="en-US"/>
          </a:p>
        </p:txBody>
      </p:sp>
    </p:spTree>
    <p:extLst>
      <p:ext uri="{BB962C8B-B14F-4D97-AF65-F5344CB8AC3E}">
        <p14:creationId xmlns:p14="http://schemas.microsoft.com/office/powerpoint/2010/main" val="588371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5</a:t>
            </a:fld>
            <a:endParaRPr lang="en-US" dirty="0"/>
          </a:p>
        </p:txBody>
      </p:sp>
    </p:spTree>
    <p:extLst>
      <p:ext uri="{BB962C8B-B14F-4D97-AF65-F5344CB8AC3E}">
        <p14:creationId xmlns:p14="http://schemas.microsoft.com/office/powerpoint/2010/main" val="2385500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FFC98-752A-1B3B-307F-B7AC866C8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76FAB6-3E93-DC1A-0DCE-F2A84B55E7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C611C-A0AD-8984-855C-3E85D9CAEA10}"/>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796F6F6-1EE3-FB76-7DAC-6CCA64F87266}"/>
              </a:ext>
            </a:extLst>
          </p:cNvPr>
          <p:cNvSpPr>
            <a:spLocks noGrp="1"/>
          </p:cNvSpPr>
          <p:nvPr>
            <p:ph type="sldNum" sz="quarter" idx="5"/>
          </p:nvPr>
        </p:nvSpPr>
        <p:spPr/>
        <p:txBody>
          <a:bodyPr/>
          <a:lstStyle/>
          <a:p>
            <a:fld id="{7C11621C-3EA7-C342-A130-13C6D43C8C01}" type="slidenum">
              <a:rPr lang="en-US" smtClean="0"/>
              <a:pPr/>
              <a:t>6</a:t>
            </a:fld>
            <a:endParaRPr lang="en-US"/>
          </a:p>
        </p:txBody>
      </p:sp>
    </p:spTree>
    <p:extLst>
      <p:ext uri="{BB962C8B-B14F-4D97-AF65-F5344CB8AC3E}">
        <p14:creationId xmlns:p14="http://schemas.microsoft.com/office/powerpoint/2010/main" val="23743455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mcmasterforum.org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WT_Title and Content_FOOT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08BE0A-8568-F806-E889-BA44EFD07865}"/>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2" name="Footer Placeholder 4">
            <a:extLst>
              <a:ext uri="{FF2B5EF4-FFF2-40B4-BE49-F238E27FC236}">
                <a16:creationId xmlns:a16="http://schemas.microsoft.com/office/drawing/2014/main" id="{9DDF5E96-B563-2D5D-AD88-731594C649FE}"/>
              </a:ext>
            </a:extLst>
          </p:cNvPr>
          <p:cNvSpPr txBox="1">
            <a:spLocks/>
          </p:cNvSpPr>
          <p:nvPr userDrawn="1"/>
        </p:nvSpPr>
        <p:spPr>
          <a:xfrm>
            <a:off x="346857" y="6346030"/>
            <a:ext cx="9529512" cy="207749"/>
          </a:xfrm>
          <a:prstGeom prst="rect">
            <a:avLst/>
          </a:prstGeom>
        </p:spPr>
        <p:txBody>
          <a:bodyPr vert="horz" wrap="square" lIns="0" tIns="0" rIns="0" bIns="0" rtlCol="0" anchor="t" anchorCtr="0">
            <a:spAutoFit/>
          </a:bodyPr>
          <a:lstStyle>
            <a:defPPr>
              <a:defRPr lang="en-US"/>
            </a:defPPr>
            <a:lvl1pPr marL="0" algn="l" defTabSz="609585" rtl="0" eaLnBrk="1" latinLnBrk="0" hangingPunct="1">
              <a:defRPr sz="1350" kern="1200">
                <a:solidFill>
                  <a:schemeClr val="tx2"/>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002C44"/>
                </a:solidFill>
                <a:effectLst/>
                <a:uLnTx/>
                <a:uFillTx/>
                <a:latin typeface="Arial"/>
                <a:ea typeface="+mn-ea"/>
                <a:cs typeface="+mn-cs"/>
              </a:rPr>
              <a:t>wellcome.ac.uk  |  @wellcometrust</a:t>
            </a:r>
            <a:endParaRPr kumimoji="0" lang="en-GB" sz="1350" b="0" i="0" u="none" strike="noStrike" kern="1200" cap="none" spc="0" normalizeH="0" baseline="0" noProof="0" dirty="0">
              <a:ln>
                <a:noFill/>
              </a:ln>
              <a:solidFill>
                <a:srgbClr val="002C44"/>
              </a:solidFill>
              <a:effectLst/>
              <a:uLnTx/>
              <a:uFillTx/>
              <a:latin typeface="Arial"/>
              <a:ea typeface="+mn-ea"/>
              <a:cs typeface="+mn-cs"/>
            </a:endParaRPr>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cxnSp>
        <p:nvCxnSpPr>
          <p:cNvPr id="3" name="Straight Connector 2">
            <a:extLst>
              <a:ext uri="{FF2B5EF4-FFF2-40B4-BE49-F238E27FC236}">
                <a16:creationId xmlns:a16="http://schemas.microsoft.com/office/drawing/2014/main" id="{6FF9F900-41D1-38EE-59DE-98CCD1219C45}"/>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0028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 id="2147483768" r:id="rId13"/>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34.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tags" Target="../tags/tag2.xml"/><Relationship Id="rId16" Type="http://schemas.openxmlformats.org/officeDocument/2006/relationships/image" Target="../media/image37.sv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1.xml"/><Relationship Id="rId5" Type="http://schemas.openxmlformats.org/officeDocument/2006/relationships/tags" Target="../tags/tag5.xml"/><Relationship Id="rId15" Type="http://schemas.openxmlformats.org/officeDocument/2006/relationships/image" Target="../media/image36.png"/><Relationship Id="rId10" Type="http://schemas.openxmlformats.org/officeDocument/2006/relationships/slideLayout" Target="../slideLayouts/slideLayout2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35.svg"/></Relationships>
</file>

<file path=ppt/slides/_rels/slide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12.xml"/><Relationship Id="rId7" Type="http://schemas.openxmlformats.org/officeDocument/2006/relationships/image" Target="../media/image39.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2.xml"/><Relationship Id="rId11" Type="http://schemas.openxmlformats.org/officeDocument/2006/relationships/image" Target="../media/image43.png"/><Relationship Id="rId5" Type="http://schemas.openxmlformats.org/officeDocument/2006/relationships/slideLayout" Target="../slideLayouts/slideLayout21.xml"/><Relationship Id="rId10" Type="http://schemas.openxmlformats.org/officeDocument/2006/relationships/image" Target="../media/image42.png"/><Relationship Id="rId4" Type="http://schemas.openxmlformats.org/officeDocument/2006/relationships/tags" Target="../tags/tag13.xml"/><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hyperlink" Target="https://www.ukri.org/opportunity/transforming-global-evidence-ai-driven-evidence-synthesis-for-policymaking/" TargetMode="External"/><Relationship Id="rId13" Type="http://schemas.openxmlformats.org/officeDocument/2006/relationships/hyperlink" Target="https://x.com/stianwestlake/status/1838120199100239939" TargetMode="External"/><Relationship Id="rId3" Type="http://schemas.openxmlformats.org/officeDocument/2006/relationships/tags" Target="../tags/tag16.xml"/><Relationship Id="rId7" Type="http://schemas.openxmlformats.org/officeDocument/2006/relationships/hyperlink" Target="https://www.nature.com/articles/d41586-024-02991-5" TargetMode="External"/><Relationship Id="rId12" Type="http://schemas.openxmlformats.org/officeDocument/2006/relationships/hyperlink" Target="https://www.sdgsynthesiscoalition.org/news/us74-million-new-investments-sdg-evidence-be-announced" TargetMode="Externa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hyperlink" Target="https://www.bi.team/publications/international-collaboration-evidence/" TargetMode="External"/><Relationship Id="rId11" Type="http://schemas.openxmlformats.org/officeDocument/2006/relationships/hyperlink" Target="https://www.nature.com/articles/d41586-024-03100-2" TargetMode="External"/><Relationship Id="rId5" Type="http://schemas.openxmlformats.org/officeDocument/2006/relationships/hyperlink" Target="https://www.mcmasterforum.org/docs/default-source/evidence-commission/show-me-the-evidence_features.pdf" TargetMode="External"/><Relationship Id="rId10" Type="http://schemas.openxmlformats.org/officeDocument/2006/relationships/hyperlink" Target="https://webtv.un.org/en/asset/k17/k170lx3fcb" TargetMode="External"/><Relationship Id="rId4" Type="http://schemas.openxmlformats.org/officeDocument/2006/relationships/slideLayout" Target="../slideLayouts/slideLayout21.xml"/><Relationship Id="rId9" Type="http://schemas.openxmlformats.org/officeDocument/2006/relationships/hyperlink" Target="https://wellcome.org/news/evidence-synthesis-infrastructure-collaborative" TargetMode="External"/><Relationship Id="rId14" Type="http://schemas.openxmlformats.org/officeDocument/2006/relationships/hyperlink" Target="https://www.ft.com/content/cd3dbce8-1c5e-40f2-b371-2649fe709487" TargetMode="External"/></Relationships>
</file>

<file path=ppt/slides/_rels/slide4.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hyperlink" Target="https://thedocs.worldbank.org/en/doc/231d98251cf326922518be0cbe306fdc-0200022023/related/GEEAP-Smart-Buys-2023-2-pages.pdf" TargetMode="Externa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notesSlide" Target="../notesSlides/notesSlide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slideLayout" Target="../slideLayouts/slideLayout20.xml"/><Relationship Id="rId5" Type="http://schemas.openxmlformats.org/officeDocument/2006/relationships/tags" Target="../tags/tag21.xml"/><Relationship Id="rId15" Type="http://schemas.openxmlformats.org/officeDocument/2006/relationships/hyperlink" Target="https://ies.ed.gov/ncee/WWC/Search/Products?productType=2" TargetMode="External"/><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hyperlink" Target="https://educationendowmentfoundation.org.uk/education-evidence/teaching-learning-toolkit" TargetMode="External"/></Relationships>
</file>

<file path=ppt/slides/_rels/slide5.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tags" Target="../tags/tag44.xml"/><Relationship Id="rId26" Type="http://schemas.openxmlformats.org/officeDocument/2006/relationships/notesSlide" Target="../notesSlides/notesSlide4.xml"/><Relationship Id="rId3" Type="http://schemas.openxmlformats.org/officeDocument/2006/relationships/tags" Target="../tags/tag29.xml"/><Relationship Id="rId21" Type="http://schemas.openxmlformats.org/officeDocument/2006/relationships/tags" Target="../tags/tag47.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5" Type="http://schemas.openxmlformats.org/officeDocument/2006/relationships/slideLayout" Target="../slideLayouts/slideLayout21.xml"/><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tags" Target="../tags/tag46.xml"/><Relationship Id="rId29" Type="http://schemas.openxmlformats.org/officeDocument/2006/relationships/image" Target="../media/image46.png"/><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24" Type="http://schemas.openxmlformats.org/officeDocument/2006/relationships/tags" Target="../tags/tag50.xml"/><Relationship Id="rId32" Type="http://schemas.openxmlformats.org/officeDocument/2006/relationships/image" Target="../media/image49.svg"/><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tags" Target="../tags/tag49.xml"/><Relationship Id="rId28" Type="http://schemas.openxmlformats.org/officeDocument/2006/relationships/image" Target="../media/image45.svg"/><Relationship Id="rId10" Type="http://schemas.openxmlformats.org/officeDocument/2006/relationships/tags" Target="../tags/tag36.xml"/><Relationship Id="rId19" Type="http://schemas.openxmlformats.org/officeDocument/2006/relationships/tags" Target="../tags/tag45.xml"/><Relationship Id="rId31" Type="http://schemas.openxmlformats.org/officeDocument/2006/relationships/image" Target="../media/image48.png"/><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tags" Target="../tags/tag48.xml"/><Relationship Id="rId27" Type="http://schemas.openxmlformats.org/officeDocument/2006/relationships/image" Target="../media/image44.png"/><Relationship Id="rId30" Type="http://schemas.openxmlformats.org/officeDocument/2006/relationships/image" Target="../media/image47.svg"/></Relationships>
</file>

<file path=ppt/slides/_rels/slide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notesSlide" Target="../notesSlides/notesSlide5.xml"/><Relationship Id="rId5" Type="http://schemas.openxmlformats.org/officeDocument/2006/relationships/slideLayout" Target="../slideLayouts/slideLayout20.xml"/><Relationship Id="rId4" Type="http://schemas.openxmlformats.org/officeDocument/2006/relationships/tags" Target="../tags/tag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F3C2C0-3406-CF4F-7543-B2F83D9C5BB6}"/>
              </a:ext>
            </a:extLst>
          </p:cNvPr>
          <p:cNvSpPr txBox="1"/>
          <p:nvPr>
            <p:custDataLst>
              <p:tags r:id="rId1"/>
            </p:custDataLst>
          </p:nvPr>
        </p:nvSpPr>
        <p:spPr>
          <a:xfrm>
            <a:off x="27425" y="1313513"/>
            <a:ext cx="11883753" cy="5332229"/>
          </a:xfrm>
          <a:prstGeom prst="rect">
            <a:avLst/>
          </a:prstGeom>
          <a:noFill/>
        </p:spPr>
        <p:txBody>
          <a:bodyPr wrap="square">
            <a:spAutoFit/>
          </a:bodyPr>
          <a:lstStyle/>
          <a:p>
            <a:pPr marL="447675" indent="-271463">
              <a:lnSpc>
                <a:spcPct val="100000"/>
              </a:lnSpc>
              <a:spcAft>
                <a:spcPts val="300"/>
              </a:spcAft>
              <a:buFont typeface="Arial" panose="020B0604020202020204" pitchFamily="34" charset="0"/>
              <a:buChar char="•"/>
              <a:tabLst>
                <a:tab pos="447675" algn="l"/>
              </a:tabLst>
              <a:defRPr/>
            </a:pPr>
            <a:r>
              <a:rPr lang="fr-FR" altLang="fr-FR" sz="1700" dirty="0">
                <a:solidFill>
                  <a:srgbClr val="254776"/>
                </a:solidFill>
                <a:latin typeface="Arial" panose="020B0604020202020204" pitchFamily="34" charset="0"/>
                <a:cs typeface="Arial" panose="020B0604020202020204" pitchFamily="34" charset="0"/>
              </a:rPr>
              <a:t>Sommet </a:t>
            </a:r>
            <a:r>
              <a:rPr lang="fr-FR" altLang="fr-FR" sz="1700" i="1" dirty="0" err="1">
                <a:solidFill>
                  <a:srgbClr val="254776"/>
                </a:solidFill>
                <a:latin typeface="Arial" panose="020B0604020202020204" pitchFamily="34" charset="0"/>
                <a:cs typeface="Arial" panose="020B0604020202020204" pitchFamily="34" charset="0"/>
              </a:rPr>
              <a:t>What</a:t>
            </a:r>
            <a:r>
              <a:rPr lang="fr-FR" altLang="fr-FR" sz="1700" i="1" dirty="0">
                <a:solidFill>
                  <a:srgbClr val="254776"/>
                </a:solidFill>
                <a:latin typeface="Arial" panose="020B0604020202020204" pitchFamily="34" charset="0"/>
                <a:cs typeface="Arial" panose="020B0604020202020204" pitchFamily="34" charset="0"/>
              </a:rPr>
              <a:t> Works </a:t>
            </a:r>
            <a:r>
              <a:rPr lang="fr-FR" altLang="fr-FR" sz="1700" i="1" dirty="0" err="1">
                <a:solidFill>
                  <a:srgbClr val="254776"/>
                </a:solidFill>
                <a:latin typeface="Arial" panose="020B0604020202020204" pitchFamily="34" charset="0"/>
                <a:cs typeface="Arial" panose="020B0604020202020204" pitchFamily="34" charset="0"/>
              </a:rPr>
              <a:t>Climate</a:t>
            </a:r>
            <a:r>
              <a:rPr lang="fr-FR" altLang="fr-FR" sz="1700" i="1" dirty="0">
                <a:solidFill>
                  <a:srgbClr val="254776"/>
                </a:solidFill>
                <a:latin typeface="Arial" panose="020B0604020202020204" pitchFamily="34" charset="0"/>
                <a:cs typeface="Arial" panose="020B0604020202020204" pitchFamily="34" charset="0"/>
              </a:rPr>
              <a:t> Solutions </a:t>
            </a:r>
            <a:r>
              <a:rPr lang="fr-FR" altLang="fr-FR" sz="1700" dirty="0">
                <a:solidFill>
                  <a:srgbClr val="254776"/>
                </a:solidFill>
                <a:latin typeface="Arial" panose="020B0604020202020204" pitchFamily="34" charset="0"/>
                <a:cs typeface="Arial" panose="020B0604020202020204" pitchFamily="34" charset="0"/>
              </a:rPr>
              <a:t>à Berlin, où une réflexion audacieuse sur la nécessité d’une série de synthèses vivantes à grande échelle, soutenues par l’IA, a commencé à émerger</a:t>
            </a:r>
          </a:p>
          <a:p>
            <a:pPr marL="447675" indent="-271463">
              <a:lnSpc>
                <a:spcPct val="100000"/>
              </a:lnSpc>
              <a:spcAft>
                <a:spcPts val="300"/>
              </a:spcAft>
              <a:buFont typeface="Arial" panose="020B0604020202020204" pitchFamily="34" charset="0"/>
              <a:buChar char="•"/>
              <a:tabLst>
                <a:tab pos="447675" algn="l"/>
              </a:tabLst>
              <a:defRPr/>
            </a:pPr>
            <a:r>
              <a:rPr lang="fr-FR" altLang="fr-FR" sz="1700" dirty="0">
                <a:solidFill>
                  <a:srgbClr val="254776"/>
                </a:solidFill>
                <a:latin typeface="Arial" panose="020B0604020202020204" pitchFamily="34" charset="0"/>
                <a:cs typeface="Arial" panose="020B0604020202020204" pitchFamily="34" charset="0"/>
              </a:rPr>
              <a:t>Publication du consensus « </a:t>
            </a:r>
            <a:r>
              <a:rPr lang="fr-FR" altLang="fr-FR" sz="1700" i="1" dirty="0">
                <a:solidFill>
                  <a:srgbClr val="254776"/>
                </a:solidFill>
                <a:latin typeface="Arial" panose="020B0604020202020204" pitchFamily="34" charset="0"/>
                <a:cs typeface="Arial" panose="020B0604020202020204" pitchFamily="34" charset="0"/>
              </a:rPr>
              <a:t>SHOW ME the </a:t>
            </a:r>
            <a:r>
              <a:rPr lang="fr-FR" altLang="fr-FR" sz="1700" i="1" dirty="0" err="1">
                <a:solidFill>
                  <a:srgbClr val="254776"/>
                </a:solidFill>
                <a:latin typeface="Arial" panose="020B0604020202020204" pitchFamily="34" charset="0"/>
                <a:cs typeface="Arial" panose="020B0604020202020204" pitchFamily="34" charset="0"/>
              </a:rPr>
              <a:t>evidence</a:t>
            </a:r>
            <a:r>
              <a:rPr lang="fr-FR" altLang="fr-FR" sz="1700" i="1" dirty="0">
                <a:solidFill>
                  <a:srgbClr val="254776"/>
                </a:solidFill>
                <a:latin typeface="Arial" panose="020B0604020202020204" pitchFamily="34" charset="0"/>
                <a:cs typeface="Arial" panose="020B0604020202020204" pitchFamily="34" charset="0"/>
              </a:rPr>
              <a:t> </a:t>
            </a:r>
            <a:r>
              <a:rPr lang="fr-FR" altLang="fr-FR" sz="1700" dirty="0">
                <a:solidFill>
                  <a:srgbClr val="254776"/>
                </a:solidFill>
                <a:latin typeface="Arial" panose="020B0604020202020204" pitchFamily="34" charset="0"/>
                <a:cs typeface="Arial" panose="020B0604020202020204" pitchFamily="34" charset="0"/>
              </a:rPr>
              <a:t>», qui a permis aux principaux acteurs de décrire ensemble un avenir meilleur et a rassuré les bailleurs de fonds sur le fait qu’il s’agissait d’un problème de financement plutôt que d’un problème de ressources humaines</a:t>
            </a:r>
          </a:p>
          <a:p>
            <a:pPr marL="447675" indent="-271463">
              <a:lnSpc>
                <a:spcPct val="100000"/>
              </a:lnSpc>
              <a:spcAft>
                <a:spcPts val="300"/>
              </a:spcAft>
              <a:buFont typeface="Arial" panose="020B0604020202020204" pitchFamily="34" charset="0"/>
              <a:buChar char="•"/>
              <a:tabLst>
                <a:tab pos="447675" algn="l"/>
              </a:tabLst>
              <a:defRPr/>
            </a:pPr>
            <a:r>
              <a:rPr kumimoji="0" lang="en-US" sz="1700" i="1"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Global Evidence Summit </a:t>
            </a:r>
            <a:r>
              <a:rPr lang="fr-FR" altLang="fr-FR" sz="1700" dirty="0">
                <a:solidFill>
                  <a:srgbClr val="254776"/>
                </a:solidFill>
                <a:latin typeface="Arial" panose="020B0604020202020204" pitchFamily="34" charset="0"/>
                <a:cs typeface="Arial" panose="020B0604020202020204" pitchFamily="34" charset="0"/>
              </a:rPr>
              <a:t>à Prague, où les dirigeants de Campbell, Cochrane et JBI se sont engagés à collaborer avec une large coalition de partenaires pour concevoir et mettre en œuvre des améliorations significatives</a:t>
            </a:r>
          </a:p>
          <a:p>
            <a:pPr marL="447675" indent="-271463">
              <a:lnSpc>
                <a:spcPct val="100000"/>
              </a:lnSpc>
              <a:spcAft>
                <a:spcPts val="300"/>
              </a:spcAft>
              <a:buFont typeface="Arial" panose="020B0604020202020204" pitchFamily="34" charset="0"/>
              <a:buChar char="•"/>
              <a:tabLst>
                <a:tab pos="447675" algn="l"/>
              </a:tabLst>
              <a:defRPr/>
            </a:pPr>
            <a:r>
              <a:rPr kumimoji="0" lang="en-US" sz="1700" i="1"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Summit of the Future </a:t>
            </a:r>
            <a:r>
              <a:rPr lang="fr-FR" altLang="fr-FR" sz="1700" dirty="0">
                <a:solidFill>
                  <a:srgbClr val="254776"/>
                </a:solidFill>
                <a:latin typeface="Arial" panose="020B0604020202020204" pitchFamily="34" charset="0"/>
                <a:cs typeface="Arial" panose="020B0604020202020204" pitchFamily="34" charset="0"/>
              </a:rPr>
              <a:t>à New York, où une annonce décisive a été faite, déclenchant ainsi le processus de planification de la </a:t>
            </a:r>
            <a:r>
              <a:rPr lang="fr-FR" altLang="fr-FR" sz="1700" i="1" dirty="0">
                <a:solidFill>
                  <a:srgbClr val="254776"/>
                </a:solidFill>
                <a:latin typeface="Arial" panose="020B0604020202020204" pitchFamily="34" charset="0"/>
                <a:cs typeface="Arial" panose="020B0604020202020204" pitchFamily="34" charset="0"/>
              </a:rPr>
              <a:t>Evidence </a:t>
            </a:r>
            <a:r>
              <a:rPr lang="fr-FR" altLang="fr-FR" sz="1700" i="1" dirty="0" err="1">
                <a:solidFill>
                  <a:srgbClr val="254776"/>
                </a:solidFill>
                <a:latin typeface="Arial" panose="020B0604020202020204" pitchFamily="34" charset="0"/>
                <a:cs typeface="Arial" panose="020B0604020202020204" pitchFamily="34" charset="0"/>
              </a:rPr>
              <a:t>Synthesis</a:t>
            </a:r>
            <a:r>
              <a:rPr lang="fr-FR" altLang="fr-FR" sz="1700" i="1" dirty="0">
                <a:solidFill>
                  <a:srgbClr val="254776"/>
                </a:solidFill>
                <a:latin typeface="Arial" panose="020B0604020202020204" pitchFamily="34" charset="0"/>
                <a:cs typeface="Arial" panose="020B0604020202020204" pitchFamily="34" charset="0"/>
              </a:rPr>
              <a:t> Infrastructure Collaborative </a:t>
            </a:r>
            <a:r>
              <a:rPr lang="fr-FR" altLang="fr-FR" sz="1700" dirty="0">
                <a:solidFill>
                  <a:srgbClr val="254776"/>
                </a:solidFill>
                <a:latin typeface="Arial" panose="020B0604020202020204" pitchFamily="34" charset="0"/>
                <a:cs typeface="Arial" panose="020B0604020202020204" pitchFamily="34" charset="0"/>
              </a:rPr>
              <a:t>(ESIC) qui est en cours</a:t>
            </a:r>
          </a:p>
          <a:p>
            <a:pPr marL="447675" marR="0" lvl="0" indent="-271463" algn="l" defTabSz="609585" rtl="0" eaLnBrk="1" fontAlgn="auto" latinLnBrk="0" hangingPunct="1">
              <a:spcBef>
                <a:spcPts val="0"/>
              </a:spcBef>
              <a:spcAft>
                <a:spcPts val="300"/>
              </a:spcAft>
              <a:buClrTx/>
              <a:buSzTx/>
              <a:buFont typeface="Arial" panose="020B0604020202020204" pitchFamily="34" charset="0"/>
              <a:buChar char="•"/>
              <a:tabLst>
                <a:tab pos="447675" algn="l"/>
              </a:tabLst>
              <a:defRPr/>
            </a:pPr>
            <a:endParaRPr kumimoji="0" 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endParaRPr>
          </a:p>
          <a:p>
            <a:pPr marL="447675" marR="0" lvl="0" indent="-271463" algn="l" defTabSz="609585" rtl="0" eaLnBrk="1" fontAlgn="auto" latinLnBrk="0" hangingPunct="1">
              <a:spcBef>
                <a:spcPts val="0"/>
              </a:spcBef>
              <a:spcAft>
                <a:spcPts val="300"/>
              </a:spcAft>
              <a:buClrTx/>
              <a:buSzTx/>
              <a:buFont typeface="Arial" panose="020B0604020202020204" pitchFamily="34" charset="0"/>
              <a:buChar char="•"/>
              <a:tabLst>
                <a:tab pos="447675" algn="l"/>
              </a:tabLst>
              <a:defRPr/>
            </a:pPr>
            <a:endParaRPr kumimoji="0" 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endParaRPr>
          </a:p>
          <a:p>
            <a:pPr marL="719138" lvl="1" indent="-271463">
              <a:spcAft>
                <a:spcPts val="300"/>
              </a:spcAft>
              <a:buSzPct val="65000"/>
              <a:buFont typeface="Courier New" panose="02070309020205020404" pitchFamily="49" charset="0"/>
              <a:buChar char="o"/>
              <a:tabLst>
                <a:tab pos="447675" algn="l"/>
              </a:tabLst>
              <a:defRPr/>
            </a:pPr>
            <a:endParaRPr lang="en-US" sz="1600" dirty="0">
              <a:solidFill>
                <a:srgbClr val="254776"/>
              </a:solidFill>
              <a:latin typeface="Arial" panose="020B0604020202020204" pitchFamily="34" charset="0"/>
              <a:cs typeface="Arial" panose="020B0604020202020204" pitchFamily="34" charset="0"/>
            </a:endParaRPr>
          </a:p>
          <a:p>
            <a:pPr marL="719138" lvl="1" indent="-271463">
              <a:spcAft>
                <a:spcPts val="300"/>
              </a:spcAft>
              <a:buSzPct val="65000"/>
              <a:buFont typeface="Courier New" panose="02070309020205020404" pitchFamily="49" charset="0"/>
              <a:buChar char="o"/>
              <a:tabLst>
                <a:tab pos="447675" algn="l"/>
              </a:tabLst>
              <a:defRPr/>
            </a:pPr>
            <a:endParaRPr lang="en-US" sz="1600" dirty="0">
              <a:solidFill>
                <a:srgbClr val="254776"/>
              </a:solidFill>
              <a:latin typeface="Arial" panose="020B0604020202020204" pitchFamily="34" charset="0"/>
              <a:cs typeface="Arial" panose="020B0604020202020204" pitchFamily="34" charset="0"/>
            </a:endParaRPr>
          </a:p>
          <a:p>
            <a:pPr marL="719138" lvl="1" indent="-271463">
              <a:spcAft>
                <a:spcPts val="300"/>
              </a:spcAft>
              <a:buSzPct val="65000"/>
              <a:buFont typeface="Courier New" panose="02070309020205020404" pitchFamily="49" charset="0"/>
              <a:buChar char="o"/>
              <a:tabLst>
                <a:tab pos="447675" algn="l"/>
              </a:tabLst>
              <a:defRPr/>
            </a:pPr>
            <a:endParaRPr lang="en-US" sz="1600" dirty="0">
              <a:solidFill>
                <a:srgbClr val="254776"/>
              </a:solidFill>
              <a:latin typeface="Arial" panose="020B0604020202020204" pitchFamily="34" charset="0"/>
              <a:cs typeface="Arial" panose="020B0604020202020204" pitchFamily="34" charset="0"/>
            </a:endParaRPr>
          </a:p>
          <a:p>
            <a:pPr marL="719138" lvl="1" indent="-271463">
              <a:spcAft>
                <a:spcPts val="300"/>
              </a:spcAft>
              <a:buSzPct val="65000"/>
              <a:buFont typeface="Courier New" panose="02070309020205020404" pitchFamily="49" charset="0"/>
              <a:buChar char="o"/>
              <a:tabLst>
                <a:tab pos="447675" algn="l"/>
              </a:tabLst>
              <a:defRPr/>
            </a:pPr>
            <a:endParaRPr lang="en-US" sz="1600" dirty="0">
              <a:solidFill>
                <a:srgbClr val="254776"/>
              </a:solidFill>
              <a:latin typeface="Arial" panose="020B0604020202020204" pitchFamily="34" charset="0"/>
              <a:cs typeface="Arial" panose="020B0604020202020204" pitchFamily="34" charset="0"/>
            </a:endParaRPr>
          </a:p>
          <a:p>
            <a:pPr marL="719138" lvl="1" indent="-271463">
              <a:spcAft>
                <a:spcPts val="300"/>
              </a:spcAft>
              <a:buSzPct val="65000"/>
              <a:buFont typeface="Courier New" panose="02070309020205020404" pitchFamily="49" charset="0"/>
              <a:buChar char="o"/>
              <a:tabLst>
                <a:tab pos="447675" algn="l"/>
              </a:tabLst>
              <a:defRPr/>
            </a:pPr>
            <a:endParaRPr lang="en-US" sz="1600" dirty="0">
              <a:solidFill>
                <a:srgbClr val="254776"/>
              </a:solidFill>
              <a:latin typeface="Arial" panose="020B0604020202020204" pitchFamily="34" charset="0"/>
              <a:cs typeface="Arial" panose="020B0604020202020204" pitchFamily="34" charset="0"/>
            </a:endParaRPr>
          </a:p>
          <a:p>
            <a:pPr marL="447675" lvl="1">
              <a:spcAft>
                <a:spcPts val="300"/>
              </a:spcAft>
              <a:buSzPct val="65000"/>
              <a:tabLst>
                <a:tab pos="447675" algn="l"/>
              </a:tabLst>
              <a:defRPr/>
            </a:pPr>
            <a:br>
              <a:rPr lang="en-US" sz="1600" dirty="0">
                <a:solidFill>
                  <a:srgbClr val="254776"/>
                </a:solidFill>
                <a:latin typeface="Arial" panose="020B0604020202020204" pitchFamily="34" charset="0"/>
                <a:cs typeface="Arial" panose="020B0604020202020204" pitchFamily="34" charset="0"/>
              </a:rPr>
            </a:br>
            <a:endParaRPr kumimoji="0" lang="en-US" sz="105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endParaRPr>
          </a:p>
          <a:p>
            <a:pPr marL="447675" marR="0" lvl="0" indent="-271463" algn="l" defTabSz="609585" rtl="0" eaLnBrk="1" fontAlgn="auto" latinLnBrk="0" hangingPunct="1">
              <a:spcBef>
                <a:spcPts val="0"/>
              </a:spcBef>
              <a:spcAft>
                <a:spcPts val="300"/>
              </a:spcAft>
              <a:buClrTx/>
              <a:buSzTx/>
              <a:buFont typeface="Arial" panose="020B0604020202020204" pitchFamily="34" charset="0"/>
              <a:buChar char="•"/>
              <a:tabLst>
                <a:tab pos="447675" algn="l"/>
              </a:tabLst>
              <a:defRPr/>
            </a:pPr>
            <a:endParaRPr kumimoji="0" 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endParaRPr>
          </a:p>
        </p:txBody>
      </p:sp>
      <p:sp>
        <p:nvSpPr>
          <p:cNvPr id="2" name="Title 14">
            <a:extLst>
              <a:ext uri="{FF2B5EF4-FFF2-40B4-BE49-F238E27FC236}">
                <a16:creationId xmlns:a16="http://schemas.microsoft.com/office/drawing/2014/main" id="{84EECF26-E903-39C5-DC35-C5602C649EA3}"/>
              </a:ext>
            </a:extLst>
          </p:cNvPr>
          <p:cNvSpPr txBox="1">
            <a:spLocks/>
          </p:cNvSpPr>
          <p:nvPr>
            <p:custDataLst>
              <p:tags r:id="rId2"/>
            </p:custDataLst>
          </p:nvPr>
        </p:nvSpPr>
        <p:spPr>
          <a:xfrm>
            <a:off x="267857" y="97077"/>
            <a:ext cx="11505789" cy="1006368"/>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defTabSz="914400" hangingPunct="0">
              <a:spcBef>
                <a:spcPts val="0"/>
              </a:spcBef>
              <a:defRPr/>
            </a:pPr>
            <a:r>
              <a:rPr lang="fr-CA" dirty="0"/>
              <a:t>Quatre événements en 2024 ont abouti à une percée majeure, à savoir l’intention de financer l’initiative </a:t>
            </a:r>
            <a:r>
              <a:rPr lang="fr-CA" kern="0" dirty="0">
                <a:latin typeface="Arial"/>
                <a:cs typeface="Arial" panose="020B0604020202020204" pitchFamily="34" charset="0"/>
                <a:sym typeface="Arial"/>
              </a:rPr>
              <a:t>« </a:t>
            </a:r>
            <a:r>
              <a:rPr lang="fr-CA" kern="0" dirty="0" err="1">
                <a:latin typeface="Arial"/>
                <a:cs typeface="Arial" panose="020B0604020202020204" pitchFamily="34" charset="0"/>
                <a:sym typeface="Arial"/>
              </a:rPr>
              <a:t>Evidence</a:t>
            </a:r>
            <a:r>
              <a:rPr lang="fr-CA" kern="0" dirty="0">
                <a:latin typeface="Arial"/>
                <a:cs typeface="Arial" panose="020B0604020202020204" pitchFamily="34" charset="0"/>
                <a:sym typeface="Arial"/>
              </a:rPr>
              <a:t> </a:t>
            </a:r>
            <a:r>
              <a:rPr lang="fr-CA" kern="0" dirty="0" err="1">
                <a:latin typeface="Arial"/>
                <a:cs typeface="Arial" panose="020B0604020202020204" pitchFamily="34" charset="0"/>
                <a:sym typeface="Arial"/>
              </a:rPr>
              <a:t>Synthesis</a:t>
            </a:r>
            <a:r>
              <a:rPr lang="fr-CA" kern="0" dirty="0">
                <a:latin typeface="Arial"/>
                <a:cs typeface="Arial" panose="020B0604020202020204" pitchFamily="34" charset="0"/>
                <a:sym typeface="Arial"/>
              </a:rPr>
              <a:t> Infrastructure Collaborative » (ESIC)</a:t>
            </a:r>
          </a:p>
        </p:txBody>
      </p:sp>
      <p:sp>
        <p:nvSpPr>
          <p:cNvPr id="10" name="Slide Number Placeholder 4">
            <a:extLst>
              <a:ext uri="{FF2B5EF4-FFF2-40B4-BE49-F238E27FC236}">
                <a16:creationId xmlns:a16="http://schemas.microsoft.com/office/drawing/2014/main" id="{AE4B8F62-458C-53D9-04B8-60526857A0AC}"/>
              </a:ext>
            </a:extLst>
          </p:cNvPr>
          <p:cNvSpPr>
            <a:spLocks noGrp="1"/>
          </p:cNvSpPr>
          <p:nvPr>
            <p:ph type="sldNum" sz="quarter" idx="4"/>
            <p:custDataLst>
              <p:tags r:id="rId3"/>
            </p:custDataLst>
          </p:nvPr>
        </p:nvSpPr>
        <p:spPr/>
        <p:txBody>
          <a:bodyPr/>
          <a:lstStyle/>
          <a:p>
            <a:fld id="{E2CB33EA-91D6-F140-A440-0A130B2A34DE}" type="slidenum">
              <a:rPr lang="en-US" smtClean="0"/>
              <a:pPr/>
              <a:t>1</a:t>
            </a:fld>
            <a:endParaRPr lang="en-US" dirty="0"/>
          </a:p>
        </p:txBody>
      </p:sp>
      <p:grpSp>
        <p:nvGrpSpPr>
          <p:cNvPr id="28" name="Group 27">
            <a:extLst>
              <a:ext uri="{FF2B5EF4-FFF2-40B4-BE49-F238E27FC236}">
                <a16:creationId xmlns:a16="http://schemas.microsoft.com/office/drawing/2014/main" id="{2B022077-B66B-CB72-F56C-B32D7B3BA3EE}"/>
              </a:ext>
            </a:extLst>
          </p:cNvPr>
          <p:cNvGrpSpPr/>
          <p:nvPr>
            <p:custDataLst>
              <p:tags r:id="rId4"/>
            </p:custDataLst>
          </p:nvPr>
        </p:nvGrpSpPr>
        <p:grpSpPr>
          <a:xfrm>
            <a:off x="2078714" y="4019509"/>
            <a:ext cx="9832464" cy="1659515"/>
            <a:chOff x="351488" y="3096462"/>
            <a:chExt cx="10966369" cy="1850895"/>
          </a:xfrm>
        </p:grpSpPr>
        <p:pic>
          <p:nvPicPr>
            <p:cNvPr id="4" name="Picture 3" descr="A logo with arrows and text&#10;&#10;Description automatically generated">
              <a:extLst>
                <a:ext uri="{FF2B5EF4-FFF2-40B4-BE49-F238E27FC236}">
                  <a16:creationId xmlns:a16="http://schemas.microsoft.com/office/drawing/2014/main" id="{5B71DE56-2A12-67E7-E1E6-0C26F360262A}"/>
                </a:ext>
              </a:extLst>
            </p:cNvPr>
            <p:cNvPicPr>
              <a:picLocks noChangeAspect="1"/>
            </p:cNvPicPr>
            <p:nvPr/>
          </p:nvPicPr>
          <p:blipFill>
            <a:blip r:embed="rId12"/>
            <a:stretch>
              <a:fillRect/>
            </a:stretch>
          </p:blipFill>
          <p:spPr>
            <a:xfrm>
              <a:off x="7090326" y="4067029"/>
              <a:ext cx="1943215" cy="860400"/>
            </a:xfrm>
            <a:prstGeom prst="rect">
              <a:avLst/>
            </a:prstGeom>
          </p:spPr>
        </p:pic>
        <p:pic>
          <p:nvPicPr>
            <p:cNvPr id="6" name="Graphic 5">
              <a:extLst>
                <a:ext uri="{FF2B5EF4-FFF2-40B4-BE49-F238E27FC236}">
                  <a16:creationId xmlns:a16="http://schemas.microsoft.com/office/drawing/2014/main" id="{AF330DC6-92CA-4F24-96F4-DD0FEC39A232}"/>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b="20673"/>
            <a:stretch/>
          </p:blipFill>
          <p:spPr>
            <a:xfrm>
              <a:off x="351488" y="4134290"/>
              <a:ext cx="1975710" cy="643188"/>
            </a:xfrm>
            <a:prstGeom prst="rect">
              <a:avLst/>
            </a:prstGeom>
          </p:spPr>
        </p:pic>
        <p:pic>
          <p:nvPicPr>
            <p:cNvPr id="7" name="Graphic 6">
              <a:extLst>
                <a:ext uri="{FF2B5EF4-FFF2-40B4-BE49-F238E27FC236}">
                  <a16:creationId xmlns:a16="http://schemas.microsoft.com/office/drawing/2014/main" id="{2B8195B8-6958-13A0-93ED-37216ECB27C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088148" y="4086957"/>
              <a:ext cx="1278650" cy="860400"/>
            </a:xfrm>
            <a:prstGeom prst="rect">
              <a:avLst/>
            </a:prstGeom>
          </p:spPr>
        </p:pic>
        <p:cxnSp>
          <p:nvCxnSpPr>
            <p:cNvPr id="11" name="Straight Connector 10">
              <a:extLst>
                <a:ext uri="{FF2B5EF4-FFF2-40B4-BE49-F238E27FC236}">
                  <a16:creationId xmlns:a16="http://schemas.microsoft.com/office/drawing/2014/main" id="{BD0AAF80-64CA-89F6-2230-6D52D9CEBA81}"/>
                </a:ext>
              </a:extLst>
            </p:cNvPr>
            <p:cNvCxnSpPr>
              <a:cxnSpLocks/>
            </p:cNvCxnSpPr>
            <p:nvPr/>
          </p:nvCxnSpPr>
          <p:spPr>
            <a:xfrm>
              <a:off x="387860" y="3533422"/>
              <a:ext cx="10929997" cy="0"/>
            </a:xfrm>
            <a:prstGeom prst="line">
              <a:avLst/>
            </a:prstGeom>
            <a:ln w="66675" cap="rnd">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2" name="Group 11">
              <a:extLst>
                <a:ext uri="{FF2B5EF4-FFF2-40B4-BE49-F238E27FC236}">
                  <a16:creationId xmlns:a16="http://schemas.microsoft.com/office/drawing/2014/main" id="{C734D1B1-08C3-A241-1331-4EC7FBD973BF}"/>
                </a:ext>
              </a:extLst>
            </p:cNvPr>
            <p:cNvGrpSpPr/>
            <p:nvPr/>
          </p:nvGrpSpPr>
          <p:grpSpPr>
            <a:xfrm>
              <a:off x="3112809" y="3221456"/>
              <a:ext cx="5192488" cy="612781"/>
              <a:chOff x="3112809" y="3221456"/>
              <a:chExt cx="5192488" cy="612781"/>
            </a:xfrm>
          </p:grpSpPr>
          <p:sp>
            <p:nvSpPr>
              <p:cNvPr id="14" name="Oval 13">
                <a:extLst>
                  <a:ext uri="{FF2B5EF4-FFF2-40B4-BE49-F238E27FC236}">
                    <a16:creationId xmlns:a16="http://schemas.microsoft.com/office/drawing/2014/main" id="{1235F3A3-0A3D-9D2B-4915-7AD440FB6EB1}"/>
                  </a:ext>
                </a:extLst>
              </p:cNvPr>
              <p:cNvSpPr/>
              <p:nvPr/>
            </p:nvSpPr>
            <p:spPr>
              <a:xfrm>
                <a:off x="3112809" y="3233986"/>
                <a:ext cx="865148" cy="600251"/>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D275A7-34C6-B3B6-0891-F25E88899514}"/>
                  </a:ext>
                </a:extLst>
              </p:cNvPr>
              <p:cNvSpPr/>
              <p:nvPr/>
            </p:nvSpPr>
            <p:spPr>
              <a:xfrm>
                <a:off x="5293631" y="3221456"/>
                <a:ext cx="865148" cy="600251"/>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ECF2670-0120-5EDE-1797-CAECD19D285A}"/>
                  </a:ext>
                </a:extLst>
              </p:cNvPr>
              <p:cNvSpPr/>
              <p:nvPr/>
            </p:nvSpPr>
            <p:spPr>
              <a:xfrm>
                <a:off x="7440149" y="3233986"/>
                <a:ext cx="865148" cy="600251"/>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F319808A-491B-BED4-FB63-74712F80039D}"/>
                </a:ext>
              </a:extLst>
            </p:cNvPr>
            <p:cNvSpPr/>
            <p:nvPr/>
          </p:nvSpPr>
          <p:spPr>
            <a:xfrm>
              <a:off x="865017" y="3096462"/>
              <a:ext cx="865148" cy="865148"/>
            </a:xfrm>
            <a:prstGeom prst="ellipse">
              <a:avLst/>
            </a:prstGeom>
            <a:solidFill>
              <a:schemeClr val="accent1"/>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90B25B6-A98B-7976-0B8B-6A9F9DB21162}"/>
                </a:ext>
              </a:extLst>
            </p:cNvPr>
            <p:cNvSpPr/>
            <p:nvPr/>
          </p:nvSpPr>
          <p:spPr>
            <a:xfrm>
              <a:off x="5289836" y="3096462"/>
              <a:ext cx="865148" cy="865148"/>
            </a:xfrm>
            <a:prstGeom prst="ellipse">
              <a:avLst/>
            </a:prstGeom>
            <a:solidFill>
              <a:schemeClr val="accent1"/>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D7F575D-0194-B9AB-6A9C-3198D83031EC}"/>
                </a:ext>
              </a:extLst>
            </p:cNvPr>
            <p:cNvSpPr/>
            <p:nvPr/>
          </p:nvSpPr>
          <p:spPr>
            <a:xfrm>
              <a:off x="7453506" y="3096462"/>
              <a:ext cx="865148" cy="865148"/>
            </a:xfrm>
            <a:prstGeom prst="ellipse">
              <a:avLst/>
            </a:prstGeom>
            <a:solidFill>
              <a:schemeClr val="accent1"/>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B6E1EC0-FA84-BACD-4750-27A0C989ECB0}"/>
                </a:ext>
              </a:extLst>
            </p:cNvPr>
            <p:cNvSpPr txBox="1"/>
            <p:nvPr/>
          </p:nvSpPr>
          <p:spPr>
            <a:xfrm>
              <a:off x="971616" y="3267002"/>
              <a:ext cx="635494" cy="583559"/>
            </a:xfrm>
            <a:prstGeom prst="rect">
              <a:avLst/>
            </a:prstGeom>
            <a:noFill/>
          </p:spPr>
          <p:txBody>
            <a:bodyPr wrap="square" rtlCol="0">
              <a:spAutoFit/>
            </a:bodyPr>
            <a:lstStyle/>
            <a:p>
              <a:pPr algn="ctr"/>
              <a:r>
                <a:rPr lang="en-US" sz="1400" dirty="0"/>
                <a:t>Juin</a:t>
              </a:r>
            </a:p>
            <a:p>
              <a:pPr algn="ctr"/>
              <a:r>
                <a:rPr lang="en-US" sz="1400" dirty="0"/>
                <a:t>9-12</a:t>
              </a:r>
            </a:p>
          </p:txBody>
        </p:sp>
        <p:sp>
          <p:nvSpPr>
            <p:cNvPr id="25" name="TextBox 24">
              <a:extLst>
                <a:ext uri="{FF2B5EF4-FFF2-40B4-BE49-F238E27FC236}">
                  <a16:creationId xmlns:a16="http://schemas.microsoft.com/office/drawing/2014/main" id="{4FA43B0A-9156-8138-DBA6-86946441EFE9}"/>
                </a:ext>
              </a:extLst>
            </p:cNvPr>
            <p:cNvSpPr txBox="1"/>
            <p:nvPr/>
          </p:nvSpPr>
          <p:spPr>
            <a:xfrm>
              <a:off x="5344220" y="3267002"/>
              <a:ext cx="755350" cy="583559"/>
            </a:xfrm>
            <a:prstGeom prst="rect">
              <a:avLst/>
            </a:prstGeom>
            <a:noFill/>
          </p:spPr>
          <p:txBody>
            <a:bodyPr wrap="square" rtlCol="0">
              <a:spAutoFit/>
            </a:bodyPr>
            <a:lstStyle/>
            <a:p>
              <a:pPr algn="ctr"/>
              <a:r>
                <a:rPr lang="en-US" sz="1400" dirty="0"/>
                <a:t>Sept.</a:t>
              </a:r>
            </a:p>
            <a:p>
              <a:pPr algn="ctr"/>
              <a:r>
                <a:rPr lang="en-US" sz="1400" dirty="0"/>
                <a:t>10-13</a:t>
              </a:r>
            </a:p>
          </p:txBody>
        </p:sp>
        <p:sp>
          <p:nvSpPr>
            <p:cNvPr id="26" name="TextBox 25">
              <a:extLst>
                <a:ext uri="{FF2B5EF4-FFF2-40B4-BE49-F238E27FC236}">
                  <a16:creationId xmlns:a16="http://schemas.microsoft.com/office/drawing/2014/main" id="{E14CA060-5C2E-D759-9856-053AAB977C76}"/>
                </a:ext>
              </a:extLst>
            </p:cNvPr>
            <p:cNvSpPr txBox="1"/>
            <p:nvPr/>
          </p:nvSpPr>
          <p:spPr>
            <a:xfrm>
              <a:off x="7516592" y="3267002"/>
              <a:ext cx="745475" cy="583559"/>
            </a:xfrm>
            <a:prstGeom prst="rect">
              <a:avLst/>
            </a:prstGeom>
            <a:noFill/>
          </p:spPr>
          <p:txBody>
            <a:bodyPr wrap="square" rtlCol="0">
              <a:spAutoFit/>
            </a:bodyPr>
            <a:lstStyle/>
            <a:p>
              <a:pPr algn="ctr"/>
              <a:r>
                <a:rPr lang="en-US" sz="1400" dirty="0"/>
                <a:t>Sept.</a:t>
              </a:r>
            </a:p>
            <a:p>
              <a:pPr algn="ctr"/>
              <a:r>
                <a:rPr lang="en-US" sz="1400" dirty="0"/>
                <a:t>23-24</a:t>
              </a:r>
            </a:p>
          </p:txBody>
        </p:sp>
      </p:grpSp>
      <p:sp>
        <p:nvSpPr>
          <p:cNvPr id="9" name="Oval 8">
            <a:extLst>
              <a:ext uri="{FF2B5EF4-FFF2-40B4-BE49-F238E27FC236}">
                <a16:creationId xmlns:a16="http://schemas.microsoft.com/office/drawing/2014/main" id="{F76A9120-A4A8-F0A2-D2BE-02BF07E1D683}"/>
              </a:ext>
            </a:extLst>
          </p:cNvPr>
          <p:cNvSpPr/>
          <p:nvPr>
            <p:custDataLst>
              <p:tags r:id="rId5"/>
            </p:custDataLst>
          </p:nvPr>
        </p:nvSpPr>
        <p:spPr>
          <a:xfrm>
            <a:off x="4525652" y="4018242"/>
            <a:ext cx="775693" cy="775693"/>
          </a:xfrm>
          <a:prstGeom prst="ellipse">
            <a:avLst/>
          </a:prstGeom>
          <a:solidFill>
            <a:schemeClr val="accent1"/>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7BC547D-BD17-E6D7-297F-360157A70F17}"/>
              </a:ext>
            </a:extLst>
          </p:cNvPr>
          <p:cNvSpPr txBox="1"/>
          <p:nvPr>
            <p:custDataLst>
              <p:tags r:id="rId6"/>
            </p:custDataLst>
          </p:nvPr>
        </p:nvSpPr>
        <p:spPr>
          <a:xfrm>
            <a:off x="4594070" y="4171148"/>
            <a:ext cx="650282" cy="523220"/>
          </a:xfrm>
          <a:prstGeom prst="rect">
            <a:avLst/>
          </a:prstGeom>
          <a:noFill/>
        </p:spPr>
        <p:txBody>
          <a:bodyPr wrap="square" rtlCol="0">
            <a:spAutoFit/>
          </a:bodyPr>
          <a:lstStyle/>
          <a:p>
            <a:pPr algn="ctr"/>
            <a:r>
              <a:rPr lang="en-US" sz="1400" dirty="0"/>
              <a:t>Sept.</a:t>
            </a:r>
          </a:p>
          <a:p>
            <a:pPr algn="ctr"/>
            <a:r>
              <a:rPr lang="en-US" sz="1400" dirty="0"/>
              <a:t>4</a:t>
            </a:r>
          </a:p>
        </p:txBody>
      </p:sp>
      <p:sp>
        <p:nvSpPr>
          <p:cNvPr id="17" name="TextBox 16">
            <a:extLst>
              <a:ext uri="{FF2B5EF4-FFF2-40B4-BE49-F238E27FC236}">
                <a16:creationId xmlns:a16="http://schemas.microsoft.com/office/drawing/2014/main" id="{952D21F6-DD9B-5291-5DA1-02C6470643F5}"/>
              </a:ext>
            </a:extLst>
          </p:cNvPr>
          <p:cNvSpPr txBox="1"/>
          <p:nvPr>
            <p:custDataLst>
              <p:tags r:id="rId7"/>
            </p:custDataLst>
          </p:nvPr>
        </p:nvSpPr>
        <p:spPr>
          <a:xfrm>
            <a:off x="3901562" y="4894194"/>
            <a:ext cx="1969163" cy="784830"/>
          </a:xfrm>
          <a:prstGeom prst="rect">
            <a:avLst/>
          </a:prstGeom>
          <a:noFill/>
        </p:spPr>
        <p:txBody>
          <a:bodyPr wrap="square" rtlCol="0">
            <a:spAutoFit/>
          </a:bodyPr>
          <a:lstStyle/>
          <a:p>
            <a:pPr algn="ctr"/>
            <a:r>
              <a:rPr lang="en-US" sz="1500" dirty="0"/>
              <a:t>Consensus “SHOW ME the evidence” </a:t>
            </a:r>
            <a:br>
              <a:rPr lang="en-US" sz="1500" dirty="0"/>
            </a:br>
            <a:r>
              <a:rPr lang="en-US" sz="1500" dirty="0" err="1"/>
              <a:t>est</a:t>
            </a:r>
            <a:r>
              <a:rPr lang="en-US" sz="1500" dirty="0"/>
              <a:t> </a:t>
            </a:r>
            <a:r>
              <a:rPr lang="en-US" sz="1500" dirty="0" err="1"/>
              <a:t>publié</a:t>
            </a:r>
            <a:endParaRPr lang="en-CA" sz="1500" dirty="0"/>
          </a:p>
        </p:txBody>
      </p:sp>
      <p:sp>
        <p:nvSpPr>
          <p:cNvPr id="5" name="TextBox 4">
            <a:extLst>
              <a:ext uri="{FF2B5EF4-FFF2-40B4-BE49-F238E27FC236}">
                <a16:creationId xmlns:a16="http://schemas.microsoft.com/office/drawing/2014/main" id="{70733852-FC66-0E41-ED3F-B9CC868FA6B0}"/>
              </a:ext>
            </a:extLst>
          </p:cNvPr>
          <p:cNvSpPr txBox="1"/>
          <p:nvPr>
            <p:custDataLst>
              <p:tags r:id="rId8"/>
            </p:custDataLst>
          </p:nvPr>
        </p:nvSpPr>
        <p:spPr>
          <a:xfrm>
            <a:off x="9722093" y="3880623"/>
            <a:ext cx="2469907" cy="1686165"/>
          </a:xfrm>
          <a:prstGeom prst="rect">
            <a:avLst/>
          </a:prstGeom>
          <a:solidFill>
            <a:schemeClr val="bg1"/>
          </a:solidFill>
        </p:spPr>
        <p:txBody>
          <a:bodyPr wrap="square" rtlCol="0">
            <a:spAutoFit/>
          </a:bodyPr>
          <a:lstStyle/>
          <a:p>
            <a:endParaRPr lang="en-US" dirty="0"/>
          </a:p>
        </p:txBody>
      </p:sp>
      <p:pic>
        <p:nvPicPr>
          <p:cNvPr id="18" name="Picture 17" descr="A blue line on a white background&#10;&#10;Description automatically generated">
            <a:extLst>
              <a:ext uri="{FF2B5EF4-FFF2-40B4-BE49-F238E27FC236}">
                <a16:creationId xmlns:a16="http://schemas.microsoft.com/office/drawing/2014/main" id="{C348343E-89EE-9D81-A3F2-7360624B1558}"/>
              </a:ext>
            </a:extLst>
          </p:cNvPr>
          <p:cNvPicPr>
            <a:picLocks noChangeAspect="1"/>
          </p:cNvPicPr>
          <p:nvPr>
            <p:custDataLst>
              <p:tags r:id="rId9"/>
            </p:custDataLst>
          </p:nvPr>
        </p:nvPicPr>
        <p:blipFill>
          <a:blip r:embed="rId17"/>
          <a:stretch>
            <a:fillRect/>
          </a:stretch>
        </p:blipFill>
        <p:spPr>
          <a:xfrm>
            <a:off x="9238811" y="4161174"/>
            <a:ext cx="906856" cy="671745"/>
          </a:xfrm>
          <a:prstGeom prst="rect">
            <a:avLst/>
          </a:prstGeom>
        </p:spPr>
      </p:pic>
    </p:spTree>
    <p:extLst>
      <p:ext uri="{BB962C8B-B14F-4D97-AF65-F5344CB8AC3E}">
        <p14:creationId xmlns:p14="http://schemas.microsoft.com/office/powerpoint/2010/main" val="902754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AA4110F-233F-735D-A8E6-E55977771E8B}"/>
              </a:ext>
            </a:extLst>
          </p:cNvPr>
          <p:cNvGrpSpPr/>
          <p:nvPr>
            <p:custDataLst>
              <p:tags r:id="rId1"/>
            </p:custDataLst>
          </p:nvPr>
        </p:nvGrpSpPr>
        <p:grpSpPr>
          <a:xfrm>
            <a:off x="7560218" y="3441343"/>
            <a:ext cx="4378000" cy="2605839"/>
            <a:chOff x="467759" y="1597742"/>
            <a:chExt cx="9922946" cy="7034160"/>
          </a:xfrm>
        </p:grpSpPr>
        <p:pic>
          <p:nvPicPr>
            <p:cNvPr id="3" name="Picture 2">
              <a:extLst>
                <a:ext uri="{FF2B5EF4-FFF2-40B4-BE49-F238E27FC236}">
                  <a16:creationId xmlns:a16="http://schemas.microsoft.com/office/drawing/2014/main" id="{5049059F-0622-C1FF-6068-CB38FA37D4F9}"/>
                </a:ext>
              </a:extLst>
            </p:cNvPr>
            <p:cNvPicPr>
              <a:picLocks noChangeAspect="1"/>
            </p:cNvPicPr>
            <p:nvPr/>
          </p:nvPicPr>
          <p:blipFill>
            <a:blip r:embed="rId7"/>
            <a:stretch>
              <a:fillRect/>
            </a:stretch>
          </p:blipFill>
          <p:spPr>
            <a:xfrm rot="929326">
              <a:off x="6938862" y="3410360"/>
              <a:ext cx="3451843" cy="4634089"/>
            </a:xfrm>
            <a:prstGeom prst="rect">
              <a:avLst/>
            </a:prstGeom>
            <a:effectLst>
              <a:outerShdw blurRad="50800" dist="38100" dir="18900000" algn="bl" rotWithShape="0">
                <a:prstClr val="black">
                  <a:alpha val="40000"/>
                </a:prstClr>
              </a:outerShdw>
            </a:effectLst>
          </p:spPr>
        </p:pic>
        <p:pic>
          <p:nvPicPr>
            <p:cNvPr id="4" name="Picture 3">
              <a:extLst>
                <a:ext uri="{FF2B5EF4-FFF2-40B4-BE49-F238E27FC236}">
                  <a16:creationId xmlns:a16="http://schemas.microsoft.com/office/drawing/2014/main" id="{4B0F7134-5D7C-BB21-E48C-89BE7C7833DC}"/>
                </a:ext>
              </a:extLst>
            </p:cNvPr>
            <p:cNvPicPr>
              <a:picLocks noChangeAspect="1"/>
            </p:cNvPicPr>
            <p:nvPr/>
          </p:nvPicPr>
          <p:blipFill>
            <a:blip r:embed="rId8"/>
            <a:stretch>
              <a:fillRect/>
            </a:stretch>
          </p:blipFill>
          <p:spPr>
            <a:xfrm rot="20494752">
              <a:off x="596899" y="1700796"/>
              <a:ext cx="3463757" cy="4378918"/>
            </a:xfrm>
            <a:prstGeom prst="rect">
              <a:avLst/>
            </a:prstGeom>
            <a:effectLst>
              <a:outerShdw blurRad="50800" dist="38100" dir="18900000" algn="bl" rotWithShape="0">
                <a:prstClr val="black">
                  <a:alpha val="40000"/>
                </a:prstClr>
              </a:outerShdw>
            </a:effectLst>
          </p:spPr>
        </p:pic>
        <p:pic>
          <p:nvPicPr>
            <p:cNvPr id="5" name="Picture 4">
              <a:extLst>
                <a:ext uri="{FF2B5EF4-FFF2-40B4-BE49-F238E27FC236}">
                  <a16:creationId xmlns:a16="http://schemas.microsoft.com/office/drawing/2014/main" id="{8E41F911-EB41-81B8-F4F3-EAC6AF11F84C}"/>
                </a:ext>
              </a:extLst>
            </p:cNvPr>
            <p:cNvPicPr>
              <a:picLocks noChangeAspect="1"/>
            </p:cNvPicPr>
            <p:nvPr/>
          </p:nvPicPr>
          <p:blipFill>
            <a:blip r:embed="rId9"/>
            <a:stretch>
              <a:fillRect/>
            </a:stretch>
          </p:blipFill>
          <p:spPr>
            <a:xfrm rot="743609">
              <a:off x="3539552" y="1597742"/>
              <a:ext cx="3650299" cy="5123533"/>
            </a:xfrm>
            <a:prstGeom prst="rect">
              <a:avLst/>
            </a:prstGeom>
            <a:effectLst>
              <a:outerShdw blurRad="50800" dist="38100" dir="18900000" algn="bl" rotWithShape="0">
                <a:prstClr val="black">
                  <a:alpha val="40000"/>
                </a:prstClr>
              </a:outerShdw>
            </a:effectLst>
          </p:spPr>
        </p:pic>
        <p:pic>
          <p:nvPicPr>
            <p:cNvPr id="7" name="Picture 6">
              <a:extLst>
                <a:ext uri="{FF2B5EF4-FFF2-40B4-BE49-F238E27FC236}">
                  <a16:creationId xmlns:a16="http://schemas.microsoft.com/office/drawing/2014/main" id="{2E57B58E-1441-B6D9-AAED-1BBE5F31E941}"/>
                </a:ext>
              </a:extLst>
            </p:cNvPr>
            <p:cNvPicPr>
              <a:picLocks noChangeAspect="1"/>
            </p:cNvPicPr>
            <p:nvPr/>
          </p:nvPicPr>
          <p:blipFill>
            <a:blip r:embed="rId10"/>
            <a:stretch>
              <a:fillRect/>
            </a:stretch>
          </p:blipFill>
          <p:spPr>
            <a:xfrm rot="846455">
              <a:off x="4131183" y="3832688"/>
              <a:ext cx="3607287" cy="4433272"/>
            </a:xfrm>
            <a:prstGeom prst="rect">
              <a:avLst/>
            </a:prstGeom>
            <a:effectLst>
              <a:outerShdw blurRad="50800" dist="38100" dir="18900000" algn="bl" rotWithShape="0">
                <a:prstClr val="black">
                  <a:alpha val="40000"/>
                </a:prstClr>
              </a:outerShdw>
            </a:effectLst>
          </p:spPr>
        </p:pic>
        <p:pic>
          <p:nvPicPr>
            <p:cNvPr id="9" name="Picture 8">
              <a:extLst>
                <a:ext uri="{FF2B5EF4-FFF2-40B4-BE49-F238E27FC236}">
                  <a16:creationId xmlns:a16="http://schemas.microsoft.com/office/drawing/2014/main" id="{3B7FC768-EC96-E877-5B4F-28301B98B852}"/>
                </a:ext>
              </a:extLst>
            </p:cNvPr>
            <p:cNvPicPr>
              <a:picLocks noChangeAspect="1"/>
            </p:cNvPicPr>
            <p:nvPr/>
          </p:nvPicPr>
          <p:blipFill>
            <a:blip r:embed="rId11"/>
            <a:stretch>
              <a:fillRect/>
            </a:stretch>
          </p:blipFill>
          <p:spPr>
            <a:xfrm rot="20477842">
              <a:off x="467759" y="3743015"/>
              <a:ext cx="3737579" cy="4888887"/>
            </a:xfrm>
            <a:prstGeom prst="rect">
              <a:avLst/>
            </a:prstGeom>
            <a:effectLst>
              <a:outerShdw blurRad="50800" dist="38100" dir="18900000" algn="bl" rotWithShape="0">
                <a:prstClr val="black">
                  <a:alpha val="40000"/>
                </a:prstClr>
              </a:outerShdw>
            </a:effectLst>
          </p:spPr>
        </p:pic>
      </p:grpSp>
      <p:sp>
        <p:nvSpPr>
          <p:cNvPr id="2" name="Title 1">
            <a:extLst>
              <a:ext uri="{FF2B5EF4-FFF2-40B4-BE49-F238E27FC236}">
                <a16:creationId xmlns:a16="http://schemas.microsoft.com/office/drawing/2014/main" id="{A7C34D9C-A647-C8D2-387C-6D2544160F09}"/>
              </a:ext>
            </a:extLst>
          </p:cNvPr>
          <p:cNvSpPr>
            <a:spLocks noGrp="1"/>
          </p:cNvSpPr>
          <p:nvPr>
            <p:ph type="title"/>
            <p:custDataLst>
              <p:tags r:id="rId2"/>
            </p:custDataLst>
          </p:nvPr>
        </p:nvSpPr>
        <p:spPr/>
        <p:txBody>
          <a:bodyPr>
            <a:noAutofit/>
          </a:bodyPr>
          <a:lstStyle/>
          <a:p>
            <a:r>
              <a:rPr lang="fr-CA" sz="2700" dirty="0">
                <a:solidFill>
                  <a:schemeClr val="tx1"/>
                </a:solidFill>
              </a:rPr>
              <a:t>Une déclaration de consensus a contribué à consolider les arguments en faveur du changement</a:t>
            </a:r>
            <a:endParaRPr lang="en-US" sz="2700" dirty="0">
              <a:solidFill>
                <a:schemeClr val="tx1"/>
              </a:solidFill>
            </a:endParaRPr>
          </a:p>
        </p:txBody>
      </p:sp>
      <p:sp>
        <p:nvSpPr>
          <p:cNvPr id="8" name="Content Placeholder 7">
            <a:extLst>
              <a:ext uri="{FF2B5EF4-FFF2-40B4-BE49-F238E27FC236}">
                <a16:creationId xmlns:a16="http://schemas.microsoft.com/office/drawing/2014/main" id="{6CB38AB1-C930-C1D7-DAE9-7F1794F74702}"/>
              </a:ext>
            </a:extLst>
          </p:cNvPr>
          <p:cNvSpPr>
            <a:spLocks noGrp="1"/>
          </p:cNvSpPr>
          <p:nvPr>
            <p:ph idx="4294967295"/>
            <p:custDataLst>
              <p:tags r:id="rId3"/>
            </p:custDataLst>
          </p:nvPr>
        </p:nvSpPr>
        <p:spPr>
          <a:xfrm>
            <a:off x="126453" y="1403350"/>
            <a:ext cx="7685079" cy="4903788"/>
          </a:xfrm>
        </p:spPr>
        <p:txBody>
          <a:bodyPr>
            <a:normAutofit/>
          </a:bodyPr>
          <a:lstStyle/>
          <a:p>
            <a:pPr marL="0" indent="0">
              <a:spcAft>
                <a:spcPts val="300"/>
              </a:spcAft>
              <a:buClr>
                <a:srgbClr val="244776"/>
              </a:buClr>
              <a:buNone/>
            </a:pPr>
            <a:r>
              <a:rPr lang="en-US" sz="1800" i="1" dirty="0">
                <a:solidFill>
                  <a:srgbClr val="FF0000"/>
                </a:solidFill>
              </a:rPr>
              <a:t>SHOW ME </a:t>
            </a:r>
            <a:r>
              <a:rPr lang="en-US" sz="1800" i="1" dirty="0">
                <a:solidFill>
                  <a:schemeClr val="tx1"/>
                </a:solidFill>
              </a:rPr>
              <a:t>the evidence</a:t>
            </a:r>
            <a:r>
              <a:rPr lang="en-US" dirty="0">
                <a:solidFill>
                  <a:schemeClr val="tx1"/>
                </a:solidFill>
              </a:rPr>
              <a:t>: </a:t>
            </a:r>
            <a:r>
              <a:rPr lang="fr-CA" dirty="0">
                <a:solidFill>
                  <a:schemeClr val="tx1"/>
                </a:solidFill>
              </a:rPr>
              <a:t>Caractéristiques d'une approche permettant de transmettre de manière fiable les données probantes issues de la recherche à ceux qui en ont besoin</a:t>
            </a:r>
            <a:endParaRPr lang="en-US" dirty="0">
              <a:solidFill>
                <a:schemeClr val="tx1"/>
              </a:solidFill>
            </a:endParaRPr>
          </a:p>
          <a:p>
            <a:pPr marL="357188" indent="-357188">
              <a:spcAft>
                <a:spcPts val="300"/>
              </a:spcAft>
              <a:buFont typeface="+mj-lt"/>
              <a:buAutoNum type="arabicParenR"/>
              <a:tabLst>
                <a:tab pos="266673" algn="l"/>
              </a:tabLst>
            </a:pPr>
            <a:r>
              <a:rPr lang="fr-CA" sz="1500" dirty="0">
                <a:solidFill>
                  <a:srgbClr val="FF0000"/>
                </a:solidFill>
              </a:rPr>
              <a:t>S</a:t>
            </a:r>
            <a:r>
              <a:rPr lang="fr-CA" sz="1500" dirty="0">
                <a:solidFill>
                  <a:schemeClr val="tx1"/>
                </a:solidFill>
              </a:rPr>
              <a:t>upport </a:t>
            </a:r>
            <a:r>
              <a:rPr lang="fr-CA" sz="1500" dirty="0" err="1">
                <a:solidFill>
                  <a:schemeClr val="tx1"/>
                </a:solidFill>
              </a:rPr>
              <a:t>systems</a:t>
            </a:r>
            <a:r>
              <a:rPr lang="fr-CA" sz="1500" dirty="0">
                <a:solidFill>
                  <a:schemeClr val="tx1"/>
                </a:solidFill>
              </a:rPr>
              <a:t> </a:t>
            </a:r>
            <a:r>
              <a:rPr lang="fr-CA" sz="1500" dirty="0" err="1">
                <a:solidFill>
                  <a:schemeClr val="tx1"/>
                </a:solidFill>
              </a:rPr>
              <a:t>locally</a:t>
            </a:r>
            <a:r>
              <a:rPr lang="fr-CA" sz="1500" dirty="0">
                <a:solidFill>
                  <a:schemeClr val="tx1"/>
                </a:solidFill>
              </a:rPr>
              <a:t> (c’est-à-dire soutenir les systèmes locaux qui utilisent de nombreuses formes de données probantes pour répondre aux priorités locales) </a:t>
            </a:r>
          </a:p>
          <a:p>
            <a:pPr marL="357188" indent="-357188">
              <a:spcAft>
                <a:spcPts val="300"/>
              </a:spcAft>
              <a:buFont typeface="+mj-lt"/>
              <a:buAutoNum type="arabicParenR"/>
              <a:tabLst>
                <a:tab pos="266673" algn="l"/>
              </a:tabLst>
            </a:pPr>
            <a:r>
              <a:rPr lang="fr-CA" sz="1500" b="1" dirty="0" err="1">
                <a:solidFill>
                  <a:srgbClr val="FF0000"/>
                </a:solidFill>
              </a:rPr>
              <a:t>H</a:t>
            </a:r>
            <a:r>
              <a:rPr lang="fr-CA" sz="1500" b="1" dirty="0" err="1">
                <a:solidFill>
                  <a:schemeClr val="tx1"/>
                </a:solidFill>
              </a:rPr>
              <a:t>armonized</a:t>
            </a:r>
            <a:r>
              <a:rPr lang="fr-CA" sz="1500" b="1" dirty="0">
                <a:solidFill>
                  <a:schemeClr val="tx1"/>
                </a:solidFill>
              </a:rPr>
              <a:t> efforts </a:t>
            </a:r>
            <a:r>
              <a:rPr lang="fr-CA" sz="1500" b="1" dirty="0" err="1">
                <a:solidFill>
                  <a:schemeClr val="tx1"/>
                </a:solidFill>
              </a:rPr>
              <a:t>globally</a:t>
            </a:r>
            <a:r>
              <a:rPr lang="fr-CA" sz="1500" b="1" dirty="0">
                <a:solidFill>
                  <a:schemeClr val="tx1"/>
                </a:solidFill>
              </a:rPr>
              <a:t> (c’est-à-dire des efforts harmonisés à l’échelle mondiale qui nous permettent d’apprendre plus facilement de ce qui se fait ailleurs dans le monde) </a:t>
            </a:r>
          </a:p>
          <a:p>
            <a:pPr marL="357188" indent="-357188">
              <a:spcAft>
                <a:spcPts val="300"/>
              </a:spcAft>
              <a:buFont typeface="+mj-lt"/>
              <a:buAutoNum type="arabicParenR"/>
              <a:tabLst>
                <a:tab pos="266673" algn="l"/>
              </a:tabLst>
            </a:pPr>
            <a:r>
              <a:rPr lang="fr-CA" sz="1500" dirty="0">
                <a:solidFill>
                  <a:srgbClr val="FF0000"/>
                </a:solidFill>
              </a:rPr>
              <a:t>O</a:t>
            </a:r>
            <a:r>
              <a:rPr lang="fr-CA" sz="1500" dirty="0">
                <a:solidFill>
                  <a:schemeClr val="tx1"/>
                </a:solidFill>
              </a:rPr>
              <a:t>pen-science </a:t>
            </a:r>
            <a:r>
              <a:rPr lang="fr-CA" sz="1500" dirty="0" err="1">
                <a:solidFill>
                  <a:schemeClr val="tx1"/>
                </a:solidFill>
              </a:rPr>
              <a:t>approaches</a:t>
            </a:r>
            <a:r>
              <a:rPr lang="fr-CA" sz="1500" dirty="0">
                <a:solidFill>
                  <a:schemeClr val="tx1"/>
                </a:solidFill>
              </a:rPr>
              <a:t> (c’est-à-dire des approches de « science ouverte » devenant la norme afin de mettre à profit de ce que les autres font)</a:t>
            </a:r>
          </a:p>
          <a:p>
            <a:pPr marL="357188" indent="-357188">
              <a:spcAft>
                <a:spcPts val="300"/>
              </a:spcAft>
              <a:buFont typeface="+mj-lt"/>
              <a:buAutoNum type="arabicParenR"/>
              <a:tabLst>
                <a:tab pos="266673" algn="l"/>
              </a:tabLst>
            </a:pPr>
            <a:r>
              <a:rPr lang="fr-CA" sz="1500" dirty="0">
                <a:solidFill>
                  <a:srgbClr val="FF0000"/>
                </a:solidFill>
              </a:rPr>
              <a:t>W</a:t>
            </a:r>
            <a:r>
              <a:rPr lang="fr-CA" sz="1500" dirty="0">
                <a:solidFill>
                  <a:schemeClr val="tx1"/>
                </a:solidFill>
              </a:rPr>
              <a:t>aste-</a:t>
            </a:r>
            <a:r>
              <a:rPr lang="fr-CA" sz="1500" dirty="0" err="1">
                <a:solidFill>
                  <a:schemeClr val="tx1"/>
                </a:solidFill>
              </a:rPr>
              <a:t>reduction</a:t>
            </a:r>
            <a:r>
              <a:rPr lang="fr-CA" sz="1500" dirty="0">
                <a:solidFill>
                  <a:schemeClr val="tx1"/>
                </a:solidFill>
              </a:rPr>
              <a:t> efforts (c’est-à-dire des efforts de réduction du gaspillage qui tirent le meilleur parti des investissements dans le soutien aux données probantes et dans la recherche)</a:t>
            </a:r>
          </a:p>
          <a:p>
            <a:pPr marL="357188" indent="-357188">
              <a:spcAft>
                <a:spcPts val="300"/>
              </a:spcAft>
              <a:buFont typeface="+mj-lt"/>
              <a:buAutoNum type="arabicParenR"/>
              <a:tabLst>
                <a:tab pos="266673" algn="l"/>
              </a:tabLst>
            </a:pPr>
            <a:r>
              <a:rPr lang="fr-CA" sz="1500" dirty="0" err="1">
                <a:solidFill>
                  <a:srgbClr val="FF0000"/>
                </a:solidFill>
              </a:rPr>
              <a:t>M</a:t>
            </a:r>
            <a:r>
              <a:rPr lang="fr-CA" sz="1500" dirty="0" err="1">
                <a:solidFill>
                  <a:schemeClr val="tx1"/>
                </a:solidFill>
              </a:rPr>
              <a:t>easured</a:t>
            </a:r>
            <a:r>
              <a:rPr lang="fr-CA" sz="1500" dirty="0">
                <a:solidFill>
                  <a:schemeClr val="tx1"/>
                </a:solidFill>
              </a:rPr>
              <a:t> communications (c’est-à-dire des communications prudentes et délibérées qui clarifient ce que nous savons des données probantes existantes, et ce, avec toutes les réserves nécessaires)</a:t>
            </a:r>
          </a:p>
          <a:p>
            <a:pPr marL="357188" indent="-357188">
              <a:spcAft>
                <a:spcPts val="300"/>
              </a:spcAft>
              <a:buFont typeface="+mj-lt"/>
              <a:buAutoNum type="arabicParenR"/>
              <a:tabLst>
                <a:tab pos="266673" algn="l"/>
              </a:tabLst>
            </a:pPr>
            <a:r>
              <a:rPr lang="fr-CA" sz="1500" dirty="0" err="1">
                <a:solidFill>
                  <a:srgbClr val="FF0000"/>
                </a:solidFill>
              </a:rPr>
              <a:t>E</a:t>
            </a:r>
            <a:r>
              <a:rPr lang="fr-CA" sz="1500" dirty="0" err="1">
                <a:solidFill>
                  <a:schemeClr val="tx1"/>
                </a:solidFill>
              </a:rPr>
              <a:t>quity</a:t>
            </a:r>
            <a:r>
              <a:rPr lang="fr-CA" sz="1500" dirty="0">
                <a:solidFill>
                  <a:schemeClr val="tx1"/>
                </a:solidFill>
              </a:rPr>
              <a:t> and </a:t>
            </a:r>
            <a:r>
              <a:rPr lang="fr-CA" sz="1500" dirty="0" err="1">
                <a:solidFill>
                  <a:schemeClr val="tx1"/>
                </a:solidFill>
              </a:rPr>
              <a:t>efficiency</a:t>
            </a:r>
            <a:r>
              <a:rPr lang="fr-CA" sz="1500" dirty="0">
                <a:solidFill>
                  <a:schemeClr val="tx1"/>
                </a:solidFill>
              </a:rPr>
              <a:t> (c’est-à-dire l’équité et l’efficacité dans tous les aspects de ce travail)</a:t>
            </a:r>
            <a:endParaRPr lang="en-US" sz="1500" dirty="0">
              <a:solidFill>
                <a:schemeClr val="tx1"/>
              </a:solidFill>
            </a:endParaRPr>
          </a:p>
          <a:p>
            <a:pPr marL="357188" indent="-357188">
              <a:spcAft>
                <a:spcPts val="300"/>
              </a:spcAft>
              <a:buFont typeface="+mj-lt"/>
              <a:buAutoNum type="arabicParenR"/>
              <a:tabLst>
                <a:tab pos="266673" algn="l"/>
              </a:tabLst>
            </a:pPr>
            <a:endParaRPr lang="en-US" dirty="0">
              <a:solidFill>
                <a:srgbClr val="FF0000"/>
              </a:solidFill>
            </a:endParaRPr>
          </a:p>
          <a:p>
            <a:pPr marL="357188" indent="-357188">
              <a:spcAft>
                <a:spcPts val="300"/>
              </a:spcAft>
              <a:buFont typeface="+mj-lt"/>
              <a:buAutoNum type="arabicParenR"/>
              <a:tabLst>
                <a:tab pos="266673" algn="l"/>
              </a:tabLst>
            </a:pPr>
            <a:endParaRPr lang="en-US" dirty="0">
              <a:solidFill>
                <a:srgbClr val="FF0000"/>
              </a:solidFill>
            </a:endParaRPr>
          </a:p>
          <a:p>
            <a:pPr marL="357188" indent="-357188">
              <a:spcAft>
                <a:spcPts val="300"/>
              </a:spcAft>
              <a:buFont typeface="+mj-lt"/>
              <a:buAutoNum type="arabicParenR"/>
              <a:tabLst>
                <a:tab pos="266673" algn="l"/>
              </a:tabLst>
            </a:pPr>
            <a:endParaRPr lang="en-US" dirty="0">
              <a:solidFill>
                <a:srgbClr val="FF0000"/>
              </a:solidFill>
            </a:endParaRPr>
          </a:p>
          <a:p>
            <a:pPr marL="357188" indent="-357188">
              <a:spcAft>
                <a:spcPts val="300"/>
              </a:spcAft>
              <a:buFont typeface="+mj-lt"/>
              <a:buAutoNum type="arabicParenR"/>
              <a:tabLst>
                <a:tab pos="266673" algn="l"/>
              </a:tabLst>
            </a:pPr>
            <a:endParaRPr lang="en-US" dirty="0">
              <a:solidFill>
                <a:srgbClr val="FF0000"/>
              </a:solidFill>
            </a:endParaRPr>
          </a:p>
          <a:p>
            <a:pPr marL="357188" indent="-357188">
              <a:spcAft>
                <a:spcPts val="300"/>
              </a:spcAft>
              <a:buFont typeface="+mj-lt"/>
              <a:buAutoNum type="arabicParenR"/>
              <a:tabLst>
                <a:tab pos="266673" algn="l"/>
              </a:tabLst>
            </a:pPr>
            <a:endParaRPr lang="en-US" dirty="0">
              <a:solidFill>
                <a:srgbClr val="FF0000"/>
              </a:solidFill>
            </a:endParaRPr>
          </a:p>
          <a:p>
            <a:pPr marL="357188" indent="-357188">
              <a:spcAft>
                <a:spcPts val="300"/>
              </a:spcAft>
              <a:buFont typeface="+mj-lt"/>
              <a:buAutoNum type="arabicParenR"/>
              <a:tabLst>
                <a:tab pos="266673" algn="l"/>
              </a:tabLst>
            </a:pPr>
            <a:endParaRPr lang="en-US" dirty="0">
              <a:solidFill>
                <a:srgbClr val="FF0000"/>
              </a:solidFill>
            </a:endParaRPr>
          </a:p>
          <a:p>
            <a:pPr marL="357188" indent="-357188">
              <a:spcAft>
                <a:spcPts val="300"/>
              </a:spcAft>
              <a:buFont typeface="+mj-lt"/>
              <a:buAutoNum type="arabicParenR"/>
              <a:tabLst>
                <a:tab pos="266673" algn="l"/>
              </a:tabLst>
            </a:pPr>
            <a:endParaRPr lang="en-US" dirty="0">
              <a:solidFill>
                <a:srgbClr val="FF0000"/>
              </a:solidFill>
            </a:endParaRPr>
          </a:p>
          <a:p>
            <a:endParaRPr lang="en-US" dirty="0"/>
          </a:p>
        </p:txBody>
      </p:sp>
      <p:sp>
        <p:nvSpPr>
          <p:cNvPr id="11" name="TextBox 10">
            <a:extLst>
              <a:ext uri="{FF2B5EF4-FFF2-40B4-BE49-F238E27FC236}">
                <a16:creationId xmlns:a16="http://schemas.microsoft.com/office/drawing/2014/main" id="{06F54263-5DEF-BBDE-F27E-94FAE50C080A}"/>
              </a:ext>
            </a:extLst>
          </p:cNvPr>
          <p:cNvSpPr txBox="1"/>
          <p:nvPr>
            <p:custDataLst>
              <p:tags r:id="rId4"/>
            </p:custDataLst>
          </p:nvPr>
        </p:nvSpPr>
        <p:spPr>
          <a:xfrm>
            <a:off x="8500272" y="1457966"/>
            <a:ext cx="3286298" cy="2369880"/>
          </a:xfrm>
          <a:prstGeom prst="rect">
            <a:avLst/>
          </a:prstGeom>
          <a:noFill/>
        </p:spPr>
        <p:txBody>
          <a:bodyPr wrap="square" lIns="0" tIns="0" rIns="0" bIns="0" rtlCol="0">
            <a:spAutoFit/>
          </a:bodyPr>
          <a:lstStyle/>
          <a:p>
            <a:pPr marR="0" lvl="0" indent="0" fontAlgn="base">
              <a:lnSpc>
                <a:spcPct val="100000"/>
              </a:lnSpc>
              <a:spcBef>
                <a:spcPct val="0"/>
              </a:spcBef>
              <a:spcAft>
                <a:spcPts val="300"/>
              </a:spcAft>
              <a:buClr>
                <a:srgbClr val="254776"/>
              </a:buClr>
              <a:buSzTx/>
              <a:tabLst>
                <a:tab pos="266673" algn="l"/>
              </a:tabLst>
            </a:pPr>
            <a:r>
              <a:rPr lang="fr-FR" altLang="fr-FR" sz="1400" dirty="0"/>
              <a:t>Disponible en sept langues (anglais, arabe, chinois, espagnol, français, japonais et portugais)</a:t>
            </a:r>
          </a:p>
          <a:p>
            <a:pPr marR="0" lvl="0" indent="0" fontAlgn="base">
              <a:lnSpc>
                <a:spcPct val="100000"/>
              </a:lnSpc>
              <a:spcBef>
                <a:spcPct val="0"/>
              </a:spcBef>
              <a:spcAft>
                <a:spcPts val="300"/>
              </a:spcAft>
              <a:buClr>
                <a:srgbClr val="254776"/>
              </a:buClr>
              <a:buSzTx/>
              <a:tabLst>
                <a:tab pos="266673" algn="l"/>
              </a:tabLst>
            </a:pPr>
            <a:endParaRPr lang="fr-FR" altLang="fr-FR" sz="1400" dirty="0"/>
          </a:p>
          <a:p>
            <a:pPr marR="0" lvl="0" indent="0" fontAlgn="base">
              <a:lnSpc>
                <a:spcPct val="100000"/>
              </a:lnSpc>
              <a:spcBef>
                <a:spcPct val="0"/>
              </a:spcBef>
              <a:spcAft>
                <a:spcPts val="300"/>
              </a:spcAft>
              <a:buClr>
                <a:srgbClr val="254776"/>
              </a:buClr>
              <a:buSzTx/>
              <a:tabLst>
                <a:tab pos="266673" algn="l"/>
              </a:tabLst>
            </a:pPr>
            <a:r>
              <a:rPr lang="fr-FR" altLang="fr-FR" sz="1400" dirty="0" err="1"/>
              <a:t>Co-publiée</a:t>
            </a:r>
            <a:r>
              <a:rPr lang="fr-FR" altLang="fr-FR" sz="1400" dirty="0"/>
              <a:t> dans cinq revues (Campbell Collaboration, Cochrane, Collaboration for </a:t>
            </a:r>
            <a:r>
              <a:rPr lang="fr-FR" altLang="fr-FR" sz="1400" dirty="0" err="1"/>
              <a:t>Environmental</a:t>
            </a:r>
            <a:r>
              <a:rPr lang="fr-FR" altLang="fr-FR" sz="1400" dirty="0"/>
              <a:t> Evidence, Guidelines International Network et JBI)</a:t>
            </a:r>
          </a:p>
          <a:p>
            <a:pPr>
              <a:spcAft>
                <a:spcPts val="300"/>
              </a:spcAft>
              <a:buClr>
                <a:srgbClr val="254776"/>
              </a:buClr>
              <a:tabLst>
                <a:tab pos="266673" algn="l"/>
              </a:tabLst>
            </a:pPr>
            <a:endParaRPr lang="en-US" sz="1600" dirty="0">
              <a:solidFill>
                <a:schemeClr val="tx1"/>
              </a:solidFill>
            </a:endParaRPr>
          </a:p>
          <a:p>
            <a:pPr>
              <a:spcAft>
                <a:spcPts val="300"/>
              </a:spcAft>
              <a:buClr>
                <a:srgbClr val="254776"/>
              </a:buClr>
              <a:tabLst>
                <a:tab pos="266673" algn="l"/>
              </a:tabLst>
            </a:pPr>
            <a:endParaRPr lang="en-US" sz="1600" dirty="0">
              <a:solidFill>
                <a:schemeClr val="tx1"/>
              </a:solidFill>
            </a:endParaRPr>
          </a:p>
        </p:txBody>
      </p:sp>
    </p:spTree>
    <p:extLst>
      <p:ext uri="{BB962C8B-B14F-4D97-AF65-F5344CB8AC3E}">
        <p14:creationId xmlns:p14="http://schemas.microsoft.com/office/powerpoint/2010/main" val="3649924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15733-E4B0-8842-D772-A75E1F9C3F43}"/>
              </a:ext>
            </a:extLst>
          </p:cNvPr>
          <p:cNvSpPr>
            <a:spLocks noGrp="1"/>
          </p:cNvSpPr>
          <p:nvPr>
            <p:ph type="title"/>
            <p:custDataLst>
              <p:tags r:id="rId1"/>
            </p:custDataLst>
          </p:nvPr>
        </p:nvSpPr>
        <p:spPr>
          <a:xfrm>
            <a:off x="267858" y="122961"/>
            <a:ext cx="11708068" cy="1006368"/>
          </a:xfrm>
        </p:spPr>
        <p:txBody>
          <a:bodyPr>
            <a:noAutofit/>
          </a:bodyPr>
          <a:lstStyle/>
          <a:p>
            <a:r>
              <a:rPr lang="fr-CA" dirty="0"/>
              <a:t>Des rapports, des articles, des annonces et des déclarations complémentaires ont alimenté une activité soutenue tant avant qu’après l’annonce de l’ESIC</a:t>
            </a:r>
            <a:endParaRPr lang="en-CA" dirty="0"/>
          </a:p>
        </p:txBody>
      </p:sp>
      <p:sp>
        <p:nvSpPr>
          <p:cNvPr id="3" name="Slide Number Placeholder 2">
            <a:extLst>
              <a:ext uri="{FF2B5EF4-FFF2-40B4-BE49-F238E27FC236}">
                <a16:creationId xmlns:a16="http://schemas.microsoft.com/office/drawing/2014/main" id="{B82C45A3-BEBB-7DC2-A374-08341FAD192B}"/>
              </a:ext>
            </a:extLst>
          </p:cNvPr>
          <p:cNvSpPr>
            <a:spLocks noGrp="1"/>
          </p:cNvSpPr>
          <p:nvPr>
            <p:ph type="sldNum" sz="quarter" idx="4"/>
            <p:custDataLst>
              <p:tags r:id="rId2"/>
            </p:custDataLst>
          </p:nvPr>
        </p:nvSpPr>
        <p:spPr>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pPr/>
              <a:t>3</a:t>
            </a:fld>
            <a:endParaRPr lang="en-US"/>
          </a:p>
        </p:txBody>
      </p:sp>
      <p:graphicFrame>
        <p:nvGraphicFramePr>
          <p:cNvPr id="6" name="Content Placeholder 5">
            <a:extLst>
              <a:ext uri="{FF2B5EF4-FFF2-40B4-BE49-F238E27FC236}">
                <a16:creationId xmlns:a16="http://schemas.microsoft.com/office/drawing/2014/main" id="{CEEE057E-A10F-8C43-A72C-53D8ABF81AE3}"/>
              </a:ext>
            </a:extLst>
          </p:cNvPr>
          <p:cNvGraphicFramePr>
            <a:graphicFrameLocks noGrp="1"/>
          </p:cNvGraphicFramePr>
          <p:nvPr>
            <p:ph idx="4294967295"/>
            <p:custDataLst>
              <p:tags r:id="rId3"/>
            </p:custDataLst>
            <p:extLst>
              <p:ext uri="{D42A27DB-BD31-4B8C-83A1-F6EECF244321}">
                <p14:modId xmlns:p14="http://schemas.microsoft.com/office/powerpoint/2010/main" val="3977780141"/>
              </p:ext>
            </p:extLst>
          </p:nvPr>
        </p:nvGraphicFramePr>
        <p:xfrm>
          <a:off x="113607" y="1289992"/>
          <a:ext cx="11964786" cy="5602589"/>
        </p:xfrm>
        <a:graphic>
          <a:graphicData uri="http://schemas.openxmlformats.org/drawingml/2006/table">
            <a:tbl>
              <a:tblPr firstRow="1" firstCol="1" bandRow="1">
                <a:tableStyleId>{5C22544A-7EE6-4342-B048-85BDC9FD1C3A}</a:tableStyleId>
              </a:tblPr>
              <a:tblGrid>
                <a:gridCol w="1043761">
                  <a:extLst>
                    <a:ext uri="{9D8B030D-6E8A-4147-A177-3AD203B41FA5}">
                      <a16:colId xmlns:a16="http://schemas.microsoft.com/office/drawing/2014/main" val="252444231"/>
                    </a:ext>
                  </a:extLst>
                </a:gridCol>
                <a:gridCol w="3125785">
                  <a:extLst>
                    <a:ext uri="{9D8B030D-6E8A-4147-A177-3AD203B41FA5}">
                      <a16:colId xmlns:a16="http://schemas.microsoft.com/office/drawing/2014/main" val="248851754"/>
                    </a:ext>
                  </a:extLst>
                </a:gridCol>
                <a:gridCol w="7795240">
                  <a:extLst>
                    <a:ext uri="{9D8B030D-6E8A-4147-A177-3AD203B41FA5}">
                      <a16:colId xmlns:a16="http://schemas.microsoft.com/office/drawing/2014/main" val="2974636839"/>
                    </a:ext>
                  </a:extLst>
                </a:gridCol>
              </a:tblGrid>
              <a:tr h="192399">
                <a:tc>
                  <a:txBody>
                    <a:bodyPr/>
                    <a:lstStyle/>
                    <a:p>
                      <a:pPr algn="ctr"/>
                      <a:r>
                        <a:rPr lang="en-CA" sz="1200" kern="100" dirty="0">
                          <a:solidFill>
                            <a:schemeClr val="bg1"/>
                          </a:solidFill>
                          <a:effectLst/>
                        </a:rPr>
                        <a:t>Date</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accent3"/>
                    </a:solidFill>
                  </a:tcPr>
                </a:tc>
                <a:tc>
                  <a:txBody>
                    <a:bodyPr/>
                    <a:lstStyle/>
                    <a:p>
                      <a:pPr algn="ctr"/>
                      <a:r>
                        <a:rPr lang="en-CA" sz="1200" kern="100" dirty="0">
                          <a:solidFill>
                            <a:schemeClr val="bg1"/>
                          </a:solidFill>
                          <a:effectLst/>
                        </a:rPr>
                        <a:t>Titre</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accent3"/>
                    </a:solidFill>
                  </a:tcPr>
                </a:tc>
                <a:tc>
                  <a:txBody>
                    <a:bodyPr/>
                    <a:lstStyle/>
                    <a:p>
                      <a:pPr algn="ctr"/>
                      <a:r>
                        <a:rPr lang="en-CA" sz="1200" kern="100" dirty="0">
                          <a:solidFill>
                            <a:schemeClr val="bg1"/>
                          </a:solidFill>
                          <a:effectLst/>
                        </a:rPr>
                        <a:t>Description</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accent3"/>
                    </a:solidFill>
                  </a:tcPr>
                </a:tc>
                <a:extLst>
                  <a:ext uri="{0D108BD9-81ED-4DB2-BD59-A6C34878D82A}">
                    <a16:rowId xmlns:a16="http://schemas.microsoft.com/office/drawing/2014/main" val="2623120795"/>
                  </a:ext>
                </a:extLst>
              </a:tr>
              <a:tr h="576000">
                <a:tc>
                  <a:txBody>
                    <a:bodyPr/>
                    <a:lstStyle/>
                    <a:p>
                      <a:pPr algn="l"/>
                      <a:r>
                        <a:rPr lang="en-CA" sz="1200" b="0" kern="100" dirty="0">
                          <a:solidFill>
                            <a:srgbClr val="254776"/>
                          </a:solidFill>
                          <a:effectLst/>
                        </a:rPr>
                        <a:t>4 sept.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l">
                        <a:spcAft>
                          <a:spcPts val="300"/>
                        </a:spcAft>
                      </a:pPr>
                      <a:r>
                        <a:rPr lang="en-CA" sz="1200" u="sng" kern="100" dirty="0">
                          <a:solidFill>
                            <a:schemeClr val="tx1"/>
                          </a:solidFill>
                          <a:effectLst/>
                          <a:hlinkClick r:id="rId5">
                            <a:extLst>
                              <a:ext uri="{A12FA001-AC4F-418D-AE19-62706E023703}">
                                <ahyp:hlinkClr xmlns:ahyp="http://schemas.microsoft.com/office/drawing/2018/hyperlinkcolor" val="tx"/>
                              </a:ext>
                            </a:extLst>
                          </a:hlinkClick>
                        </a:rPr>
                        <a:t>‘SHOW ME the evidence’ consensus</a:t>
                      </a:r>
                      <a:r>
                        <a:rPr lang="en-CA" sz="1200" kern="100" dirty="0">
                          <a:solidFill>
                            <a:schemeClr val="tx1"/>
                          </a:solidFill>
                          <a:effectLst/>
                        </a:rPr>
                        <a:t>  </a:t>
                      </a:r>
                    </a:p>
                    <a:p>
                      <a:pPr algn="l">
                        <a:spcAft>
                          <a:spcPts val="300"/>
                        </a:spcAft>
                      </a:pPr>
                      <a:r>
                        <a:rPr lang="fr-CA" sz="1000" kern="100" dirty="0">
                          <a:solidFill>
                            <a:schemeClr val="tx1"/>
                          </a:solidFill>
                          <a:effectLst/>
                        </a:rPr>
                        <a:t>(version de travail publiée sur le site Web de la Commission mondiale sur les données probantes)</a:t>
                      </a:r>
                      <a:endParaRPr lang="en-CA"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nSpc>
                          <a:spcPct val="107000"/>
                        </a:lnSpc>
                      </a:pP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Caractéristiques d'une approche visant à fournir de manière fiable des données probantes à ceux qui en ont besoin.</a:t>
                      </a:r>
                      <a:endParaRPr lang="fr-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9525" marB="0">
                    <a:solidFill>
                      <a:schemeClr val="bg1"/>
                    </a:solidFill>
                  </a:tcPr>
                </a:tc>
                <a:extLst>
                  <a:ext uri="{0D108BD9-81ED-4DB2-BD59-A6C34878D82A}">
                    <a16:rowId xmlns:a16="http://schemas.microsoft.com/office/drawing/2014/main" val="1390311847"/>
                  </a:ext>
                </a:extLst>
              </a:tr>
              <a:tr h="432000">
                <a:tc>
                  <a:txBody>
                    <a:bodyPr/>
                    <a:lstStyle/>
                    <a:p>
                      <a:pPr algn="l"/>
                      <a:r>
                        <a:rPr lang="en-CA" sz="1200" b="0" kern="100" dirty="0">
                          <a:solidFill>
                            <a:srgbClr val="254776"/>
                          </a:solidFill>
                          <a:effectLst/>
                        </a:rPr>
                        <a:t>9 sept.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CC76A6">
                        <a:alpha val="20000"/>
                      </a:srgbClr>
                    </a:solidFill>
                  </a:tcPr>
                </a:tc>
                <a:tc>
                  <a:txBody>
                    <a:bodyPr/>
                    <a:lstStyle/>
                    <a:p>
                      <a:pPr algn="l">
                        <a:spcAft>
                          <a:spcPts val="300"/>
                        </a:spcAft>
                      </a:pPr>
                      <a:r>
                        <a:rPr lang="en-CA" sz="1200" u="sng" kern="100" dirty="0">
                          <a:solidFill>
                            <a:schemeClr val="tx1"/>
                          </a:solidFill>
                          <a:effectLst/>
                          <a:hlinkClick r:id="rId6">
                            <a:extLst>
                              <a:ext uri="{A12FA001-AC4F-418D-AE19-62706E023703}">
                                <ahyp:hlinkClr xmlns:ahyp="http://schemas.microsoft.com/office/drawing/2018/hyperlinkcolor" val="tx"/>
                              </a:ext>
                            </a:extLst>
                          </a:hlinkClick>
                        </a:rPr>
                        <a:t>A blueprint for better international collaboration on evidence</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CC76A6">
                        <a:alpha val="20000"/>
                      </a:srgbClr>
                    </a:solidFill>
                  </a:tcPr>
                </a:tc>
                <a:tc>
                  <a:txBody>
                    <a:bodyPr/>
                    <a:lstStyle/>
                    <a:p>
                      <a:pPr>
                        <a:lnSpc>
                          <a:spcPct val="107000"/>
                        </a:lnSpc>
                      </a:pP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Rapport de NESTA/UK </a:t>
                      </a:r>
                      <a:r>
                        <a:rPr lang="fr-CA" sz="1200" dirty="0" err="1">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Behavioural</a:t>
                      </a: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 Insights Team (officieusement le rapport de la « Commission des quatre pays ») sur la manière dont les pays peuvent collaborer à la synthèse des données probantes et à l'évaluation.</a:t>
                      </a:r>
                      <a:endParaRPr lang="fr-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9525" marB="0">
                    <a:solidFill>
                      <a:srgbClr val="CC76A6">
                        <a:alpha val="20000"/>
                      </a:srgbClr>
                    </a:solidFill>
                  </a:tcPr>
                </a:tc>
                <a:extLst>
                  <a:ext uri="{0D108BD9-81ED-4DB2-BD59-A6C34878D82A}">
                    <a16:rowId xmlns:a16="http://schemas.microsoft.com/office/drawing/2014/main" val="2575535371"/>
                  </a:ext>
                </a:extLst>
              </a:tr>
              <a:tr h="396000">
                <a:tc>
                  <a:txBody>
                    <a:bodyPr/>
                    <a:lstStyle/>
                    <a:p>
                      <a:pPr algn="l"/>
                      <a:r>
                        <a:rPr lang="en-CA" sz="1200" b="0" kern="100" dirty="0">
                          <a:solidFill>
                            <a:srgbClr val="254776"/>
                          </a:solidFill>
                          <a:effectLst/>
                        </a:rPr>
                        <a:t>17 sept.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l">
                        <a:spcAft>
                          <a:spcPts val="300"/>
                        </a:spcAft>
                      </a:pPr>
                      <a:r>
                        <a:rPr lang="en-CA" sz="1200" u="sng" kern="100" dirty="0">
                          <a:solidFill>
                            <a:schemeClr val="tx1"/>
                          </a:solidFill>
                          <a:effectLst/>
                          <a:hlinkClick r:id="rId7">
                            <a:extLst>
                              <a:ext uri="{A12FA001-AC4F-418D-AE19-62706E023703}">
                                <ahyp:hlinkClr xmlns:ahyp="http://schemas.microsoft.com/office/drawing/2018/hyperlinkcolor" val="tx"/>
                              </a:ext>
                            </a:extLst>
                          </a:hlinkClick>
                        </a:rPr>
                        <a:t>Unearthing ‘hidden’ science would help to tackle the world’s biggest problems</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nSpc>
                          <a:spcPct val="107000"/>
                        </a:lnSpc>
                      </a:pP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Éditorial de Nature sur la Global SDG </a:t>
                      </a:r>
                      <a:r>
                        <a:rPr lang="fr-CA" sz="1200" dirty="0" err="1">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Synthesis</a:t>
                      </a: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 Coalition par Helen Pearson (rédactrice chez Nature).</a:t>
                      </a:r>
                      <a:endParaRPr lang="fr-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9525" marB="0">
                    <a:solidFill>
                      <a:schemeClr val="bg1"/>
                    </a:solidFill>
                  </a:tcPr>
                </a:tc>
                <a:extLst>
                  <a:ext uri="{0D108BD9-81ED-4DB2-BD59-A6C34878D82A}">
                    <a16:rowId xmlns:a16="http://schemas.microsoft.com/office/drawing/2014/main" val="2633987162"/>
                  </a:ext>
                </a:extLst>
              </a:tr>
              <a:tr h="516807">
                <a:tc>
                  <a:txBody>
                    <a:bodyPr/>
                    <a:lstStyle/>
                    <a:p>
                      <a:pPr algn="l"/>
                      <a:r>
                        <a:rPr lang="en-CA" sz="1200" b="0" kern="100" dirty="0">
                          <a:solidFill>
                            <a:srgbClr val="254776"/>
                          </a:solidFill>
                          <a:effectLst/>
                        </a:rPr>
                        <a:t>19 sept.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CC76A6">
                        <a:alpha val="20000"/>
                      </a:srgbClr>
                    </a:solidFill>
                  </a:tcPr>
                </a:tc>
                <a:tc>
                  <a:txBody>
                    <a:bodyPr/>
                    <a:lstStyle/>
                    <a:p>
                      <a:pPr algn="l">
                        <a:spcAft>
                          <a:spcPts val="300"/>
                        </a:spcAft>
                      </a:pPr>
                      <a:r>
                        <a:rPr lang="en-CA" sz="1200" u="sng" kern="100" dirty="0">
                          <a:solidFill>
                            <a:schemeClr val="tx1"/>
                          </a:solidFill>
                          <a:effectLst/>
                          <a:hlinkClick r:id="rId8">
                            <a:extLst>
                              <a:ext uri="{A12FA001-AC4F-418D-AE19-62706E023703}">
                                <ahyp:hlinkClr xmlns:ahyp="http://schemas.microsoft.com/office/drawing/2018/hyperlinkcolor" val="tx"/>
                              </a:ext>
                            </a:extLst>
                          </a:hlinkClick>
                        </a:rPr>
                        <a:t>Transforming global evidence: </a:t>
                      </a:r>
                      <a:br>
                        <a:rPr lang="en-CA" sz="1200" u="sng" kern="100" dirty="0">
                          <a:solidFill>
                            <a:schemeClr val="tx1"/>
                          </a:solidFill>
                          <a:effectLst/>
                          <a:hlinkClick r:id="rId8">
                            <a:extLst>
                              <a:ext uri="{A12FA001-AC4F-418D-AE19-62706E023703}">
                                <ahyp:hlinkClr xmlns:ahyp="http://schemas.microsoft.com/office/drawing/2018/hyperlinkcolor" val="tx"/>
                              </a:ext>
                            </a:extLst>
                          </a:hlinkClick>
                        </a:rPr>
                      </a:br>
                      <a:r>
                        <a:rPr lang="en-CA" sz="1200" u="sng" kern="100" dirty="0">
                          <a:solidFill>
                            <a:schemeClr val="tx1"/>
                          </a:solidFill>
                          <a:effectLst/>
                          <a:hlinkClick r:id="rId8">
                            <a:extLst>
                              <a:ext uri="{A12FA001-AC4F-418D-AE19-62706E023703}">
                                <ahyp:hlinkClr xmlns:ahyp="http://schemas.microsoft.com/office/drawing/2018/hyperlinkcolor" val="tx"/>
                              </a:ext>
                            </a:extLst>
                          </a:hlinkClick>
                        </a:rPr>
                        <a:t>AI driven evidence-synthesis for policymaking</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CC76A6">
                        <a:alpha val="20000"/>
                      </a:srgbClr>
                    </a:solidFill>
                  </a:tcPr>
                </a:tc>
                <a:tc>
                  <a:txBody>
                    <a:bodyPr/>
                    <a:lstStyle/>
                    <a:p>
                      <a:pPr>
                        <a:lnSpc>
                          <a:spcPct val="107000"/>
                        </a:lnSpc>
                      </a:pP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Appel de financement ouvert de 11,5 millions de livres sterling (15 millions de dollars américains) par U.K. </a:t>
                      </a:r>
                      <a:r>
                        <a:rPr lang="fr-CA" sz="1200" dirty="0" err="1">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Research</a:t>
                      </a: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 and Innovation (UKRI) pour une infrastructure qui soutiendra l'engagement du côté de la demande et intégrera les capacités humaines et celles de l'IA afin de produire un « cas de démonstration » pour des synthèses vivantes des données probantes qui sont radicalement plus pertinentes, opportunes et abordables.</a:t>
                      </a:r>
                      <a:endParaRPr lang="fr-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9525" marB="0">
                    <a:solidFill>
                      <a:srgbClr val="CC76A6">
                        <a:alpha val="20000"/>
                      </a:srgbClr>
                    </a:solidFill>
                  </a:tcPr>
                </a:tc>
                <a:extLst>
                  <a:ext uri="{0D108BD9-81ED-4DB2-BD59-A6C34878D82A}">
                    <a16:rowId xmlns:a16="http://schemas.microsoft.com/office/drawing/2014/main" val="1738633915"/>
                  </a:ext>
                </a:extLst>
              </a:tr>
              <a:tr h="516807">
                <a:tc>
                  <a:txBody>
                    <a:bodyPr/>
                    <a:lstStyle/>
                    <a:p>
                      <a:pPr algn="l"/>
                      <a:r>
                        <a:rPr lang="en-CA" sz="1200" b="0" kern="100" dirty="0">
                          <a:solidFill>
                            <a:srgbClr val="254776"/>
                          </a:solidFill>
                          <a:effectLst/>
                        </a:rPr>
                        <a:t>21 sept.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l">
                        <a:spcAft>
                          <a:spcPts val="300"/>
                        </a:spcAft>
                      </a:pPr>
                      <a:r>
                        <a:rPr lang="en-CA" sz="1200" u="sng" kern="100">
                          <a:solidFill>
                            <a:schemeClr val="tx1"/>
                          </a:solidFill>
                          <a:effectLst/>
                          <a:hlinkClick r:id="rId9">
                            <a:extLst>
                              <a:ext uri="{A12FA001-AC4F-418D-AE19-62706E023703}">
                                <ahyp:hlinkClr xmlns:ahyp="http://schemas.microsoft.com/office/drawing/2018/hyperlinkcolor" val="tx"/>
                              </a:ext>
                            </a:extLst>
                          </a:hlinkClick>
                        </a:rPr>
                        <a:t>’Intent to fund’ announcement: Evidence Synthesis Infrastructure Collaborative</a:t>
                      </a:r>
                      <a:endParaRPr lang="en-CA" sz="12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nSpc>
                          <a:spcPct val="107000"/>
                        </a:lnSpc>
                      </a:pP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Annonce que le </a:t>
                      </a:r>
                      <a:r>
                        <a:rPr lang="fr-CA" sz="1200" dirty="0" err="1">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Wellcome</a:t>
                      </a: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 Trust fournira un financement de 45 millions de livres sterling (60 millions de dollars américains) sur cinq ans pour la </a:t>
                      </a:r>
                      <a:r>
                        <a:rPr lang="fr-CA" sz="1200" b="1" dirty="0" err="1">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Evidence</a:t>
                      </a:r>
                      <a:r>
                        <a:rPr lang="fr-CA" sz="1200" b="1"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fr-CA" sz="1200" b="1" dirty="0" err="1">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Synthesis</a:t>
                      </a:r>
                      <a:r>
                        <a:rPr lang="fr-CA" sz="1200" b="1"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 Infrastructure Collaborative</a:t>
                      </a: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 qui soutiendra l'engagement du côté de la demande, l'utilisation sûre et responsable de l'IA, ainsi que le partage et la réutilisation des données, l'innovation en matière de méthodes et de processus, et le partage des capacités.</a:t>
                      </a:r>
                      <a:endParaRPr lang="fr-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9525" marB="0">
                    <a:solidFill>
                      <a:schemeClr val="bg1"/>
                    </a:solidFill>
                  </a:tcPr>
                </a:tc>
                <a:extLst>
                  <a:ext uri="{0D108BD9-81ED-4DB2-BD59-A6C34878D82A}">
                    <a16:rowId xmlns:a16="http://schemas.microsoft.com/office/drawing/2014/main" val="1755254048"/>
                  </a:ext>
                </a:extLst>
              </a:tr>
              <a:tr h="612000">
                <a:tc>
                  <a:txBody>
                    <a:bodyPr/>
                    <a:lstStyle/>
                    <a:p>
                      <a:pPr algn="l"/>
                      <a:r>
                        <a:rPr lang="en-CA" sz="1200" b="0" kern="100" dirty="0">
                          <a:solidFill>
                            <a:srgbClr val="254776"/>
                          </a:solidFill>
                          <a:effectLst/>
                        </a:rPr>
                        <a:t>21 sept.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F5E4ED"/>
                    </a:solidFill>
                  </a:tcPr>
                </a:tc>
                <a:tc>
                  <a:txBody>
                    <a:bodyPr/>
                    <a:lstStyle/>
                    <a:p>
                      <a:pPr algn="l">
                        <a:spcAft>
                          <a:spcPts val="300"/>
                        </a:spcAft>
                      </a:pPr>
                      <a:r>
                        <a:rPr lang="en-CA" sz="1200" u="sng" kern="100" dirty="0">
                          <a:solidFill>
                            <a:schemeClr val="tx1"/>
                          </a:solidFill>
                          <a:effectLst/>
                          <a:hlinkClick r:id="rId10">
                            <a:extLst>
                              <a:ext uri="{A12FA001-AC4F-418D-AE19-62706E023703}">
                                <ahyp:hlinkClr xmlns:ahyp="http://schemas.microsoft.com/office/drawing/2018/hyperlinkcolor" val="tx"/>
                              </a:ext>
                            </a:extLst>
                          </a:hlinkClick>
                        </a:rPr>
                        <a:t>Towards 2030 and beyond: Accelerating the SDGs through access to evidence on what works</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F5E4ED"/>
                    </a:solidFill>
                  </a:tcPr>
                </a:tc>
                <a:tc>
                  <a:txBody>
                    <a:bodyPr/>
                    <a:lstStyle/>
                    <a:p>
                      <a:pPr>
                        <a:lnSpc>
                          <a:spcPct val="107000"/>
                        </a:lnSpc>
                      </a:pP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Enregistrement vidéo d'une discussion dirigée par un panel sur le rôle de la science et des technologies numériques dans l’accélération des progrès vers les Objectifs de développement durable (ODD), incluant l'annonce officielle de l'investissement du </a:t>
                      </a:r>
                      <a:r>
                        <a:rPr lang="fr-CA" sz="1200" dirty="0" err="1">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Wellcome</a:t>
                      </a: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 Trust par son PDG, John-Arne </a:t>
                      </a:r>
                      <a:r>
                        <a:rPr lang="fr-CA" sz="1200" dirty="0" err="1">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Røttingen</a:t>
                      </a: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fr-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9525" marB="0">
                    <a:solidFill>
                      <a:srgbClr val="F5E4ED"/>
                    </a:solidFill>
                  </a:tcPr>
                </a:tc>
                <a:extLst>
                  <a:ext uri="{0D108BD9-81ED-4DB2-BD59-A6C34878D82A}">
                    <a16:rowId xmlns:a16="http://schemas.microsoft.com/office/drawing/2014/main" val="1923292074"/>
                  </a:ext>
                </a:extLst>
              </a:tr>
              <a:tr h="463455">
                <a:tc>
                  <a:txBody>
                    <a:bodyPr/>
                    <a:lstStyle/>
                    <a:p>
                      <a:pPr algn="l"/>
                      <a:r>
                        <a:rPr lang="en-CA" sz="1200" b="0" kern="100" dirty="0">
                          <a:solidFill>
                            <a:srgbClr val="254776"/>
                          </a:solidFill>
                          <a:effectLst/>
                        </a:rPr>
                        <a:t>21 sept.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l">
                        <a:spcAft>
                          <a:spcPts val="300"/>
                        </a:spcAft>
                      </a:pPr>
                      <a:r>
                        <a:rPr lang="en-CA" sz="1200" u="sng" kern="100" dirty="0">
                          <a:solidFill>
                            <a:schemeClr val="tx1"/>
                          </a:solidFill>
                          <a:effectLst/>
                          <a:hlinkClick r:id="rId11">
                            <a:extLst>
                              <a:ext uri="{A12FA001-AC4F-418D-AE19-62706E023703}">
                                <ahyp:hlinkClr xmlns:ahyp="http://schemas.microsoft.com/office/drawing/2018/hyperlinkcolor" val="tx"/>
                              </a:ext>
                            </a:extLst>
                          </a:hlinkClick>
                        </a:rPr>
                        <a:t>Scientists are building giant ‘evidence banks’ to create policies that actually work</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nSpc>
                          <a:spcPct val="107000"/>
                        </a:lnSpc>
                      </a:pP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Article de </a:t>
                      </a:r>
                      <a:r>
                        <a:rPr lang="fr-CA" sz="1200" i="1"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Nature</a:t>
                      </a: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 sur les deux annonces de financement par Helen Pearson.</a:t>
                      </a:r>
                      <a:endParaRPr lang="fr-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9525" marB="0">
                    <a:solidFill>
                      <a:schemeClr val="bg1"/>
                    </a:solidFill>
                  </a:tcPr>
                </a:tc>
                <a:extLst>
                  <a:ext uri="{0D108BD9-81ED-4DB2-BD59-A6C34878D82A}">
                    <a16:rowId xmlns:a16="http://schemas.microsoft.com/office/drawing/2014/main" val="2189954306"/>
                  </a:ext>
                </a:extLst>
              </a:tr>
              <a:tr h="451203">
                <a:tc>
                  <a:txBody>
                    <a:bodyPr/>
                    <a:lstStyle/>
                    <a:p>
                      <a:pPr algn="l"/>
                      <a:r>
                        <a:rPr lang="en-CA" sz="1200" b="0" kern="100" dirty="0">
                          <a:solidFill>
                            <a:srgbClr val="254776"/>
                          </a:solidFill>
                          <a:effectLst/>
                        </a:rPr>
                        <a:t>21 sept.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F5E4ED"/>
                    </a:solidFill>
                  </a:tcPr>
                </a:tc>
                <a:tc>
                  <a:txBody>
                    <a:bodyPr/>
                    <a:lstStyle/>
                    <a:p>
                      <a:pPr algn="l">
                        <a:spcAft>
                          <a:spcPts val="300"/>
                        </a:spcAft>
                      </a:pPr>
                      <a:r>
                        <a:rPr lang="en-CA" sz="1200" u="sng" kern="100" dirty="0">
                          <a:solidFill>
                            <a:schemeClr val="tx1"/>
                          </a:solidFill>
                          <a:effectLst/>
                          <a:hlinkClick r:id="rId12">
                            <a:extLst>
                              <a:ext uri="{A12FA001-AC4F-418D-AE19-62706E023703}">
                                <ahyp:hlinkClr xmlns:ahyp="http://schemas.microsoft.com/office/drawing/2018/hyperlinkcolor" val="tx"/>
                              </a:ext>
                            </a:extLst>
                          </a:hlinkClick>
                        </a:rPr>
                        <a:t>US $74 million new investments in SDG evidence to be announced</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F5E4ED"/>
                    </a:solidFill>
                  </a:tcPr>
                </a:tc>
                <a:tc>
                  <a:txBody>
                    <a:bodyPr/>
                    <a:lstStyle/>
                    <a:p>
                      <a:pPr>
                        <a:lnSpc>
                          <a:spcPct val="107000"/>
                        </a:lnSpc>
                      </a:pP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Déclaration de la Global SDG </a:t>
                      </a:r>
                      <a:r>
                        <a:rPr lang="fr-CA" sz="1200" dirty="0" err="1">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Synthesis</a:t>
                      </a: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 Coalition concernant les deux annonces de financement..</a:t>
                      </a:r>
                      <a:endParaRPr lang="fr-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9525" marB="0">
                    <a:solidFill>
                      <a:srgbClr val="F5E4ED"/>
                    </a:solidFill>
                  </a:tcPr>
                </a:tc>
                <a:extLst>
                  <a:ext uri="{0D108BD9-81ED-4DB2-BD59-A6C34878D82A}">
                    <a16:rowId xmlns:a16="http://schemas.microsoft.com/office/drawing/2014/main" val="1656274455"/>
                  </a:ext>
                </a:extLst>
              </a:tr>
              <a:tr h="469529">
                <a:tc>
                  <a:txBody>
                    <a:bodyPr/>
                    <a:lstStyle/>
                    <a:p>
                      <a:pPr algn="l"/>
                      <a:r>
                        <a:rPr lang="en-CA" sz="1200" b="0" kern="100" dirty="0">
                          <a:solidFill>
                            <a:srgbClr val="254776"/>
                          </a:solidFill>
                          <a:effectLst/>
                        </a:rPr>
                        <a:t>22 sept.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l">
                        <a:spcAft>
                          <a:spcPts val="300"/>
                        </a:spcAft>
                      </a:pPr>
                      <a:r>
                        <a:rPr lang="fr-CA" sz="1200" u="sng" kern="100" dirty="0">
                          <a:solidFill>
                            <a:schemeClr val="tx1"/>
                          </a:solidFill>
                          <a:effectLst/>
                          <a:hlinkClick r:id="rId13"/>
                        </a:rPr>
                        <a:t>Fil de discussion sur X concernant l'annonce du financement transformateur des données probantes à l'échelle mondiale</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nSpc>
                          <a:spcPct val="107000"/>
                        </a:lnSpc>
                      </a:pP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Fil de discussion sur la plateforme X concernant l'investissement de l'UKRI, publié par </a:t>
                      </a:r>
                      <a:r>
                        <a:rPr lang="fr-CA" sz="1200" dirty="0" err="1">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Stian</a:t>
                      </a: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 Westlake, président exécutif du </a:t>
                      </a:r>
                      <a:r>
                        <a:rPr lang="fr-CA" sz="1200" dirty="0" err="1">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Economic</a:t>
                      </a: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 and Social </a:t>
                      </a:r>
                      <a:r>
                        <a:rPr lang="fr-CA" sz="1200" dirty="0" err="1">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Research</a:t>
                      </a: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 Council du Royaume-Uni.</a:t>
                      </a:r>
                      <a:endParaRPr lang="fr-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9525" marB="0">
                    <a:solidFill>
                      <a:schemeClr val="bg1"/>
                    </a:solidFill>
                  </a:tcPr>
                </a:tc>
                <a:extLst>
                  <a:ext uri="{0D108BD9-81ED-4DB2-BD59-A6C34878D82A}">
                    <a16:rowId xmlns:a16="http://schemas.microsoft.com/office/drawing/2014/main" val="3363565491"/>
                  </a:ext>
                </a:extLst>
              </a:tr>
              <a:tr h="373236">
                <a:tc>
                  <a:txBody>
                    <a:bodyPr/>
                    <a:lstStyle/>
                    <a:p>
                      <a:pPr algn="l"/>
                      <a:r>
                        <a:rPr lang="en-CA" sz="1200" b="0" kern="100" dirty="0">
                          <a:solidFill>
                            <a:srgbClr val="254776"/>
                          </a:solidFill>
                          <a:effectLst/>
                        </a:rPr>
                        <a:t>2 oct.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F5E4ED"/>
                    </a:solidFill>
                  </a:tcPr>
                </a:tc>
                <a:tc>
                  <a:txBody>
                    <a:bodyPr/>
                    <a:lstStyle/>
                    <a:p>
                      <a:pPr algn="l">
                        <a:spcAft>
                          <a:spcPts val="300"/>
                        </a:spcAft>
                      </a:pPr>
                      <a:r>
                        <a:rPr lang="en-CA" sz="1200" u="sng" kern="100" dirty="0">
                          <a:solidFill>
                            <a:schemeClr val="tx1"/>
                          </a:solidFill>
                          <a:effectLst/>
                          <a:hlinkClick r:id="rId14">
                            <a:extLst>
                              <a:ext uri="{A12FA001-AC4F-418D-AE19-62706E023703}">
                                <ahyp:hlinkClr xmlns:ahyp="http://schemas.microsoft.com/office/drawing/2018/hyperlinkcolor" val="tx"/>
                              </a:ext>
                            </a:extLst>
                          </a:hlinkClick>
                        </a:rPr>
                        <a:t>‘Evidence banks’ can drive better decisions in public life</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F5E4ED"/>
                    </a:solidFill>
                  </a:tcPr>
                </a:tc>
                <a:tc>
                  <a:txBody>
                    <a:bodyPr/>
                    <a:lstStyle/>
                    <a:p>
                      <a:pPr>
                        <a:lnSpc>
                          <a:spcPct val="107000"/>
                        </a:lnSpc>
                      </a:pP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Article de presse du Financial Times sur les deux annonces de financement.</a:t>
                      </a:r>
                      <a:endParaRPr lang="fr-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9525" marB="0">
                    <a:solidFill>
                      <a:srgbClr val="F5E4ED"/>
                    </a:solidFill>
                  </a:tcPr>
                </a:tc>
                <a:extLst>
                  <a:ext uri="{0D108BD9-81ED-4DB2-BD59-A6C34878D82A}">
                    <a16:rowId xmlns:a16="http://schemas.microsoft.com/office/drawing/2014/main" val="2680104994"/>
                  </a:ext>
                </a:extLst>
              </a:tr>
            </a:tbl>
          </a:graphicData>
        </a:graphic>
      </p:graphicFrame>
    </p:spTree>
    <p:extLst>
      <p:ext uri="{BB962C8B-B14F-4D97-AF65-F5344CB8AC3E}">
        <p14:creationId xmlns:p14="http://schemas.microsoft.com/office/powerpoint/2010/main" val="4027437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4D9C-A647-C8D2-387C-6D2544160F09}"/>
              </a:ext>
            </a:extLst>
          </p:cNvPr>
          <p:cNvSpPr>
            <a:spLocks noGrp="1"/>
          </p:cNvSpPr>
          <p:nvPr>
            <p:ph type="title"/>
            <p:custDataLst>
              <p:tags r:id="rId1"/>
            </p:custDataLst>
          </p:nvPr>
        </p:nvSpPr>
        <p:spPr/>
        <p:txBody>
          <a:bodyPr>
            <a:noAutofit/>
          </a:bodyPr>
          <a:lstStyle/>
          <a:p>
            <a:r>
              <a:rPr lang="fr-CA" dirty="0"/>
              <a:t>Le processus de planification de l'ESIC adopte une approche d'impact collectif, en commençant par un accord sur un agenda commun pour l’infrastructure nécessaire</a:t>
            </a:r>
            <a:endParaRPr lang="en-US" dirty="0">
              <a:solidFill>
                <a:srgbClr val="FF0000"/>
              </a:solidFill>
            </a:endParaRPr>
          </a:p>
        </p:txBody>
      </p:sp>
      <p:sp>
        <p:nvSpPr>
          <p:cNvPr id="3" name="Slide Number Placeholder 2">
            <a:extLst>
              <a:ext uri="{FF2B5EF4-FFF2-40B4-BE49-F238E27FC236}">
                <a16:creationId xmlns:a16="http://schemas.microsoft.com/office/drawing/2014/main" id="{148B8EA0-BD45-E9CD-A458-3959AC2555A2}"/>
              </a:ext>
            </a:extLst>
          </p:cNvPr>
          <p:cNvSpPr>
            <a:spLocks noGrp="1"/>
          </p:cNvSpPr>
          <p:nvPr>
            <p:ph type="sldNum" sz="quarter" idx="4"/>
            <p:custDataLst>
              <p:tags r:id="rId2"/>
            </p:custDataLst>
          </p:nvPr>
        </p:nvSpPr>
        <p:spPr>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pPr/>
              <a:t>4</a:t>
            </a:fld>
            <a:endParaRPr lang="en-US"/>
          </a:p>
        </p:txBody>
      </p:sp>
      <p:sp>
        <p:nvSpPr>
          <p:cNvPr id="4" name="Rectangle: Rounded Corners 3">
            <a:extLst>
              <a:ext uri="{FF2B5EF4-FFF2-40B4-BE49-F238E27FC236}">
                <a16:creationId xmlns:a16="http://schemas.microsoft.com/office/drawing/2014/main" id="{41E59FF7-1EBD-A7BC-8014-1993FD60238C}"/>
              </a:ext>
            </a:extLst>
          </p:cNvPr>
          <p:cNvSpPr/>
          <p:nvPr>
            <p:custDataLst>
              <p:tags r:id="rId3"/>
            </p:custDataLst>
          </p:nvPr>
        </p:nvSpPr>
        <p:spPr>
          <a:xfrm>
            <a:off x="2169210" y="5181935"/>
            <a:ext cx="6650181" cy="954107"/>
          </a:xfrm>
          <a:prstGeom prst="roundRect">
            <a:avLst/>
          </a:prstGeom>
          <a:solidFill>
            <a:srgbClr val="CC76A6">
              <a:alpha val="34902"/>
            </a:srgbClr>
          </a:solidFill>
          <a:ln>
            <a:solidFill>
              <a:srgbClr val="CC7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rtl="0" eaLnBrk="1" fontAlgn="t" latinLnBrk="0" hangingPunct="1">
              <a:spcBef>
                <a:spcPts val="0"/>
              </a:spcBef>
              <a:spcAft>
                <a:spcPts val="0"/>
              </a:spcAft>
            </a:pPr>
            <a:r>
              <a:rPr lang="fr-CA" sz="1200" b="0" i="0" u="none" strike="noStrike" dirty="0">
                <a:solidFill>
                  <a:schemeClr val="tx1"/>
                </a:solidFill>
                <a:effectLst/>
                <a:latin typeface="Arial" panose="020B0604020202020204" pitchFamily="34" charset="0"/>
              </a:rPr>
              <a:t>Infrastructures </a:t>
            </a:r>
            <a:r>
              <a:rPr lang="fr-CA" sz="1200" b="1" i="0" u="none" strike="noStrike" dirty="0">
                <a:solidFill>
                  <a:schemeClr val="tx1"/>
                </a:solidFill>
                <a:effectLst/>
                <a:latin typeface="Arial" panose="020B0604020202020204" pitchFamily="34" charset="0"/>
              </a:rPr>
              <a:t>[investissement WT de 45M£] </a:t>
            </a:r>
            <a:r>
              <a:rPr lang="fr-CA" sz="1200" b="0" i="0" u="none" strike="noStrike" dirty="0">
                <a:solidFill>
                  <a:schemeClr val="tx1"/>
                </a:solidFill>
                <a:effectLst/>
                <a:latin typeface="Arial" panose="020B0604020202020204" pitchFamily="34" charset="0"/>
              </a:rPr>
              <a:t>: </a:t>
            </a:r>
            <a:br>
              <a:rPr lang="fr-CA" sz="1200" b="0" i="0" u="none" strike="noStrike" dirty="0">
                <a:solidFill>
                  <a:schemeClr val="tx1"/>
                </a:solidFill>
                <a:effectLst/>
                <a:latin typeface="Arial" panose="020B0604020202020204" pitchFamily="34" charset="0"/>
              </a:rPr>
            </a:br>
            <a:r>
              <a:rPr lang="fr-CA" sz="1200" b="0" i="0" u="none" strike="noStrike" dirty="0">
                <a:solidFill>
                  <a:schemeClr val="tx1"/>
                </a:solidFill>
                <a:effectLst/>
                <a:latin typeface="Arial" panose="020B0604020202020204" pitchFamily="34" charset="0"/>
              </a:rPr>
              <a:t>1) engagement du côté de la demande ; 2) plateformes de partage et de réutilisation des données ; 3) utilisation sûre et responsable de </a:t>
            </a:r>
            <a:r>
              <a:rPr lang="fr-CA" sz="1200" b="1" i="0" u="none" strike="noStrike" dirty="0">
                <a:solidFill>
                  <a:schemeClr val="tx1"/>
                </a:solidFill>
                <a:effectLst/>
                <a:latin typeface="Arial" panose="020B0604020202020204" pitchFamily="34" charset="0"/>
              </a:rPr>
              <a:t>l'IA [investissement WT de 10M£ dans l'IA] </a:t>
            </a:r>
            <a:r>
              <a:rPr lang="fr-CA" sz="1200" b="0" i="0" u="none" strike="noStrike" dirty="0">
                <a:solidFill>
                  <a:schemeClr val="tx1"/>
                </a:solidFill>
                <a:effectLst/>
                <a:latin typeface="Arial" panose="020B0604020202020204" pitchFamily="34" charset="0"/>
              </a:rPr>
              <a:t>; 4) innovation dans les méthodes et les processus ; 5) partage des capacités</a:t>
            </a:r>
            <a:endParaRPr lang="en-CA" sz="1200" b="0" i="0" u="none" strike="noStrike" dirty="0">
              <a:solidFill>
                <a:schemeClr val="tx1"/>
              </a:solidFill>
              <a:effectLst/>
              <a:latin typeface="Arial" panose="020B0604020202020204" pitchFamily="34" charset="0"/>
            </a:endParaRPr>
          </a:p>
        </p:txBody>
      </p:sp>
      <p:sp>
        <p:nvSpPr>
          <p:cNvPr id="6" name="Rectangle: Rounded Corners 5">
            <a:extLst>
              <a:ext uri="{FF2B5EF4-FFF2-40B4-BE49-F238E27FC236}">
                <a16:creationId xmlns:a16="http://schemas.microsoft.com/office/drawing/2014/main" id="{93056B50-53A9-94F4-84EE-3D43E96D972E}"/>
              </a:ext>
            </a:extLst>
          </p:cNvPr>
          <p:cNvSpPr/>
          <p:nvPr>
            <p:custDataLst>
              <p:tags r:id="rId4"/>
            </p:custDataLst>
          </p:nvPr>
        </p:nvSpPr>
        <p:spPr>
          <a:xfrm>
            <a:off x="2119334" y="2678302"/>
            <a:ext cx="2159607" cy="2399786"/>
          </a:xfrm>
          <a:prstGeom prst="roundRect">
            <a:avLst/>
          </a:prstGeom>
          <a:solidFill>
            <a:srgbClr val="CC76A6">
              <a:alpha val="20000"/>
            </a:srgbClr>
          </a:solidFill>
          <a:ln>
            <a:solidFill>
              <a:srgbClr val="CC7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200" i="0" u="none" strike="noStrike" kern="1200" dirty="0">
                <a:solidFill>
                  <a:schemeClr val="tx1"/>
                </a:solidFill>
                <a:effectLst/>
                <a:latin typeface="Arial" panose="020B0604020202020204" pitchFamily="34" charset="0"/>
              </a:rPr>
              <a:t>Synthèses vivantes des données probantes</a:t>
            </a:r>
          </a:p>
          <a:p>
            <a:pPr algn="ctr"/>
            <a:r>
              <a:rPr lang="fr-CA" sz="1200" i="0" u="none" strike="noStrike" kern="1200" dirty="0">
                <a:solidFill>
                  <a:schemeClr val="tx1"/>
                </a:solidFill>
                <a:effectLst/>
                <a:latin typeface="Arial" panose="020B0604020202020204" pitchFamily="34" charset="0"/>
              </a:rPr>
              <a:t>sur l'accélération des progrès vers les ODD</a:t>
            </a:r>
          </a:p>
          <a:p>
            <a:pPr algn="ctr"/>
            <a:r>
              <a:rPr lang="fr-CA" sz="1200" i="0" u="none" strike="noStrike" kern="1200" dirty="0">
                <a:solidFill>
                  <a:schemeClr val="tx1"/>
                </a:solidFill>
                <a:effectLst/>
                <a:latin typeface="Arial" panose="020B0604020202020204" pitchFamily="34" charset="0"/>
              </a:rPr>
              <a:t>[</a:t>
            </a:r>
            <a:r>
              <a:rPr lang="fr-CA" sz="1200" b="1" i="0" u="none" strike="noStrike" kern="1200" dirty="0">
                <a:solidFill>
                  <a:schemeClr val="tx1"/>
                </a:solidFill>
                <a:effectLst/>
                <a:latin typeface="Arial" panose="020B0604020202020204" pitchFamily="34" charset="0"/>
              </a:rPr>
              <a:t>Investissement UKRI de 11,5</a:t>
            </a:r>
            <a:r>
              <a:rPr lang="en-US" sz="1200" b="1" i="0" u="none" strike="noStrike" kern="1200" dirty="0">
                <a:solidFill>
                  <a:schemeClr val="tx1"/>
                </a:solidFill>
                <a:effectLst/>
                <a:latin typeface="Arial" panose="020B0604020202020204" pitchFamily="34" charset="0"/>
              </a:rPr>
              <a:t>M£</a:t>
            </a:r>
            <a:r>
              <a:rPr lang="fr-CA" sz="1200" i="0" u="none" strike="noStrike" kern="1200" dirty="0">
                <a:solidFill>
                  <a:schemeClr val="tx1"/>
                </a:solidFill>
                <a:effectLst/>
                <a:latin typeface="Arial" panose="020B0604020202020204" pitchFamily="34" charset="0"/>
              </a:rPr>
              <a:t>, qui ciblera également les éléments d'infrastructure 1 et 3]</a:t>
            </a:r>
            <a:endParaRPr lang="en-CA" sz="1200" dirty="0">
              <a:solidFill>
                <a:schemeClr val="tx1"/>
              </a:solidFill>
            </a:endParaRPr>
          </a:p>
        </p:txBody>
      </p:sp>
      <p:sp>
        <p:nvSpPr>
          <p:cNvPr id="7" name="Rectangle: Rounded Corners 6">
            <a:extLst>
              <a:ext uri="{FF2B5EF4-FFF2-40B4-BE49-F238E27FC236}">
                <a16:creationId xmlns:a16="http://schemas.microsoft.com/office/drawing/2014/main" id="{6BF57B1D-01DD-0CA0-1A1E-475FA556C43F}"/>
              </a:ext>
            </a:extLst>
          </p:cNvPr>
          <p:cNvSpPr/>
          <p:nvPr>
            <p:custDataLst>
              <p:tags r:id="rId5"/>
            </p:custDataLst>
          </p:nvPr>
        </p:nvSpPr>
        <p:spPr>
          <a:xfrm>
            <a:off x="4401758" y="2678302"/>
            <a:ext cx="2159607" cy="2399786"/>
          </a:xfrm>
          <a:prstGeom prst="roundRect">
            <a:avLst/>
          </a:prstGeom>
          <a:solidFill>
            <a:srgbClr val="CC76A6">
              <a:alpha val="20000"/>
            </a:srgbClr>
          </a:solidFill>
          <a:ln>
            <a:solidFill>
              <a:srgbClr val="CC7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200" dirty="0">
                <a:solidFill>
                  <a:schemeClr val="tx1"/>
                </a:solidFill>
              </a:rPr>
              <a:t>Séries de synthèses vivantes des données probantes sur les priorités supplémentaires </a:t>
            </a:r>
            <a:br>
              <a:rPr lang="fr-CA" sz="1200" dirty="0">
                <a:solidFill>
                  <a:schemeClr val="tx1"/>
                </a:solidFill>
              </a:rPr>
            </a:br>
            <a:r>
              <a:rPr lang="fr-CA" sz="1200" dirty="0">
                <a:solidFill>
                  <a:schemeClr val="tx1"/>
                </a:solidFill>
              </a:rPr>
              <a:t>des ODD</a:t>
            </a:r>
          </a:p>
          <a:p>
            <a:pPr algn="ctr"/>
            <a:r>
              <a:rPr lang="fr-CA" sz="1200" b="1" dirty="0">
                <a:solidFill>
                  <a:schemeClr val="tx1"/>
                </a:solidFill>
              </a:rPr>
              <a:t>[investissements actuels et futurs du </a:t>
            </a:r>
            <a:r>
              <a:rPr lang="fr-CA" sz="1200" b="1" dirty="0" err="1">
                <a:solidFill>
                  <a:schemeClr val="tx1"/>
                </a:solidFill>
              </a:rPr>
              <a:t>Wellcome</a:t>
            </a:r>
            <a:r>
              <a:rPr lang="fr-CA" sz="1200" b="1" dirty="0">
                <a:solidFill>
                  <a:schemeClr val="tx1"/>
                </a:solidFill>
              </a:rPr>
              <a:t> Trust (WT) dans ses 3 domaines de solutions]</a:t>
            </a:r>
            <a:endParaRPr lang="en-CA" sz="1200" b="1" dirty="0">
              <a:solidFill>
                <a:schemeClr val="tx1"/>
              </a:solidFill>
            </a:endParaRPr>
          </a:p>
        </p:txBody>
      </p:sp>
      <p:sp>
        <p:nvSpPr>
          <p:cNvPr id="16" name="Rectangle: Rounded Corners 15">
            <a:extLst>
              <a:ext uri="{FF2B5EF4-FFF2-40B4-BE49-F238E27FC236}">
                <a16:creationId xmlns:a16="http://schemas.microsoft.com/office/drawing/2014/main" id="{8BE37E6F-7C46-ECCE-B37D-5FE9029D58E3}"/>
              </a:ext>
            </a:extLst>
          </p:cNvPr>
          <p:cNvSpPr/>
          <p:nvPr>
            <p:custDataLst>
              <p:tags r:id="rId6"/>
            </p:custDataLst>
          </p:nvPr>
        </p:nvSpPr>
        <p:spPr>
          <a:xfrm>
            <a:off x="6672407" y="2687849"/>
            <a:ext cx="2228050" cy="2399786"/>
          </a:xfrm>
          <a:prstGeom prst="roundRect">
            <a:avLst/>
          </a:prstGeom>
          <a:solidFill>
            <a:srgbClr val="CC76A6">
              <a:alpha val="20000"/>
            </a:srgbClr>
          </a:solidFill>
          <a:ln>
            <a:solidFill>
              <a:srgbClr val="CC7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200" dirty="0">
                <a:solidFill>
                  <a:schemeClr val="tx1"/>
                </a:solidFill>
              </a:rPr>
              <a:t>Séries de synthèses vivantes des données probantes sur les ODD supplémentaires et </a:t>
            </a:r>
            <a:br>
              <a:rPr lang="fr-CA" sz="1200" dirty="0">
                <a:solidFill>
                  <a:schemeClr val="tx1"/>
                </a:solidFill>
              </a:rPr>
            </a:br>
            <a:r>
              <a:rPr lang="fr-CA" sz="1200" dirty="0">
                <a:solidFill>
                  <a:schemeClr val="tx1"/>
                </a:solidFill>
              </a:rPr>
              <a:t>autres priorités</a:t>
            </a:r>
          </a:p>
          <a:p>
            <a:pPr algn="ctr"/>
            <a:r>
              <a:rPr lang="fr-CA" sz="1200" b="1" dirty="0">
                <a:solidFill>
                  <a:schemeClr val="tx1"/>
                </a:solidFill>
              </a:rPr>
              <a:t>[investissements futurs d'autres bailleurs de fonds]</a:t>
            </a:r>
            <a:r>
              <a:rPr lang="en-US" sz="1200" b="1" dirty="0">
                <a:solidFill>
                  <a:schemeClr val="tx1"/>
                </a:solidFill>
              </a:rPr>
              <a:t> </a:t>
            </a:r>
          </a:p>
        </p:txBody>
      </p:sp>
      <p:sp>
        <p:nvSpPr>
          <p:cNvPr id="5" name="Triangle 4">
            <a:extLst>
              <a:ext uri="{FF2B5EF4-FFF2-40B4-BE49-F238E27FC236}">
                <a16:creationId xmlns:a16="http://schemas.microsoft.com/office/drawing/2014/main" id="{C3804FE4-A2F9-8E58-DDA8-9B174BC7EAB0}"/>
              </a:ext>
            </a:extLst>
          </p:cNvPr>
          <p:cNvSpPr/>
          <p:nvPr>
            <p:custDataLst>
              <p:tags r:id="rId7"/>
            </p:custDataLst>
          </p:nvPr>
        </p:nvSpPr>
        <p:spPr>
          <a:xfrm>
            <a:off x="2251496" y="1463082"/>
            <a:ext cx="6481823" cy="1111731"/>
          </a:xfrm>
          <a:prstGeom prst="triangle">
            <a:avLst/>
          </a:prstGeom>
          <a:solidFill>
            <a:srgbClr val="CC76A6">
              <a:alpha val="5098"/>
            </a:srgbClr>
          </a:solidFill>
          <a:ln>
            <a:solidFill>
              <a:srgbClr val="CC7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highlight>
                <a:srgbClr val="FFFF00"/>
              </a:highlight>
            </a:endParaRPr>
          </a:p>
        </p:txBody>
      </p:sp>
      <p:sp>
        <p:nvSpPr>
          <p:cNvPr id="8" name="TextBox 7">
            <a:extLst>
              <a:ext uri="{FF2B5EF4-FFF2-40B4-BE49-F238E27FC236}">
                <a16:creationId xmlns:a16="http://schemas.microsoft.com/office/drawing/2014/main" id="{56E0B069-8478-7765-6DC1-333F33CA37AA}"/>
              </a:ext>
            </a:extLst>
          </p:cNvPr>
          <p:cNvSpPr txBox="1"/>
          <p:nvPr>
            <p:custDataLst>
              <p:tags r:id="rId8"/>
            </p:custDataLst>
          </p:nvPr>
        </p:nvSpPr>
        <p:spPr>
          <a:xfrm>
            <a:off x="3513334" y="1692672"/>
            <a:ext cx="3958135" cy="1015663"/>
          </a:xfrm>
          <a:prstGeom prst="rect">
            <a:avLst/>
          </a:prstGeom>
          <a:noFill/>
        </p:spPr>
        <p:txBody>
          <a:bodyPr wrap="none" rtlCol="0">
            <a:spAutoFit/>
          </a:bodyPr>
          <a:lstStyle/>
          <a:p>
            <a:pPr algn="ctr"/>
            <a:r>
              <a:rPr lang="fr-CA" sz="1200" dirty="0"/>
              <a:t>Informations concrètes </a:t>
            </a:r>
            <a:br>
              <a:rPr lang="fr-CA" sz="1200" dirty="0"/>
            </a:br>
            <a:r>
              <a:rPr lang="fr-CA" sz="1200" dirty="0"/>
              <a:t>présentées de différentes manières </a:t>
            </a:r>
            <a:br>
              <a:rPr lang="fr-CA" sz="1200" dirty="0"/>
            </a:br>
            <a:r>
              <a:rPr lang="fr-CA" sz="1200" dirty="0"/>
              <a:t>pour différents décideurs, secteurs, régions et langues</a:t>
            </a:r>
          </a:p>
          <a:p>
            <a:pPr algn="ctr"/>
            <a:r>
              <a:rPr lang="fr-CA" sz="1200" b="1" dirty="0"/>
              <a:t>[investissements futurs d'autres bailleurs de fonds]</a:t>
            </a:r>
            <a:endParaRPr lang="en-US" sz="1200" b="1" dirty="0"/>
          </a:p>
          <a:p>
            <a:pPr algn="ctr"/>
            <a:endParaRPr lang="en-US" sz="1200" dirty="0"/>
          </a:p>
        </p:txBody>
      </p:sp>
      <p:sp>
        <p:nvSpPr>
          <p:cNvPr id="11" name="TextBox 10">
            <a:extLst>
              <a:ext uri="{FF2B5EF4-FFF2-40B4-BE49-F238E27FC236}">
                <a16:creationId xmlns:a16="http://schemas.microsoft.com/office/drawing/2014/main" id="{5E21029B-B6E7-7E0D-7F4D-639BFB1CEE04}"/>
              </a:ext>
            </a:extLst>
          </p:cNvPr>
          <p:cNvSpPr txBox="1"/>
          <p:nvPr>
            <p:custDataLst>
              <p:tags r:id="rId9"/>
            </p:custDataLst>
          </p:nvPr>
        </p:nvSpPr>
        <p:spPr>
          <a:xfrm>
            <a:off x="8938666" y="1554071"/>
            <a:ext cx="3253334" cy="830997"/>
          </a:xfrm>
          <a:prstGeom prst="rect">
            <a:avLst/>
          </a:prstGeom>
          <a:noFill/>
        </p:spPr>
        <p:txBody>
          <a:bodyPr wrap="square" rtlCol="0">
            <a:spAutoFit/>
          </a:bodyPr>
          <a:lstStyle/>
          <a:p>
            <a:r>
              <a:rPr lang="fr-CA" sz="1200" dirty="0"/>
              <a:t>Exemples du secteur de l’éducation:</a:t>
            </a:r>
            <a:endParaRPr lang="en-CA" sz="1200" dirty="0"/>
          </a:p>
          <a:p>
            <a:pPr marL="266700" indent="-266700">
              <a:buAutoNum type="arabicParenR"/>
            </a:pPr>
            <a:r>
              <a:rPr lang="en-CA" sz="1200" dirty="0" err="1"/>
              <a:t>Meilleurs</a:t>
            </a:r>
            <a:r>
              <a:rPr lang="en-CA" sz="1200" dirty="0"/>
              <a:t> </a:t>
            </a:r>
            <a:r>
              <a:rPr lang="en-CA" sz="1200" dirty="0" err="1"/>
              <a:t>achats</a:t>
            </a:r>
            <a:r>
              <a:rPr lang="en-CA" sz="1200" dirty="0"/>
              <a:t>: </a:t>
            </a:r>
            <a:r>
              <a:rPr lang="en-CA" sz="1200" dirty="0">
                <a:hlinkClick r:id="rId13"/>
              </a:rPr>
              <a:t>GEEAP</a:t>
            </a:r>
            <a:endParaRPr lang="en-CA" sz="1200" dirty="0"/>
          </a:p>
          <a:p>
            <a:pPr marL="266700" indent="-266700">
              <a:buAutoNum type="arabicParenR"/>
            </a:pPr>
            <a:r>
              <a:rPr lang="en-CA" sz="1200" dirty="0" err="1"/>
              <a:t>Approches</a:t>
            </a:r>
            <a:r>
              <a:rPr lang="en-CA" sz="1200" dirty="0"/>
              <a:t> </a:t>
            </a:r>
            <a:r>
              <a:rPr lang="en-CA" sz="1200" dirty="0" err="1"/>
              <a:t>générales</a:t>
            </a:r>
            <a:r>
              <a:rPr lang="en-CA" sz="1200" dirty="0"/>
              <a:t>: </a:t>
            </a:r>
            <a:r>
              <a:rPr lang="en-CA" sz="1200" dirty="0">
                <a:hlinkClick r:id="rId14"/>
              </a:rPr>
              <a:t>EEF</a:t>
            </a:r>
            <a:endParaRPr lang="en-CA" sz="1200" dirty="0"/>
          </a:p>
          <a:p>
            <a:pPr marL="266700" indent="-266700">
              <a:buAutoNum type="arabicParenR"/>
            </a:pPr>
            <a:r>
              <a:rPr lang="en-CA" sz="1200" dirty="0"/>
              <a:t>Programmes de marque: </a:t>
            </a:r>
            <a:r>
              <a:rPr lang="en-CA" sz="1200" dirty="0">
                <a:hlinkClick r:id="rId15"/>
              </a:rPr>
              <a:t>IES WWC</a:t>
            </a:r>
            <a:endParaRPr lang="en-CA" sz="1200" dirty="0"/>
          </a:p>
        </p:txBody>
      </p:sp>
      <p:cxnSp>
        <p:nvCxnSpPr>
          <p:cNvPr id="13" name="Straight Arrow Connector 12">
            <a:extLst>
              <a:ext uri="{FF2B5EF4-FFF2-40B4-BE49-F238E27FC236}">
                <a16:creationId xmlns:a16="http://schemas.microsoft.com/office/drawing/2014/main" id="{37105211-097D-67A3-CAA5-0EC3DAD47534}"/>
              </a:ext>
            </a:extLst>
          </p:cNvPr>
          <p:cNvCxnSpPr>
            <a:cxnSpLocks/>
          </p:cNvCxnSpPr>
          <p:nvPr>
            <p:custDataLst>
              <p:tags r:id="rId10"/>
            </p:custDataLst>
          </p:nvPr>
        </p:nvCxnSpPr>
        <p:spPr>
          <a:xfrm flipV="1">
            <a:off x="7786432" y="1703823"/>
            <a:ext cx="1077295" cy="65489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05722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FA81C0-0E70-691B-D8C3-5C7B83226B5D}"/>
              </a:ext>
            </a:extLst>
          </p:cNvPr>
          <p:cNvSpPr>
            <a:spLocks noGrp="1"/>
          </p:cNvSpPr>
          <p:nvPr>
            <p:ph type="title"/>
            <p:custDataLst>
              <p:tags r:id="rId1"/>
            </p:custDataLst>
          </p:nvPr>
        </p:nvSpPr>
        <p:spPr/>
        <p:txBody>
          <a:bodyPr>
            <a:noAutofit/>
          </a:bodyPr>
          <a:lstStyle/>
          <a:p>
            <a:r>
              <a:rPr lang="fr-CA" dirty="0"/>
              <a:t>Le processus de planification de l’ESIC impliquera de nombreuses catégories d’acteurs concernés, en particulier ceux désormais représentés dans les deux cercles de gauche et les deux cercles de droite</a:t>
            </a:r>
            <a:endParaRPr lang="en-US" dirty="0">
              <a:solidFill>
                <a:srgbClr val="FF0000"/>
              </a:solidFill>
            </a:endParaRPr>
          </a:p>
        </p:txBody>
      </p:sp>
      <p:sp>
        <p:nvSpPr>
          <p:cNvPr id="6" name="Freeform 5">
            <a:extLst>
              <a:ext uri="{FF2B5EF4-FFF2-40B4-BE49-F238E27FC236}">
                <a16:creationId xmlns:a16="http://schemas.microsoft.com/office/drawing/2014/main" id="{7F908067-ECAA-3C73-239C-4020768EE514}"/>
              </a:ext>
            </a:extLst>
          </p:cNvPr>
          <p:cNvSpPr/>
          <p:nvPr>
            <p:custDataLst>
              <p:tags r:id="rId2"/>
            </p:custDataLst>
          </p:nvPr>
        </p:nvSpPr>
        <p:spPr>
          <a:xfrm>
            <a:off x="772402" y="4220530"/>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accent3"/>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p>
        </p:txBody>
      </p:sp>
      <p:sp>
        <p:nvSpPr>
          <p:cNvPr id="9" name="Oval 8">
            <a:extLst>
              <a:ext uri="{FF2B5EF4-FFF2-40B4-BE49-F238E27FC236}">
                <a16:creationId xmlns:a16="http://schemas.microsoft.com/office/drawing/2014/main" id="{4856E63A-29FE-3583-91BC-8CE2815B80AB}"/>
              </a:ext>
            </a:extLst>
          </p:cNvPr>
          <p:cNvSpPr>
            <a:spLocks noChangeAspect="1"/>
          </p:cNvSpPr>
          <p:nvPr>
            <p:custDataLst>
              <p:tags r:id="rId3"/>
            </p:custDataLst>
          </p:nvPr>
        </p:nvSpPr>
        <p:spPr>
          <a:xfrm>
            <a:off x="8407338" y="2609152"/>
            <a:ext cx="720000" cy="720000"/>
          </a:xfrm>
          <a:prstGeom prst="ellipse">
            <a:avLst/>
          </a:prstGeom>
          <a:solidFill>
            <a:schemeClr val="bg1"/>
          </a:solidFill>
          <a:ln>
            <a:solidFill>
              <a:srgbClr val="2447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44776"/>
              </a:solidFill>
            </a:endParaRPr>
          </a:p>
        </p:txBody>
      </p:sp>
      <p:pic>
        <p:nvPicPr>
          <p:cNvPr id="11" name="Graphic 10" descr="Board Of Directors with solid fill">
            <a:extLst>
              <a:ext uri="{FF2B5EF4-FFF2-40B4-BE49-F238E27FC236}">
                <a16:creationId xmlns:a16="http://schemas.microsoft.com/office/drawing/2014/main" id="{EE290E09-C08E-BBEB-1A84-0F4C7A5FDADF}"/>
              </a:ext>
            </a:extLst>
          </p:cNvPr>
          <p:cNvPicPr>
            <a:picLocks noChangeAspect="1"/>
          </p:cNvPicPr>
          <p:nvPr>
            <p:custDataLst>
              <p:tags r:id="rId4"/>
            </p:custDataLst>
          </p:nvPr>
        </p:nvPicPr>
        <p:blipFill>
          <a:blip r:embed="rId27">
            <a:extLst>
              <a:ext uri="{96DAC541-7B7A-43D3-8B79-37D633B846F1}">
                <asvg:svgBlip xmlns:asvg="http://schemas.microsoft.com/office/drawing/2016/SVG/main" r:embed="rId28"/>
              </a:ext>
            </a:extLst>
          </a:blip>
          <a:stretch>
            <a:fillRect/>
          </a:stretch>
        </p:blipFill>
        <p:spPr>
          <a:xfrm>
            <a:off x="8473424" y="2678596"/>
            <a:ext cx="587827" cy="587827"/>
          </a:xfrm>
          <a:prstGeom prst="rect">
            <a:avLst/>
          </a:prstGeom>
        </p:spPr>
      </p:pic>
      <p:sp>
        <p:nvSpPr>
          <p:cNvPr id="12" name="TextBox 11">
            <a:extLst>
              <a:ext uri="{FF2B5EF4-FFF2-40B4-BE49-F238E27FC236}">
                <a16:creationId xmlns:a16="http://schemas.microsoft.com/office/drawing/2014/main" id="{5D5766BA-EE72-061E-8C02-90B2615DB3AA}"/>
              </a:ext>
            </a:extLst>
          </p:cNvPr>
          <p:cNvSpPr txBox="1"/>
          <p:nvPr>
            <p:custDataLst>
              <p:tags r:id="rId5"/>
            </p:custDataLst>
          </p:nvPr>
        </p:nvSpPr>
        <p:spPr>
          <a:xfrm>
            <a:off x="9115320" y="2663679"/>
            <a:ext cx="2960184" cy="646331"/>
          </a:xfrm>
          <a:prstGeom prst="rect">
            <a:avLst/>
          </a:prstGeom>
          <a:noFill/>
        </p:spPr>
        <p:txBody>
          <a:bodyPr wrap="square" rtlCol="0">
            <a:spAutoFit/>
          </a:bodyPr>
          <a:lstStyle/>
          <a:p>
            <a:r>
              <a:rPr lang="fr-CA" sz="1200" dirty="0"/>
              <a:t>Processus consultatifs et décisionnels</a:t>
            </a:r>
          </a:p>
          <a:p>
            <a:r>
              <a:rPr lang="fr-CA" sz="1200" dirty="0"/>
              <a:t>(ex.: impliquant les responsables de politiques et leaders d'organisations)</a:t>
            </a:r>
            <a:endParaRPr lang="en-US" sz="1200" dirty="0"/>
          </a:p>
        </p:txBody>
      </p:sp>
      <p:sp>
        <p:nvSpPr>
          <p:cNvPr id="13" name="Oval 12">
            <a:extLst>
              <a:ext uri="{FF2B5EF4-FFF2-40B4-BE49-F238E27FC236}">
                <a16:creationId xmlns:a16="http://schemas.microsoft.com/office/drawing/2014/main" id="{8E69B248-977B-7C19-4A2C-467603AE9F50}"/>
              </a:ext>
            </a:extLst>
          </p:cNvPr>
          <p:cNvSpPr>
            <a:spLocks noChangeAspect="1"/>
          </p:cNvSpPr>
          <p:nvPr>
            <p:custDataLst>
              <p:tags r:id="rId6"/>
            </p:custDataLst>
          </p:nvPr>
        </p:nvSpPr>
        <p:spPr>
          <a:xfrm>
            <a:off x="8407338" y="3398257"/>
            <a:ext cx="720000" cy="720000"/>
          </a:xfrm>
          <a:prstGeom prst="ellipse">
            <a:avLst/>
          </a:prstGeom>
          <a:solidFill>
            <a:schemeClr val="bg1"/>
          </a:solidFill>
          <a:ln>
            <a:solidFill>
              <a:srgbClr val="2447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465CD12-5ADA-0E66-A14F-426A0E661399}"/>
              </a:ext>
            </a:extLst>
          </p:cNvPr>
          <p:cNvSpPr txBox="1"/>
          <p:nvPr>
            <p:custDataLst>
              <p:tags r:id="rId7"/>
            </p:custDataLst>
          </p:nvPr>
        </p:nvSpPr>
        <p:spPr>
          <a:xfrm>
            <a:off x="9110134" y="3521749"/>
            <a:ext cx="2970556" cy="646331"/>
          </a:xfrm>
          <a:prstGeom prst="rect">
            <a:avLst/>
          </a:prstGeom>
          <a:noFill/>
        </p:spPr>
        <p:txBody>
          <a:bodyPr wrap="square" rtlCol="0">
            <a:spAutoFit/>
          </a:bodyPr>
          <a:lstStyle/>
          <a:p>
            <a:r>
              <a:rPr lang="fr-CA" sz="1200" dirty="0"/>
              <a:t>Plateformes d'apprentissage et d'amélioration</a:t>
            </a:r>
          </a:p>
          <a:p>
            <a:r>
              <a:rPr lang="fr-CA" sz="1200" dirty="0"/>
              <a:t>(ex.: soutien aux professionnels)</a:t>
            </a:r>
            <a:endParaRPr lang="en-US" sz="1200" dirty="0"/>
          </a:p>
        </p:txBody>
      </p:sp>
      <p:pic>
        <p:nvPicPr>
          <p:cNvPr id="20" name="Graphic 19">
            <a:extLst>
              <a:ext uri="{FF2B5EF4-FFF2-40B4-BE49-F238E27FC236}">
                <a16:creationId xmlns:a16="http://schemas.microsoft.com/office/drawing/2014/main" id="{DBC0E3F0-B3B5-AD07-A22A-C5F8CC9AB01A}"/>
              </a:ext>
            </a:extLst>
          </p:cNvPr>
          <p:cNvPicPr>
            <a:picLocks noChangeAspect="1"/>
          </p:cNvPicPr>
          <p:nvPr>
            <p:custDataLst>
              <p:tags r:id="rId8"/>
            </p:custDataLst>
          </p:nvPr>
        </p:nvPicPr>
        <p:blipFill>
          <a:blip r:embed="rId29">
            <a:extLst>
              <a:ext uri="{96DAC541-7B7A-43D3-8B79-37D633B846F1}">
                <asvg:svgBlip xmlns:asvg="http://schemas.microsoft.com/office/drawing/2016/SVG/main" r:embed="rId30"/>
              </a:ext>
            </a:extLst>
          </a:blip>
          <a:srcRect/>
          <a:stretch/>
        </p:blipFill>
        <p:spPr>
          <a:xfrm>
            <a:off x="8499683" y="3573834"/>
            <a:ext cx="510825" cy="446971"/>
          </a:xfrm>
          <a:prstGeom prst="rect">
            <a:avLst/>
          </a:prstGeom>
        </p:spPr>
      </p:pic>
      <p:sp>
        <p:nvSpPr>
          <p:cNvPr id="21" name="TextBox 20">
            <a:extLst>
              <a:ext uri="{FF2B5EF4-FFF2-40B4-BE49-F238E27FC236}">
                <a16:creationId xmlns:a16="http://schemas.microsoft.com/office/drawing/2014/main" id="{7010D3EB-3589-79D8-F699-DCC0198DA132}"/>
              </a:ext>
            </a:extLst>
          </p:cNvPr>
          <p:cNvSpPr txBox="1"/>
          <p:nvPr>
            <p:custDataLst>
              <p:tags r:id="rId9"/>
            </p:custDataLst>
          </p:nvPr>
        </p:nvSpPr>
        <p:spPr>
          <a:xfrm>
            <a:off x="818139" y="4915132"/>
            <a:ext cx="2318798" cy="1015663"/>
          </a:xfrm>
          <a:prstGeom prst="rect">
            <a:avLst/>
          </a:prstGeom>
          <a:noFill/>
        </p:spPr>
        <p:txBody>
          <a:bodyPr wrap="square">
            <a:spAutoFit/>
          </a:bodyPr>
          <a:lstStyle/>
          <a:p>
            <a:pPr marL="0" marR="0" lvl="0" indent="0" algn="ctr" defTabSz="1466850" rtl="0" eaLnBrk="1" fontAlgn="auto" latinLnBrk="0" hangingPunct="1">
              <a:spcBef>
                <a:spcPct val="0"/>
              </a:spcBef>
              <a:buClrTx/>
              <a:buSzTx/>
              <a:buFontTx/>
              <a:buNone/>
              <a:tabLst/>
              <a:defRPr/>
            </a:pPr>
            <a:r>
              <a:rPr kumimoji="0" lang="fr-CA" sz="1200" b="0" i="0" u="none" strike="noStrike" kern="1200" cap="none" spc="0" normalizeH="0" baseline="0" noProof="0" dirty="0">
                <a:ln>
                  <a:noFill/>
                </a:ln>
                <a:effectLst/>
                <a:uLnTx/>
                <a:uFillTx/>
                <a:latin typeface="Arial" panose="020B0604020202020204"/>
                <a:ea typeface="+mn-ea"/>
                <a:cs typeface="+mn-cs"/>
              </a:rPr>
              <a:t>Création d'une communauté mondiale de synthèse des données probantes </a:t>
            </a:r>
            <a:br>
              <a:rPr kumimoji="0" lang="fr-CA" sz="1200" b="0" i="0" u="none" strike="noStrike" kern="1200" cap="none" spc="0" normalizeH="0" baseline="0" noProof="0" dirty="0">
                <a:ln>
                  <a:noFill/>
                </a:ln>
                <a:effectLst/>
                <a:uLnTx/>
                <a:uFillTx/>
                <a:latin typeface="Arial" panose="020B0604020202020204"/>
                <a:ea typeface="+mn-ea"/>
                <a:cs typeface="+mn-cs"/>
              </a:rPr>
            </a:br>
            <a:r>
              <a:rPr kumimoji="0" lang="fr-CA" sz="1200" b="1" i="0" u="none" strike="noStrike" kern="1200" cap="none" spc="0" normalizeH="0" baseline="0" noProof="0" dirty="0">
                <a:ln>
                  <a:noFill/>
                </a:ln>
                <a:effectLst/>
                <a:uLnTx/>
                <a:uFillTx/>
                <a:latin typeface="Arial" panose="020B0604020202020204"/>
                <a:ea typeface="+mn-ea"/>
                <a:cs typeface="+mn-cs"/>
              </a:rPr>
              <a:t>Groupes de synthèse des données probantes</a:t>
            </a:r>
            <a:endParaRPr kumimoji="0" lang="en-US" sz="1200" b="1" i="0" u="none" strike="noStrike" kern="1200" cap="none" spc="0" normalizeH="0" baseline="0" noProof="0" dirty="0">
              <a:ln>
                <a:noFill/>
              </a:ln>
              <a:effectLst/>
              <a:uLnTx/>
              <a:uFillTx/>
              <a:latin typeface="Arial" panose="020B0604020202020204"/>
              <a:ea typeface="+mn-ea"/>
              <a:cs typeface="+mn-cs"/>
            </a:endParaRPr>
          </a:p>
        </p:txBody>
      </p:sp>
      <p:sp>
        <p:nvSpPr>
          <p:cNvPr id="4" name="Freeform 5">
            <a:extLst>
              <a:ext uri="{FF2B5EF4-FFF2-40B4-BE49-F238E27FC236}">
                <a16:creationId xmlns:a16="http://schemas.microsoft.com/office/drawing/2014/main" id="{F9AAFD23-4F29-111D-8368-4F23377FA2ED}"/>
              </a:ext>
            </a:extLst>
          </p:cNvPr>
          <p:cNvSpPr/>
          <p:nvPr>
            <p:custDataLst>
              <p:tags r:id="rId10"/>
            </p:custDataLst>
          </p:nvPr>
        </p:nvSpPr>
        <p:spPr>
          <a:xfrm>
            <a:off x="3217332" y="4433883"/>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accent5"/>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p>
        </p:txBody>
      </p:sp>
      <p:sp>
        <p:nvSpPr>
          <p:cNvPr id="5" name="TextBox 4">
            <a:extLst>
              <a:ext uri="{FF2B5EF4-FFF2-40B4-BE49-F238E27FC236}">
                <a16:creationId xmlns:a16="http://schemas.microsoft.com/office/drawing/2014/main" id="{73A12A25-0B16-C2FF-3AED-F6AE3C5463D8}"/>
              </a:ext>
            </a:extLst>
          </p:cNvPr>
          <p:cNvSpPr txBox="1"/>
          <p:nvPr>
            <p:custDataLst>
              <p:tags r:id="rId11"/>
            </p:custDataLst>
          </p:nvPr>
        </p:nvSpPr>
        <p:spPr>
          <a:xfrm>
            <a:off x="3371111" y="4729806"/>
            <a:ext cx="2011239" cy="1754326"/>
          </a:xfrm>
          <a:prstGeom prst="rect">
            <a:avLst/>
          </a:prstGeom>
          <a:noFill/>
          <a:ln>
            <a:noFill/>
          </a:ln>
        </p:spPr>
        <p:txBody>
          <a:bodyPr wrap="square">
            <a:spAutoFit/>
          </a:bodyPr>
          <a:lstStyle/>
          <a:p>
            <a:pPr marL="0" marR="0" lvl="0" indent="0" algn="ctr" defTabSz="1466850" rtl="0" eaLnBrk="1" fontAlgn="auto" latinLnBrk="0" hangingPunct="1">
              <a:spcBef>
                <a:spcPct val="0"/>
              </a:spcBef>
              <a:buClrTx/>
              <a:buSzTx/>
              <a:buFontTx/>
              <a:buNone/>
              <a:tabLst/>
              <a:defRPr/>
            </a:pPr>
            <a:r>
              <a:rPr kumimoji="0" lang="fr-CA" sz="1200" b="0" i="0" u="none" strike="noStrike" kern="1200" cap="none" spc="0" normalizeH="0" baseline="0" noProof="0" dirty="0">
                <a:ln>
                  <a:noFill/>
                </a:ln>
                <a:effectLst/>
                <a:uLnTx/>
                <a:uFillTx/>
                <a:latin typeface="Arial" panose="020B0604020202020204"/>
                <a:ea typeface="+mn-ea"/>
                <a:cs typeface="+mn-cs"/>
              </a:rPr>
              <a:t>Council of </a:t>
            </a:r>
            <a:r>
              <a:rPr kumimoji="0" lang="fr-CA" sz="1200" b="0" i="0" u="none" strike="noStrike" kern="1200" cap="none" spc="0" normalizeH="0" baseline="0" noProof="0" dirty="0" err="1">
                <a:ln>
                  <a:noFill/>
                </a:ln>
                <a:effectLst/>
                <a:uLnTx/>
                <a:uFillTx/>
                <a:latin typeface="Arial" panose="020B0604020202020204"/>
                <a:ea typeface="+mn-ea"/>
                <a:cs typeface="+mn-cs"/>
              </a:rPr>
              <a:t>Boundary</a:t>
            </a:r>
            <a:br>
              <a:rPr kumimoji="0" lang="fr-CA" sz="1200" b="0" i="0" u="none" strike="noStrike" kern="1200" cap="none" spc="0" normalizeH="0" baseline="0" noProof="0" dirty="0">
                <a:ln>
                  <a:noFill/>
                </a:ln>
                <a:effectLst/>
                <a:uLnTx/>
                <a:uFillTx/>
                <a:latin typeface="Arial" panose="020B0604020202020204"/>
                <a:ea typeface="+mn-ea"/>
                <a:cs typeface="+mn-cs"/>
              </a:rPr>
            </a:br>
            <a:r>
              <a:rPr kumimoji="0" lang="fr-CA" sz="1200" b="0" i="0" u="none" strike="noStrike" kern="1200" cap="none" spc="0" normalizeH="0" baseline="0" noProof="0" dirty="0">
                <a:ln>
                  <a:noFill/>
                </a:ln>
                <a:effectLst/>
                <a:uLnTx/>
                <a:uFillTx/>
                <a:latin typeface="Arial" panose="020B0604020202020204"/>
                <a:ea typeface="+mn-ea"/>
                <a:cs typeface="+mn-cs"/>
              </a:rPr>
              <a:t> </a:t>
            </a:r>
            <a:r>
              <a:rPr kumimoji="0" lang="fr-CA" sz="1200" b="0" i="0" u="none" strike="noStrike" kern="1200" cap="none" spc="0" normalizeH="0" baseline="0" noProof="0" dirty="0" err="1">
                <a:ln>
                  <a:noFill/>
                </a:ln>
                <a:effectLst/>
                <a:uLnTx/>
                <a:uFillTx/>
                <a:latin typeface="Arial" panose="020B0604020202020204"/>
                <a:ea typeface="+mn-ea"/>
                <a:cs typeface="+mn-cs"/>
              </a:rPr>
              <a:t>Spanners</a:t>
            </a:r>
            <a:r>
              <a:rPr kumimoji="0" lang="fr-CA" sz="1200" b="0" i="0" u="none" strike="noStrike" kern="1200" cap="none" spc="0" normalizeH="0" baseline="0" noProof="0" dirty="0">
                <a:ln>
                  <a:noFill/>
                </a:ln>
                <a:effectLst/>
                <a:uLnTx/>
                <a:uFillTx/>
                <a:latin typeface="Arial" panose="020B0604020202020204"/>
                <a:ea typeface="+mn-ea"/>
                <a:cs typeface="+mn-cs"/>
              </a:rPr>
              <a:t> (</a:t>
            </a:r>
            <a:r>
              <a:rPr kumimoji="0" lang="fr-CA" sz="1200" b="0" i="0" u="none" strike="noStrike" kern="1200" cap="none" spc="0" normalizeH="0" baseline="0" noProof="0" dirty="0" err="1">
                <a:ln>
                  <a:noFill/>
                </a:ln>
                <a:effectLst/>
                <a:uLnTx/>
                <a:uFillTx/>
                <a:latin typeface="Arial" panose="020B0604020202020204"/>
                <a:ea typeface="+mn-ea"/>
                <a:cs typeface="+mn-cs"/>
              </a:rPr>
              <a:t>CoBS</a:t>
            </a:r>
            <a:r>
              <a:rPr kumimoji="0" lang="fr-CA" sz="1200" b="0" i="0" u="none" strike="noStrike" kern="1200" cap="none" spc="0" normalizeH="0" baseline="0" noProof="0" dirty="0">
                <a:ln>
                  <a:noFill/>
                </a:ln>
                <a:effectLst/>
                <a:uLnTx/>
                <a:uFillTx/>
                <a:latin typeface="Arial" panose="020B0604020202020204"/>
                <a:ea typeface="+mn-ea"/>
                <a:cs typeface="+mn-cs"/>
              </a:rPr>
              <a:t>) </a:t>
            </a:r>
          </a:p>
          <a:p>
            <a:pPr marL="0" marR="0" lvl="0" indent="0" algn="ctr" defTabSz="1466850" rtl="0" eaLnBrk="1" fontAlgn="auto" latinLnBrk="0" hangingPunct="1">
              <a:spcBef>
                <a:spcPct val="0"/>
              </a:spcBef>
              <a:buClrTx/>
              <a:buSzTx/>
              <a:buFontTx/>
              <a:buNone/>
              <a:tabLst/>
              <a:defRPr/>
            </a:pPr>
            <a:r>
              <a:rPr kumimoji="0" lang="fr-CA" sz="1200" b="1" i="0" u="none" strike="noStrike" kern="1200" cap="none" spc="0" normalizeH="0" baseline="0" noProof="0" dirty="0">
                <a:ln>
                  <a:noFill/>
                </a:ln>
                <a:effectLst/>
                <a:uLnTx/>
                <a:uFillTx/>
                <a:latin typeface="Arial" panose="020B0604020202020204"/>
                <a:ea typeface="+mn-ea"/>
                <a:cs typeface="+mn-cs"/>
              </a:rPr>
              <a:t>Groupes spécialisés en d'autres formes de données probantes </a:t>
            </a:r>
            <a:r>
              <a:rPr kumimoji="0" lang="fr-CA" sz="1200" b="0" i="0" u="none" strike="noStrike" kern="1200" cap="none" spc="0" normalizeH="0" baseline="0" noProof="0" dirty="0">
                <a:ln>
                  <a:noFill/>
                </a:ln>
                <a:effectLst/>
                <a:uLnTx/>
                <a:uFillTx/>
                <a:latin typeface="Arial" panose="020B0604020202020204"/>
                <a:ea typeface="+mn-ea"/>
                <a:cs typeface="+mn-cs"/>
              </a:rPr>
              <a:t>(ex.: analyse de données, évaluation,</a:t>
            </a:r>
          </a:p>
          <a:p>
            <a:pPr marL="0" marR="0" lvl="0" indent="0" algn="ctr" defTabSz="1466850" rtl="0" eaLnBrk="1" fontAlgn="auto" latinLnBrk="0" hangingPunct="1">
              <a:spcBef>
                <a:spcPct val="0"/>
              </a:spcBef>
              <a:buClrTx/>
              <a:buSzTx/>
              <a:buFontTx/>
              <a:buNone/>
              <a:tabLst/>
              <a:defRPr/>
            </a:pPr>
            <a:r>
              <a:rPr kumimoji="0" lang="fr-CA" sz="1200" b="0" i="0" u="none" strike="noStrike" kern="1200" cap="none" spc="0" normalizeH="0" baseline="0" noProof="0" dirty="0">
                <a:ln>
                  <a:noFill/>
                </a:ln>
                <a:effectLst/>
                <a:uLnTx/>
                <a:uFillTx/>
                <a:latin typeface="Arial" panose="020B0604020202020204"/>
                <a:ea typeface="+mn-ea"/>
                <a:cs typeface="+mn-cs"/>
              </a:rPr>
              <a:t>sciences comportementales)</a:t>
            </a:r>
            <a:endParaRPr kumimoji="0" lang="en-US" sz="1200" b="0" i="0" u="none" strike="noStrike" kern="1200" cap="none" spc="0" normalizeH="0" baseline="0" noProof="0" dirty="0">
              <a:ln>
                <a:noFill/>
              </a:ln>
              <a:effectLst/>
              <a:uLnTx/>
              <a:uFillTx/>
              <a:latin typeface="Arial" panose="020B0604020202020204"/>
              <a:ea typeface="+mn-ea"/>
              <a:cs typeface="+mn-cs"/>
            </a:endParaRPr>
          </a:p>
        </p:txBody>
      </p:sp>
      <p:sp>
        <p:nvSpPr>
          <p:cNvPr id="16" name="Freeform 5">
            <a:extLst>
              <a:ext uri="{FF2B5EF4-FFF2-40B4-BE49-F238E27FC236}">
                <a16:creationId xmlns:a16="http://schemas.microsoft.com/office/drawing/2014/main" id="{5FC3F16A-9786-23D4-F49E-359394838B93}"/>
              </a:ext>
            </a:extLst>
          </p:cNvPr>
          <p:cNvSpPr/>
          <p:nvPr>
            <p:custDataLst>
              <p:tags r:id="rId12"/>
            </p:custDataLst>
          </p:nvPr>
        </p:nvSpPr>
        <p:spPr>
          <a:xfrm>
            <a:off x="714391" y="1858141"/>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tx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p>
        </p:txBody>
      </p:sp>
      <p:sp>
        <p:nvSpPr>
          <p:cNvPr id="19" name="TextBox 18">
            <a:extLst>
              <a:ext uri="{FF2B5EF4-FFF2-40B4-BE49-F238E27FC236}">
                <a16:creationId xmlns:a16="http://schemas.microsoft.com/office/drawing/2014/main" id="{B1995BDA-7A20-6831-7158-88ED9A640B77}"/>
              </a:ext>
            </a:extLst>
          </p:cNvPr>
          <p:cNvSpPr txBox="1"/>
          <p:nvPr>
            <p:custDataLst>
              <p:tags r:id="rId13"/>
            </p:custDataLst>
          </p:nvPr>
        </p:nvSpPr>
        <p:spPr>
          <a:xfrm>
            <a:off x="730132" y="2184322"/>
            <a:ext cx="2345993" cy="1569660"/>
          </a:xfrm>
          <a:prstGeom prst="rect">
            <a:avLst/>
          </a:prstGeom>
          <a:noFill/>
        </p:spPr>
        <p:txBody>
          <a:bodyPr wrap="square">
            <a:spAutoFit/>
          </a:bodyPr>
          <a:lstStyle/>
          <a:p>
            <a:pPr marL="0" marR="0" lvl="0" indent="0" algn="ctr" defTabSz="1466850" rtl="0" eaLnBrk="1" fontAlgn="auto" latinLnBrk="0" hangingPunct="1">
              <a:spcBef>
                <a:spcPct val="0"/>
              </a:spcBef>
              <a:buClrTx/>
              <a:buSzTx/>
              <a:buFontTx/>
              <a:buNone/>
              <a:tabLst/>
              <a:defRPr/>
            </a:pPr>
            <a:r>
              <a:rPr kumimoji="0" lang="en-US" sz="1200" b="0" i="0" u="none" strike="noStrike" kern="1200" cap="none" spc="0" normalizeH="0" baseline="0" noProof="0" dirty="0">
                <a:ln>
                  <a:noFill/>
                </a:ln>
                <a:effectLst/>
                <a:uLnTx/>
                <a:uFillTx/>
                <a:latin typeface="Arial" panose="020B0604020202020204"/>
                <a:ea typeface="+mn-ea"/>
                <a:cs typeface="+mn-cs"/>
              </a:rPr>
              <a:t>Global SDG</a:t>
            </a:r>
            <a:br>
              <a:rPr kumimoji="0" lang="en-US" sz="1200" b="0" i="0" u="none" strike="noStrike" kern="1200" cap="none" spc="0" normalizeH="0" baseline="0" noProof="0" dirty="0">
                <a:ln>
                  <a:noFill/>
                </a:ln>
                <a:effectLst/>
                <a:uLnTx/>
                <a:uFillTx/>
                <a:latin typeface="Arial" panose="020B0604020202020204"/>
                <a:ea typeface="+mn-ea"/>
                <a:cs typeface="+mn-cs"/>
              </a:rPr>
            </a:br>
            <a:r>
              <a:rPr kumimoji="0" lang="en-US" sz="1200" b="0" i="0" u="none" strike="noStrike" kern="1200" cap="none" spc="0" normalizeH="0" baseline="0" noProof="0" dirty="0">
                <a:ln>
                  <a:noFill/>
                </a:ln>
                <a:effectLst/>
                <a:uLnTx/>
                <a:uFillTx/>
                <a:latin typeface="Arial" panose="020B0604020202020204"/>
                <a:ea typeface="+mn-ea"/>
                <a:cs typeface="+mn-cs"/>
              </a:rPr>
              <a:t>Synthesis Coalition </a:t>
            </a:r>
            <a:br>
              <a:rPr kumimoji="0" lang="en-US" sz="1200" b="0" i="0" u="none" strike="noStrike" kern="1200" cap="none" spc="0" normalizeH="0" baseline="0" noProof="0" dirty="0">
                <a:ln>
                  <a:noFill/>
                </a:ln>
                <a:effectLst/>
                <a:uLnTx/>
                <a:uFillTx/>
                <a:latin typeface="Arial" panose="020B0604020202020204"/>
                <a:ea typeface="+mn-ea"/>
                <a:cs typeface="+mn-cs"/>
              </a:rPr>
            </a:br>
            <a:r>
              <a:rPr lang="fr-CA" sz="1200" b="1" dirty="0">
                <a:latin typeface="Arial" panose="020B0604020202020204"/>
              </a:rPr>
              <a:t>Agences et bureaux des Nations Unies </a:t>
            </a:r>
            <a:r>
              <a:rPr lang="fr-CA" sz="1200" dirty="0">
                <a:latin typeface="Arial" panose="020B0604020202020204"/>
              </a:rPr>
              <a:t>(et banques multilatérales, partenariats internationaux de financement et conseils consultatifs scientifiques)</a:t>
            </a:r>
            <a:endParaRPr kumimoji="0" lang="en-US" sz="1200" i="0" u="none" strike="noStrike" kern="1200" cap="none" spc="0" normalizeH="0" baseline="0" noProof="0" dirty="0">
              <a:ln>
                <a:noFill/>
              </a:ln>
              <a:effectLst/>
              <a:uLnTx/>
              <a:uFillTx/>
              <a:latin typeface="Arial" panose="020B0604020202020204"/>
              <a:ea typeface="+mn-ea"/>
              <a:cs typeface="+mn-cs"/>
            </a:endParaRPr>
          </a:p>
        </p:txBody>
      </p:sp>
      <p:sp>
        <p:nvSpPr>
          <p:cNvPr id="22" name="Freeform 5">
            <a:extLst>
              <a:ext uri="{FF2B5EF4-FFF2-40B4-BE49-F238E27FC236}">
                <a16:creationId xmlns:a16="http://schemas.microsoft.com/office/drawing/2014/main" id="{0D143ABD-7CE4-FF0D-27A7-8AB68190C196}"/>
              </a:ext>
            </a:extLst>
          </p:cNvPr>
          <p:cNvSpPr/>
          <p:nvPr>
            <p:custDataLst>
              <p:tags r:id="rId14"/>
            </p:custDataLst>
          </p:nvPr>
        </p:nvSpPr>
        <p:spPr>
          <a:xfrm>
            <a:off x="3118395" y="1384795"/>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accent2"/>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highlight>
                <a:srgbClr val="FFFF00"/>
              </a:highlight>
            </a:endParaRPr>
          </a:p>
        </p:txBody>
      </p:sp>
      <p:sp>
        <p:nvSpPr>
          <p:cNvPr id="25" name="TextBox 24">
            <a:extLst>
              <a:ext uri="{FF2B5EF4-FFF2-40B4-BE49-F238E27FC236}">
                <a16:creationId xmlns:a16="http://schemas.microsoft.com/office/drawing/2014/main" id="{FFACE177-ABED-1158-3B94-461066482AF2}"/>
              </a:ext>
            </a:extLst>
          </p:cNvPr>
          <p:cNvSpPr txBox="1"/>
          <p:nvPr>
            <p:custDataLst>
              <p:tags r:id="rId15"/>
            </p:custDataLst>
          </p:nvPr>
        </p:nvSpPr>
        <p:spPr>
          <a:xfrm>
            <a:off x="3203099" y="1881428"/>
            <a:ext cx="2246888" cy="1384995"/>
          </a:xfrm>
          <a:prstGeom prst="rect">
            <a:avLst/>
          </a:prstGeom>
          <a:noFill/>
        </p:spPr>
        <p:txBody>
          <a:bodyPr wrap="square">
            <a:spAutoFit/>
          </a:bodyPr>
          <a:lstStyle/>
          <a:p>
            <a:pPr marL="0" marR="0" lvl="0" indent="0" algn="ctr" defTabSz="1466850" rtl="0" eaLnBrk="1" fontAlgn="auto" latinLnBrk="0" hangingPunct="1">
              <a:spcBef>
                <a:spcPct val="0"/>
              </a:spcBef>
              <a:buClrTx/>
              <a:buSzTx/>
              <a:buFontTx/>
              <a:buNone/>
              <a:tabLst/>
              <a:defRPr/>
            </a:pPr>
            <a:r>
              <a:rPr kumimoji="0" lang="fr-CA" sz="1200" i="0" u="none" strike="noStrike" kern="1200" cap="none" spc="0" normalizeH="0" baseline="0" noProof="0" dirty="0">
                <a:ln>
                  <a:noFill/>
                </a:ln>
                <a:effectLst/>
                <a:uLnTx/>
                <a:uFillTx/>
                <a:latin typeface="Arial" panose="020B0604020202020204"/>
                <a:ea typeface="+mn-ea"/>
                <a:cs typeface="+mn-cs"/>
              </a:rPr>
              <a:t>Commission des quatre pays </a:t>
            </a:r>
            <a:br>
              <a:rPr kumimoji="0" lang="fr-CA" sz="1200" i="0" u="none" strike="noStrike" kern="1200" cap="none" spc="0" normalizeH="0" baseline="0" noProof="0" dirty="0">
                <a:ln>
                  <a:noFill/>
                </a:ln>
                <a:effectLst/>
                <a:uLnTx/>
                <a:uFillTx/>
                <a:latin typeface="Arial" panose="020B0604020202020204"/>
                <a:ea typeface="+mn-ea"/>
                <a:cs typeface="+mn-cs"/>
              </a:rPr>
            </a:br>
            <a:r>
              <a:rPr kumimoji="0" lang="fr-CA" sz="1200" i="0" u="none" strike="noStrike" kern="1200" cap="none" spc="0" normalizeH="0" baseline="0" noProof="0" dirty="0">
                <a:ln>
                  <a:noFill/>
                </a:ln>
                <a:effectLst/>
                <a:uLnTx/>
                <a:uFillTx/>
                <a:latin typeface="Arial" panose="020B0604020202020204"/>
                <a:ea typeface="+mn-ea"/>
                <a:cs typeface="+mn-cs"/>
              </a:rPr>
              <a:t>et groupes similaires </a:t>
            </a:r>
            <a:br>
              <a:rPr kumimoji="0" lang="fr-CA" sz="1200" i="0" u="none" strike="noStrike" kern="1200" cap="none" spc="0" normalizeH="0" baseline="0" noProof="0" dirty="0">
                <a:ln>
                  <a:noFill/>
                </a:ln>
                <a:effectLst/>
                <a:uLnTx/>
                <a:uFillTx/>
                <a:latin typeface="Arial" panose="020B0604020202020204"/>
                <a:ea typeface="+mn-ea"/>
                <a:cs typeface="+mn-cs"/>
              </a:rPr>
            </a:br>
            <a:r>
              <a:rPr kumimoji="0" lang="fr-CA" sz="1200" b="1" i="0" u="none" strike="noStrike" kern="1200" cap="none" spc="0" normalizeH="0" baseline="0" noProof="0" dirty="0">
                <a:ln>
                  <a:noFill/>
                </a:ln>
                <a:effectLst/>
                <a:uLnTx/>
                <a:uFillTx/>
                <a:latin typeface="Arial" panose="020B0604020202020204"/>
                <a:ea typeface="+mn-ea"/>
                <a:cs typeface="+mn-cs"/>
              </a:rPr>
              <a:t>Gouvernements nationaux</a:t>
            </a:r>
            <a:br>
              <a:rPr kumimoji="0" lang="fr-CA" sz="1200" b="1" i="0" u="none" strike="noStrike" kern="1200" cap="none" spc="0" normalizeH="0" baseline="0" noProof="0" dirty="0">
                <a:ln>
                  <a:noFill/>
                </a:ln>
                <a:effectLst/>
                <a:uLnTx/>
                <a:uFillTx/>
                <a:latin typeface="Arial" panose="020B0604020202020204"/>
                <a:ea typeface="+mn-ea"/>
                <a:cs typeface="+mn-cs"/>
              </a:rPr>
            </a:br>
            <a:r>
              <a:rPr kumimoji="0" lang="fr-CA" sz="1200" b="1" i="0" u="none" strike="noStrike" kern="1200" cap="none" spc="0" normalizeH="0" baseline="0" noProof="0" dirty="0">
                <a:ln>
                  <a:noFill/>
                </a:ln>
                <a:effectLst/>
                <a:uLnTx/>
                <a:uFillTx/>
                <a:latin typeface="Arial" panose="020B0604020202020204"/>
                <a:ea typeface="+mn-ea"/>
                <a:cs typeface="+mn-cs"/>
              </a:rPr>
              <a:t> (et locaux)</a:t>
            </a:r>
          </a:p>
          <a:p>
            <a:pPr marL="0" marR="0" lvl="0" indent="0" algn="ctr" defTabSz="1466850" rtl="0" eaLnBrk="1" fontAlgn="auto" latinLnBrk="0" hangingPunct="1">
              <a:spcBef>
                <a:spcPct val="0"/>
              </a:spcBef>
              <a:buClrTx/>
              <a:buSzTx/>
              <a:buFontTx/>
              <a:buNone/>
              <a:tabLst/>
              <a:defRPr/>
            </a:pPr>
            <a:r>
              <a:rPr kumimoji="0" lang="fr-CA" sz="1200" i="0" u="none" strike="noStrike" kern="1200" cap="none" spc="0" normalizeH="0" baseline="0" noProof="0" dirty="0">
                <a:ln>
                  <a:noFill/>
                </a:ln>
                <a:effectLst/>
                <a:uLnTx/>
                <a:uFillTx/>
                <a:latin typeface="Arial" panose="020B0604020202020204"/>
                <a:ea typeface="+mn-ea"/>
                <a:cs typeface="+mn-cs"/>
              </a:rPr>
              <a:t>(y compris les bailleurs de fonds bilatéraux pour le développement)</a:t>
            </a:r>
            <a:endParaRPr kumimoji="0" lang="en-US" sz="1200" i="0" u="none" strike="noStrike" kern="1200" cap="none" spc="0" normalizeH="0" baseline="0" noProof="0" dirty="0">
              <a:ln>
                <a:noFill/>
              </a:ln>
              <a:effectLst/>
              <a:uLnTx/>
              <a:uFillTx/>
              <a:latin typeface="Arial" panose="020B0604020202020204"/>
              <a:ea typeface="+mn-ea"/>
              <a:cs typeface="+mn-cs"/>
            </a:endParaRPr>
          </a:p>
        </p:txBody>
      </p:sp>
      <p:sp>
        <p:nvSpPr>
          <p:cNvPr id="26" name="Freeform 5">
            <a:extLst>
              <a:ext uri="{FF2B5EF4-FFF2-40B4-BE49-F238E27FC236}">
                <a16:creationId xmlns:a16="http://schemas.microsoft.com/office/drawing/2014/main" id="{783FA006-A832-F7FB-B34F-0492066100BA}"/>
              </a:ext>
            </a:extLst>
          </p:cNvPr>
          <p:cNvSpPr/>
          <p:nvPr>
            <p:custDataLst>
              <p:tags r:id="rId16"/>
            </p:custDataLst>
          </p:nvPr>
        </p:nvSpPr>
        <p:spPr>
          <a:xfrm>
            <a:off x="5522399" y="1927489"/>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accent4"/>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p>
        </p:txBody>
      </p:sp>
      <p:sp>
        <p:nvSpPr>
          <p:cNvPr id="27" name="TextBox 26">
            <a:extLst>
              <a:ext uri="{FF2B5EF4-FFF2-40B4-BE49-F238E27FC236}">
                <a16:creationId xmlns:a16="http://schemas.microsoft.com/office/drawing/2014/main" id="{FA82612C-C8D7-798F-B7E4-383C91AB5C9D}"/>
              </a:ext>
            </a:extLst>
          </p:cNvPr>
          <p:cNvSpPr txBox="1"/>
          <p:nvPr>
            <p:custDataLst>
              <p:tags r:id="rId17"/>
            </p:custDataLst>
          </p:nvPr>
        </p:nvSpPr>
        <p:spPr>
          <a:xfrm>
            <a:off x="5635067" y="2368987"/>
            <a:ext cx="2177281" cy="1384995"/>
          </a:xfrm>
          <a:prstGeom prst="rect">
            <a:avLst/>
          </a:prstGeom>
          <a:noFill/>
        </p:spPr>
        <p:txBody>
          <a:bodyPr wrap="square">
            <a:spAutoFit/>
          </a:bodyPr>
          <a:lstStyle/>
          <a:p>
            <a:pPr marL="0" marR="0" lvl="0" indent="0" algn="ctr" defTabSz="1466850" rtl="0" eaLnBrk="1" fontAlgn="auto" latinLnBrk="0" hangingPunct="1">
              <a:spcBef>
                <a:spcPct val="0"/>
              </a:spcBef>
              <a:buClrTx/>
              <a:buSzTx/>
              <a:buFontTx/>
              <a:buNone/>
              <a:tabLst/>
              <a:defRPr/>
            </a:pPr>
            <a:r>
              <a:rPr kumimoji="0" lang="fr-CA" sz="1200" i="0" u="none" strike="noStrike" kern="1200" cap="none" spc="0" normalizeH="0" baseline="0" noProof="0" dirty="0">
                <a:ln>
                  <a:noFill/>
                </a:ln>
                <a:effectLst/>
                <a:uLnTx/>
                <a:uFillTx/>
                <a:latin typeface="Arial" panose="020B0604020202020204"/>
                <a:ea typeface="+mn-ea"/>
                <a:cs typeface="+mn-cs"/>
              </a:rPr>
              <a:t>Réseaux de courtiers de connaissances et de conseillers scientifiques </a:t>
            </a:r>
          </a:p>
          <a:p>
            <a:pPr marL="0" marR="0" lvl="0" indent="0" algn="ctr" defTabSz="1466850" rtl="0" eaLnBrk="1" fontAlgn="auto" latinLnBrk="0" hangingPunct="1">
              <a:spcBef>
                <a:spcPct val="0"/>
              </a:spcBef>
              <a:buClrTx/>
              <a:buSzTx/>
              <a:buFontTx/>
              <a:buNone/>
              <a:tabLst/>
              <a:defRPr/>
            </a:pPr>
            <a:r>
              <a:rPr kumimoji="0" lang="fr-CA" sz="1200" b="1" i="0" u="none" strike="noStrike" kern="1200" cap="none" spc="0" normalizeH="0" baseline="0" noProof="0" dirty="0">
                <a:ln>
                  <a:noFill/>
                </a:ln>
                <a:effectLst/>
                <a:uLnTx/>
                <a:uFillTx/>
                <a:latin typeface="Arial" panose="020B0604020202020204"/>
                <a:ea typeface="+mn-ea"/>
                <a:cs typeface="+mn-cs"/>
              </a:rPr>
              <a:t>Intermédiaires de données probantes</a:t>
            </a:r>
          </a:p>
          <a:p>
            <a:pPr marL="0" marR="0" lvl="0" indent="0" algn="ctr" defTabSz="1466850" rtl="0" eaLnBrk="1" fontAlgn="auto" latinLnBrk="0" hangingPunct="1">
              <a:spcBef>
                <a:spcPct val="0"/>
              </a:spcBef>
              <a:buClrTx/>
              <a:buSzTx/>
              <a:buFontTx/>
              <a:buNone/>
              <a:tabLst/>
              <a:defRPr/>
            </a:pPr>
            <a:r>
              <a:rPr kumimoji="0" lang="fr-CA" sz="1200" i="0" u="none" strike="noStrike" kern="1200" cap="none" spc="0" normalizeH="0" baseline="0" noProof="0" dirty="0">
                <a:ln>
                  <a:noFill/>
                </a:ln>
                <a:effectLst/>
                <a:uLnTx/>
                <a:uFillTx/>
                <a:latin typeface="Arial" panose="020B0604020202020204"/>
                <a:ea typeface="+mn-ea"/>
                <a:cs typeface="+mn-cs"/>
              </a:rPr>
              <a:t>(ex.: AEN et </a:t>
            </a:r>
            <a:r>
              <a:rPr kumimoji="0" lang="fr-CA" sz="1200" i="0" u="none" strike="noStrike" kern="1200" cap="none" spc="0" normalizeH="0" baseline="0" noProof="0" dirty="0" err="1">
                <a:ln>
                  <a:noFill/>
                </a:ln>
                <a:effectLst/>
                <a:uLnTx/>
                <a:uFillTx/>
                <a:latin typeface="Arial" panose="020B0604020202020204"/>
                <a:ea typeface="+mn-ea"/>
                <a:cs typeface="+mn-cs"/>
              </a:rPr>
              <a:t>HubLAC</a:t>
            </a:r>
            <a:r>
              <a:rPr kumimoji="0" lang="fr-CA" sz="1200" i="0" u="none" strike="noStrike" kern="1200" cap="none" spc="0" normalizeH="0" baseline="0" noProof="0" dirty="0">
                <a:ln>
                  <a:noFill/>
                </a:ln>
                <a:effectLst/>
                <a:uLnTx/>
                <a:uFillTx/>
                <a:latin typeface="Arial" panose="020B0604020202020204"/>
                <a:ea typeface="+mn-ea"/>
                <a:cs typeface="+mn-cs"/>
              </a:rPr>
              <a:t> ; INGSA et RFICS)</a:t>
            </a:r>
            <a:endParaRPr kumimoji="0" lang="en-US" sz="1200" i="0" u="none" strike="noStrike" kern="1200" cap="none" spc="0" normalizeH="0" baseline="0" noProof="0" dirty="0">
              <a:ln>
                <a:noFill/>
              </a:ln>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A93790D2-1412-1F51-BAC5-F9F6B61770CE}"/>
              </a:ext>
            </a:extLst>
          </p:cNvPr>
          <p:cNvSpPr txBox="1"/>
          <p:nvPr>
            <p:custDataLst>
              <p:tags r:id="rId18"/>
            </p:custDataLst>
          </p:nvPr>
        </p:nvSpPr>
        <p:spPr>
          <a:xfrm>
            <a:off x="9110134" y="4353253"/>
            <a:ext cx="2940707" cy="461665"/>
          </a:xfrm>
          <a:prstGeom prst="rect">
            <a:avLst/>
          </a:prstGeom>
          <a:noFill/>
        </p:spPr>
        <p:txBody>
          <a:bodyPr wrap="square" rtlCol="0">
            <a:spAutoFit/>
          </a:bodyPr>
          <a:lstStyle/>
          <a:p>
            <a:r>
              <a:rPr lang="fr-CA" sz="1200" dirty="0"/>
              <a:t>Initiatives d'engagement citoyen et communautaire</a:t>
            </a:r>
            <a:endParaRPr lang="en-US" sz="1200" b="1" dirty="0"/>
          </a:p>
        </p:txBody>
      </p:sp>
      <p:sp>
        <p:nvSpPr>
          <p:cNvPr id="31" name="Oval 30">
            <a:extLst>
              <a:ext uri="{FF2B5EF4-FFF2-40B4-BE49-F238E27FC236}">
                <a16:creationId xmlns:a16="http://schemas.microsoft.com/office/drawing/2014/main" id="{39852059-8C47-ADEB-6362-0394EA80726A}"/>
              </a:ext>
            </a:extLst>
          </p:cNvPr>
          <p:cNvSpPr>
            <a:spLocks noChangeAspect="1"/>
          </p:cNvSpPr>
          <p:nvPr>
            <p:custDataLst>
              <p:tags r:id="rId19"/>
            </p:custDataLst>
          </p:nvPr>
        </p:nvSpPr>
        <p:spPr>
          <a:xfrm>
            <a:off x="8427017" y="4197531"/>
            <a:ext cx="720000" cy="720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highlight>
                <a:srgbClr val="FFFF00"/>
              </a:highlight>
            </a:endParaRPr>
          </a:p>
        </p:txBody>
      </p:sp>
      <p:sp>
        <p:nvSpPr>
          <p:cNvPr id="33" name="Freeform 5">
            <a:extLst>
              <a:ext uri="{FF2B5EF4-FFF2-40B4-BE49-F238E27FC236}">
                <a16:creationId xmlns:a16="http://schemas.microsoft.com/office/drawing/2014/main" id="{6B3B21FA-1910-E756-0514-A55C05C53E4B}"/>
              </a:ext>
            </a:extLst>
          </p:cNvPr>
          <p:cNvSpPr/>
          <p:nvPr>
            <p:custDataLst>
              <p:tags r:id="rId20"/>
            </p:custDataLst>
          </p:nvPr>
        </p:nvSpPr>
        <p:spPr>
          <a:xfrm>
            <a:off x="5635067" y="4269230"/>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tx2"/>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p>
        </p:txBody>
      </p:sp>
      <p:sp>
        <p:nvSpPr>
          <p:cNvPr id="34" name="TextBox 33">
            <a:extLst>
              <a:ext uri="{FF2B5EF4-FFF2-40B4-BE49-F238E27FC236}">
                <a16:creationId xmlns:a16="http://schemas.microsoft.com/office/drawing/2014/main" id="{5A2C31E4-96DA-CC9C-8D7F-B99857FD2269}"/>
              </a:ext>
            </a:extLst>
          </p:cNvPr>
          <p:cNvSpPr txBox="1"/>
          <p:nvPr>
            <p:custDataLst>
              <p:tags r:id="rId21"/>
            </p:custDataLst>
          </p:nvPr>
        </p:nvSpPr>
        <p:spPr>
          <a:xfrm>
            <a:off x="5643720" y="4584085"/>
            <a:ext cx="2352534" cy="1754326"/>
          </a:xfrm>
          <a:prstGeom prst="rect">
            <a:avLst/>
          </a:prstGeom>
          <a:noFill/>
        </p:spPr>
        <p:txBody>
          <a:bodyPr wrap="square">
            <a:spAutoFit/>
          </a:bodyPr>
          <a:lstStyle/>
          <a:p>
            <a:pPr marL="0" marR="0" lvl="0" indent="0" algn="ctr" defTabSz="1466850" rtl="0" eaLnBrk="1" fontAlgn="auto" latinLnBrk="0" hangingPunct="1">
              <a:spcBef>
                <a:spcPct val="0"/>
              </a:spcBef>
              <a:buClrTx/>
              <a:buSzTx/>
              <a:buFontTx/>
              <a:buNone/>
              <a:tabLst/>
              <a:defRPr/>
            </a:pPr>
            <a:r>
              <a:rPr lang="fr-CA" sz="1200" b="1" dirty="0">
                <a:latin typeface="Arial" panose="020B0604020202020204"/>
              </a:rPr>
              <a:t>Groupe d'intérêt des </a:t>
            </a:r>
            <a:br>
              <a:rPr lang="fr-CA" sz="1200" b="1" dirty="0">
                <a:latin typeface="Arial" panose="020B0604020202020204"/>
              </a:rPr>
            </a:br>
            <a:r>
              <a:rPr lang="fr-CA" sz="1200" b="1" dirty="0">
                <a:latin typeface="Arial" panose="020B0604020202020204"/>
              </a:rPr>
              <a:t>bailleurs de fonds </a:t>
            </a:r>
            <a:br>
              <a:rPr lang="fr-CA" sz="1200" b="1" dirty="0">
                <a:latin typeface="Arial" panose="020B0604020202020204"/>
              </a:rPr>
            </a:br>
            <a:r>
              <a:rPr lang="fr-CA" sz="1200" dirty="0">
                <a:latin typeface="Arial" panose="020B0604020202020204"/>
              </a:rPr>
              <a:t>Bailleurs de fonds de la recherche</a:t>
            </a:r>
            <a:br>
              <a:rPr lang="fr-CA" sz="1200" dirty="0">
                <a:latin typeface="Arial" panose="020B0604020202020204"/>
              </a:rPr>
            </a:br>
            <a:r>
              <a:rPr lang="fr-CA" sz="1200" dirty="0">
                <a:latin typeface="Arial" panose="020B0604020202020204"/>
              </a:rPr>
              <a:t> (à la fois synthèse des données probantes et recherche primaire)</a:t>
            </a:r>
          </a:p>
          <a:p>
            <a:pPr marL="0" marR="0" lvl="0" indent="0" algn="ctr" defTabSz="1466850" rtl="0" eaLnBrk="1" fontAlgn="auto" latinLnBrk="0" hangingPunct="1">
              <a:spcBef>
                <a:spcPct val="0"/>
              </a:spcBef>
              <a:buClrTx/>
              <a:buSzTx/>
              <a:buFontTx/>
              <a:buNone/>
              <a:tabLst/>
              <a:defRPr/>
            </a:pPr>
            <a:r>
              <a:rPr lang="fr-CA" sz="1200" b="1" dirty="0">
                <a:latin typeface="Arial" panose="020B0604020202020204"/>
              </a:rPr>
              <a:t>et autres types de </a:t>
            </a:r>
            <a:br>
              <a:rPr lang="fr-CA" sz="1200" b="1" dirty="0">
                <a:latin typeface="Arial" panose="020B0604020202020204"/>
              </a:rPr>
            </a:br>
            <a:r>
              <a:rPr lang="fr-CA" sz="1200" b="1" dirty="0">
                <a:latin typeface="Arial" panose="020B0604020202020204"/>
              </a:rPr>
              <a:t>bailleurs de fonds</a:t>
            </a:r>
            <a:endParaRPr kumimoji="0" lang="en-US" sz="1200" b="1" i="0" u="none" strike="noStrike" kern="1200" cap="none" spc="0" normalizeH="0" baseline="0" noProof="0" dirty="0">
              <a:ln>
                <a:noFill/>
              </a:ln>
              <a:effectLst/>
              <a:uLnTx/>
              <a:uFillTx/>
              <a:latin typeface="Arial" panose="020B0604020202020204"/>
              <a:ea typeface="+mn-ea"/>
              <a:cs typeface="+mn-cs"/>
            </a:endParaRPr>
          </a:p>
        </p:txBody>
      </p:sp>
      <p:sp>
        <p:nvSpPr>
          <p:cNvPr id="7" name="Content Placeholder 4">
            <a:extLst>
              <a:ext uri="{FF2B5EF4-FFF2-40B4-BE49-F238E27FC236}">
                <a16:creationId xmlns:a16="http://schemas.microsoft.com/office/drawing/2014/main" id="{28ABB6FF-F463-5E20-526E-C2703FB10D03}"/>
              </a:ext>
            </a:extLst>
          </p:cNvPr>
          <p:cNvSpPr txBox="1">
            <a:spLocks/>
          </p:cNvSpPr>
          <p:nvPr>
            <p:custDataLst>
              <p:tags r:id="rId22"/>
            </p:custDataLst>
          </p:nvPr>
        </p:nvSpPr>
        <p:spPr>
          <a:xfrm>
            <a:off x="8346852" y="5422964"/>
            <a:ext cx="3698108" cy="722614"/>
          </a:xfrm>
          <a:prstGeom prst="rect">
            <a:avLst/>
          </a:prstGeom>
          <a:ln>
            <a:solidFill>
              <a:schemeClr val="tx1"/>
            </a:solidFill>
          </a:ln>
        </p:spPr>
        <p:txBody>
          <a:bodyPr vert="horz" lIns="108000" tIns="45720" rIns="91440" bIns="45720" rtlCol="0">
            <a:noAutofit/>
          </a:bodyPr>
          <a:lst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None/>
            </a:pPr>
            <a:r>
              <a:rPr lang="fr-CA" sz="1400" b="1" dirty="0">
                <a:solidFill>
                  <a:schemeClr val="tx1"/>
                </a:solidFill>
              </a:rPr>
              <a:t>Entreprises technologiques </a:t>
            </a:r>
            <a:r>
              <a:rPr lang="fr-CA" sz="1400" dirty="0">
                <a:solidFill>
                  <a:schemeClr val="tx1"/>
                </a:solidFill>
              </a:rPr>
              <a:t>susceptibles de contribuer à la technologie ou d'utiliser les données</a:t>
            </a:r>
            <a:endParaRPr lang="en-US" sz="1400" dirty="0">
              <a:solidFill>
                <a:schemeClr val="tx1"/>
              </a:solidFill>
            </a:endParaRPr>
          </a:p>
          <a:p>
            <a:pPr marL="0" indent="0">
              <a:spcAft>
                <a:spcPts val="300"/>
              </a:spcAft>
              <a:buFont typeface="Arial" panose="020B0604020202020204" pitchFamily="34" charset="0"/>
              <a:buNone/>
            </a:pPr>
            <a:endParaRPr lang="en-US" sz="1700" dirty="0">
              <a:solidFill>
                <a:schemeClr val="tx2"/>
              </a:solidFill>
            </a:endParaRPr>
          </a:p>
          <a:p>
            <a:pPr marL="0" indent="0">
              <a:spcAft>
                <a:spcPts val="300"/>
              </a:spcAft>
              <a:buFont typeface="Arial" panose="020B0604020202020204" pitchFamily="34" charset="0"/>
              <a:buNone/>
            </a:pPr>
            <a:endParaRPr lang="en-US" sz="1700" dirty="0">
              <a:solidFill>
                <a:schemeClr val="tx2"/>
              </a:solidFill>
            </a:endParaRPr>
          </a:p>
          <a:p>
            <a:pPr marL="0" indent="0">
              <a:spcAft>
                <a:spcPts val="300"/>
              </a:spcAft>
              <a:buFont typeface="Arial" panose="020B0604020202020204" pitchFamily="34" charset="0"/>
              <a:buNone/>
            </a:pPr>
            <a:endParaRPr lang="en-US" sz="1700" dirty="0">
              <a:solidFill>
                <a:schemeClr val="tx2"/>
              </a:solidFill>
            </a:endParaRPr>
          </a:p>
        </p:txBody>
      </p:sp>
      <p:sp>
        <p:nvSpPr>
          <p:cNvPr id="35" name="Content Placeholder 4">
            <a:extLst>
              <a:ext uri="{FF2B5EF4-FFF2-40B4-BE49-F238E27FC236}">
                <a16:creationId xmlns:a16="http://schemas.microsoft.com/office/drawing/2014/main" id="{B471C659-7D93-4591-D860-C538DD182BBB}"/>
              </a:ext>
            </a:extLst>
          </p:cNvPr>
          <p:cNvSpPr txBox="1">
            <a:spLocks/>
          </p:cNvSpPr>
          <p:nvPr>
            <p:custDataLst>
              <p:tags r:id="rId23"/>
            </p:custDataLst>
          </p:nvPr>
        </p:nvSpPr>
        <p:spPr>
          <a:xfrm>
            <a:off x="8340311" y="1813318"/>
            <a:ext cx="3698109" cy="3231363"/>
          </a:xfrm>
          <a:prstGeom prst="rect">
            <a:avLst/>
          </a:prstGeom>
          <a:ln>
            <a:solidFill>
              <a:schemeClr val="tx1"/>
            </a:solidFill>
          </a:ln>
        </p:spPr>
        <p:txBody>
          <a:bodyPr vert="horz" lIns="108000" tIns="45720" rIns="91440" bIns="45720" rtlCol="0">
            <a:noAutofit/>
          </a:bodyPr>
          <a:lst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None/>
            </a:pPr>
            <a:r>
              <a:rPr lang="fr-CA" sz="1200" b="1" dirty="0">
                <a:solidFill>
                  <a:srgbClr val="FF0000"/>
                </a:solidFill>
              </a:rPr>
              <a:t>S</a:t>
            </a:r>
            <a:r>
              <a:rPr lang="fr-CA" sz="1200" b="1" dirty="0">
                <a:solidFill>
                  <a:schemeClr val="tx1"/>
                </a:solidFill>
              </a:rPr>
              <a:t>outenir les systèmes nationaux</a:t>
            </a:r>
            <a:r>
              <a:rPr lang="fr-CA" sz="1200" dirty="0">
                <a:solidFill>
                  <a:schemeClr val="tx1"/>
                </a:solidFill>
              </a:rPr>
              <a:t> (et locaux) qui utilisent de nombreuses formes de données probantes pour aider à répondre aux priorités locales</a:t>
            </a:r>
            <a:endParaRPr lang="en-US" sz="1200" dirty="0">
              <a:solidFill>
                <a:schemeClr val="tx1"/>
              </a:solidFill>
            </a:endParaRPr>
          </a:p>
        </p:txBody>
      </p:sp>
      <p:pic>
        <p:nvPicPr>
          <p:cNvPr id="2" name="Graphic 1">
            <a:extLst>
              <a:ext uri="{FF2B5EF4-FFF2-40B4-BE49-F238E27FC236}">
                <a16:creationId xmlns:a16="http://schemas.microsoft.com/office/drawing/2014/main" id="{6663C70E-CCC1-7D7B-1A88-215877627518}"/>
              </a:ext>
            </a:extLst>
          </p:cNvPr>
          <p:cNvPicPr>
            <a:picLocks noChangeAspect="1"/>
          </p:cNvPicPr>
          <p:nvPr>
            <p:custDataLst>
              <p:tags r:id="rId24"/>
            </p:custDataLst>
          </p:nvPr>
        </p:nvPicPr>
        <p:blipFill>
          <a:blip r:embed="rId31">
            <a:extLst>
              <a:ext uri="{96DAC541-7B7A-43D3-8B79-37D633B846F1}">
                <asvg:svgBlip xmlns:asvg="http://schemas.microsoft.com/office/drawing/2016/SVG/main" r:embed="rId32"/>
              </a:ext>
            </a:extLst>
          </a:blip>
          <a:stretch>
            <a:fillRect/>
          </a:stretch>
        </p:blipFill>
        <p:spPr>
          <a:xfrm>
            <a:off x="8421297" y="4170124"/>
            <a:ext cx="732591" cy="732591"/>
          </a:xfrm>
          <a:prstGeom prst="rect">
            <a:avLst/>
          </a:prstGeom>
        </p:spPr>
      </p:pic>
    </p:spTree>
    <p:extLst>
      <p:ext uri="{BB962C8B-B14F-4D97-AF65-F5344CB8AC3E}">
        <p14:creationId xmlns:p14="http://schemas.microsoft.com/office/powerpoint/2010/main" val="403183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E2E19-E0D9-FBBF-943F-705B16128F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3254A4-C264-E4AA-8192-0F9719B2FBA9}"/>
              </a:ext>
            </a:extLst>
          </p:cNvPr>
          <p:cNvSpPr>
            <a:spLocks noGrp="1"/>
          </p:cNvSpPr>
          <p:nvPr>
            <p:ph type="title"/>
            <p:custDataLst>
              <p:tags r:id="rId1"/>
            </p:custDataLst>
          </p:nvPr>
        </p:nvSpPr>
        <p:spPr>
          <a:xfrm>
            <a:off x="216074" y="113435"/>
            <a:ext cx="11708068" cy="1006368"/>
          </a:xfrm>
        </p:spPr>
        <p:txBody>
          <a:bodyPr>
            <a:noAutofit/>
          </a:bodyPr>
          <a:lstStyle/>
          <a:p>
            <a:r>
              <a:rPr lang="fr-CA" sz="2300" dirty="0">
                <a:solidFill>
                  <a:schemeClr val="tx1"/>
                </a:solidFill>
              </a:rPr>
              <a:t>Le processus de planification de l'ESIC est mené par cinq groupes de travail et un groupe de planification de la gouvernance, chacun d'entre eux préparera cinq documents pour lesquels ils solliciteront des commentaires</a:t>
            </a:r>
            <a:endParaRPr lang="en-US" sz="2300" dirty="0">
              <a:solidFill>
                <a:srgbClr val="FF0000"/>
              </a:solidFill>
            </a:endParaRPr>
          </a:p>
        </p:txBody>
      </p:sp>
      <p:graphicFrame>
        <p:nvGraphicFramePr>
          <p:cNvPr id="4" name="Table 3">
            <a:extLst>
              <a:ext uri="{FF2B5EF4-FFF2-40B4-BE49-F238E27FC236}">
                <a16:creationId xmlns:a16="http://schemas.microsoft.com/office/drawing/2014/main" id="{B86C6EE3-F32E-44CC-FD5A-B7AECA1528AC}"/>
              </a:ext>
            </a:extLst>
          </p:cNvPr>
          <p:cNvGraphicFramePr>
            <a:graphicFrameLocks noGrp="1"/>
          </p:cNvGraphicFramePr>
          <p:nvPr>
            <p:custDataLst>
              <p:tags r:id="rId2"/>
            </p:custDataLst>
            <p:extLst>
              <p:ext uri="{D42A27DB-BD31-4B8C-83A1-F6EECF244321}">
                <p14:modId xmlns:p14="http://schemas.microsoft.com/office/powerpoint/2010/main" val="2964409445"/>
              </p:ext>
            </p:extLst>
          </p:nvPr>
        </p:nvGraphicFramePr>
        <p:xfrm>
          <a:off x="217056" y="1283900"/>
          <a:ext cx="11757888" cy="3233026"/>
        </p:xfrm>
        <a:graphic>
          <a:graphicData uri="http://schemas.openxmlformats.org/drawingml/2006/table">
            <a:tbl>
              <a:tblPr firstRow="1" bandRow="1">
                <a:tableStyleId>{5C22544A-7EE6-4342-B048-85BDC9FD1C3A}</a:tableStyleId>
              </a:tblPr>
              <a:tblGrid>
                <a:gridCol w="3072304">
                  <a:extLst>
                    <a:ext uri="{9D8B030D-6E8A-4147-A177-3AD203B41FA5}">
                      <a16:colId xmlns:a16="http://schemas.microsoft.com/office/drawing/2014/main" val="1949791595"/>
                    </a:ext>
                  </a:extLst>
                </a:gridCol>
                <a:gridCol w="8685584">
                  <a:extLst>
                    <a:ext uri="{9D8B030D-6E8A-4147-A177-3AD203B41FA5}">
                      <a16:colId xmlns:a16="http://schemas.microsoft.com/office/drawing/2014/main" val="2684240827"/>
                    </a:ext>
                  </a:extLst>
                </a:gridCol>
              </a:tblGrid>
              <a:tr h="0">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fr-CA" sz="1150" b="1" i="0" u="none" strike="noStrike" noProof="0" dirty="0">
                          <a:solidFill>
                            <a:schemeClr val="bg1"/>
                          </a:solidFill>
                          <a:effectLst/>
                          <a:latin typeface="Arial" panose="020B0604020202020204" pitchFamily="34" charset="0"/>
                        </a:rPr>
                        <a:t>Groupes de travail (GT) et groupes de planification (GP)</a:t>
                      </a:r>
                    </a:p>
                  </a:txBody>
                  <a:tcP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solidFill>
                      <a:schemeClr val="accent3"/>
                    </a:solidFill>
                  </a:tcPr>
                </a:tc>
                <a:tc>
                  <a:txBody>
                    <a:bodyPr/>
                    <a:lstStyle/>
                    <a:p>
                      <a:pPr algn="ctr"/>
                      <a:r>
                        <a:rPr lang="fr-CA" sz="1150" b="1" noProof="0" dirty="0">
                          <a:solidFill>
                            <a:schemeClr val="bg1"/>
                          </a:solidFill>
                        </a:rPr>
                        <a:t>Objectifs</a:t>
                      </a:r>
                    </a:p>
                  </a:txBody>
                  <a:tcP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extLst>
                  <a:ext uri="{0D108BD9-81ED-4DB2-BD59-A6C34878D82A}">
                    <a16:rowId xmlns:a16="http://schemas.microsoft.com/office/drawing/2014/main" val="628961352"/>
                  </a:ext>
                </a:extLst>
              </a:tr>
              <a:tr h="290633">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CA" sz="1150" b="0" i="0" u="none" strike="noStrike" kern="1200" noProof="0" dirty="0">
                          <a:solidFill>
                            <a:schemeClr val="tx1"/>
                          </a:solidFill>
                          <a:effectLst/>
                          <a:latin typeface="Arial" panose="020B0604020202020204" pitchFamily="34" charset="0"/>
                        </a:rPr>
                        <a:t>GT1 : Engagement du côté de la demande</a:t>
                      </a:r>
                      <a:endParaRPr lang="fr-CA" sz="1150" b="0" i="0" u="none" strike="noStrike" noProof="0" dirty="0">
                        <a:solidFill>
                          <a:schemeClr val="tx1"/>
                        </a:solidFill>
                        <a:effectLst/>
                        <a:latin typeface="Arial" panose="020B0604020202020204" pitchFamily="34" charset="0"/>
                      </a:endParaRPr>
                    </a:p>
                  </a:txBody>
                  <a:tcPr>
                    <a:lnL w="12700" cap="flat" cmpd="sng" algn="ctr">
                      <a:solidFill>
                        <a:schemeClr val="accent3"/>
                      </a:solidFill>
                      <a:prstDash val="solid"/>
                      <a:round/>
                      <a:headEnd type="none" w="med" len="med"/>
                      <a:tailEnd type="none" w="med" len="med"/>
                    </a:lnL>
                    <a:noFill/>
                  </a:tcPr>
                </a:tc>
                <a:tc>
                  <a:txBody>
                    <a:bodyPr/>
                    <a:lstStyle/>
                    <a:p>
                      <a:r>
                        <a:rPr lang="fr-CA" sz="1150" b="0" noProof="0" dirty="0">
                          <a:solidFill>
                            <a:schemeClr val="tx1"/>
                          </a:solidFill>
                        </a:rPr>
                        <a:t>Faire travailler ensemble les producteurs et les utilisateurs potentiels pour comprendre et répondre aux besoins des utilisateurs</a:t>
                      </a:r>
                    </a:p>
                  </a:txBody>
                  <a:tcPr>
                    <a:lnR w="1270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2444256276"/>
                  </a:ext>
                </a:extLst>
              </a:tr>
              <a:tr h="29617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CA" sz="1150" b="0" i="0" u="none" strike="noStrike" kern="1200" noProof="0" dirty="0">
                          <a:solidFill>
                            <a:schemeClr val="tx1"/>
                          </a:solidFill>
                          <a:effectLst/>
                          <a:latin typeface="Arial" panose="020B0604020202020204" pitchFamily="34" charset="0"/>
                        </a:rPr>
                        <a:t>GT2 : Partage et réutilisation des données</a:t>
                      </a:r>
                      <a:endParaRPr lang="fr-CA" sz="1150" b="0" i="0" u="none" strike="noStrike" noProof="0" dirty="0">
                        <a:solidFill>
                          <a:schemeClr val="tx1"/>
                        </a:solidFill>
                        <a:effectLst/>
                        <a:latin typeface="Arial" panose="020B0604020202020204" pitchFamily="34" charset="0"/>
                      </a:endParaRPr>
                    </a:p>
                  </a:txBody>
                  <a:tcPr>
                    <a:lnL w="12700" cap="flat" cmpd="sng" algn="ctr">
                      <a:solidFill>
                        <a:schemeClr val="accent3"/>
                      </a:solidFill>
                      <a:prstDash val="solid"/>
                      <a:round/>
                      <a:headEnd type="none" w="med" len="med"/>
                      <a:tailEnd type="none" w="med" len="med"/>
                    </a:lnL>
                    <a:solidFill>
                      <a:srgbClr val="F5E4ED"/>
                    </a:solidFill>
                  </a:tcPr>
                </a:tc>
                <a:tc>
                  <a:txBody>
                    <a:bodyPr/>
                    <a:lstStyle/>
                    <a:p>
                      <a:r>
                        <a:rPr lang="fr-CA" sz="1150" noProof="0" dirty="0">
                          <a:solidFill>
                            <a:schemeClr val="tx1"/>
                          </a:solidFill>
                        </a:rPr>
                        <a:t>Faire en sorte qu'il soit normal d'étudier une question une fois et d'utiliser les réponses plusieurs fois dans de nombreux contextes différents</a:t>
                      </a:r>
                    </a:p>
                  </a:txBody>
                  <a:tcPr>
                    <a:lnR w="12700" cap="flat" cmpd="sng" algn="ctr">
                      <a:solidFill>
                        <a:schemeClr val="accent3"/>
                      </a:solidFill>
                      <a:prstDash val="solid"/>
                      <a:round/>
                      <a:headEnd type="none" w="med" len="med"/>
                      <a:tailEnd type="none" w="med" len="med"/>
                    </a:lnR>
                    <a:solidFill>
                      <a:srgbClr val="F5E4ED"/>
                    </a:solidFill>
                  </a:tcPr>
                </a:tc>
                <a:extLst>
                  <a:ext uri="{0D108BD9-81ED-4DB2-BD59-A6C34878D82A}">
                    <a16:rowId xmlns:a16="http://schemas.microsoft.com/office/drawing/2014/main" val="2538168249"/>
                  </a:ext>
                </a:extLst>
              </a:tr>
              <a:tr h="29617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CA" sz="1150" b="0" i="0" u="none" strike="noStrike" kern="1200" noProof="0" dirty="0">
                          <a:solidFill>
                            <a:schemeClr val="tx1"/>
                          </a:solidFill>
                          <a:effectLst/>
                          <a:latin typeface="Arial" panose="020B0604020202020204" pitchFamily="34" charset="0"/>
                          <a:cs typeface="Arial" panose="020B0604020202020204" pitchFamily="34" charset="0"/>
                        </a:rPr>
                        <a:t>GT3 : Utilisation sûre et responsable de l'IA</a:t>
                      </a:r>
                      <a:endParaRPr lang="fr-CA" sz="1150" b="0" i="0" u="none" strike="noStrike" noProof="0" dirty="0">
                        <a:solidFill>
                          <a:schemeClr val="tx1"/>
                        </a:solidFill>
                        <a:effectLst/>
                        <a:latin typeface="Arial" panose="020B0604020202020204" pitchFamily="34" charset="0"/>
                      </a:endParaRPr>
                    </a:p>
                  </a:txBody>
                  <a:tcPr>
                    <a:lnL w="12700" cap="flat" cmpd="sng" algn="ctr">
                      <a:solidFill>
                        <a:schemeClr val="accent3"/>
                      </a:solidFill>
                      <a:prstDash val="solid"/>
                      <a:round/>
                      <a:headEnd type="none" w="med" len="med"/>
                      <a:tailEnd type="none" w="med" len="med"/>
                    </a:lnL>
                    <a:no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CA" sz="1150" noProof="0" dirty="0">
                          <a:solidFill>
                            <a:schemeClr val="tx1"/>
                          </a:solidFill>
                        </a:rPr>
                        <a:t>Mettre la synthèse des données probantes au premier plan de la technologie afin que nous puissions tirer le meilleur parti des personnes et des ressources dont nous disposons</a:t>
                      </a:r>
                    </a:p>
                  </a:txBody>
                  <a:tcPr>
                    <a:lnR w="1270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2720218832"/>
                  </a:ext>
                </a:extLst>
              </a:tr>
              <a:tr h="29617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CA" sz="1150" b="0" i="0" u="none" strike="noStrike" kern="1200" noProof="0" dirty="0">
                          <a:solidFill>
                            <a:schemeClr val="tx1"/>
                          </a:solidFill>
                          <a:effectLst/>
                          <a:latin typeface="Arial" panose="020B0604020202020204" pitchFamily="34" charset="0"/>
                        </a:rPr>
                        <a:t>GT4 : Innovation des méthodes et des processus</a:t>
                      </a:r>
                      <a:endParaRPr lang="fr-CA" sz="1150" b="0" i="0" u="none" strike="noStrike" noProof="0" dirty="0">
                        <a:solidFill>
                          <a:schemeClr val="tx1"/>
                        </a:solidFill>
                        <a:effectLst/>
                        <a:latin typeface="Arial" panose="020B0604020202020204" pitchFamily="34" charset="0"/>
                      </a:endParaRPr>
                    </a:p>
                  </a:txBody>
                  <a:tcPr>
                    <a:lnL w="12700" cap="flat" cmpd="sng" algn="ctr">
                      <a:solidFill>
                        <a:schemeClr val="accent3"/>
                      </a:solidFill>
                      <a:prstDash val="solid"/>
                      <a:round/>
                      <a:headEnd type="none" w="med" len="med"/>
                      <a:tailEnd type="none" w="med" len="med"/>
                    </a:lnL>
                    <a:solidFill>
                      <a:srgbClr val="F5E4ED"/>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CA" sz="1150" noProof="0" dirty="0">
                          <a:solidFill>
                            <a:schemeClr val="tx1"/>
                          </a:solidFill>
                        </a:rPr>
                        <a:t>Concevoir des méthodes et des processus de synthèse qui permettent une synthèse radicalement plus rapide, pertinente et abordable</a:t>
                      </a:r>
                    </a:p>
                  </a:txBody>
                  <a:tcPr>
                    <a:lnR w="12700" cap="flat" cmpd="sng" algn="ctr">
                      <a:solidFill>
                        <a:schemeClr val="accent3"/>
                      </a:solidFill>
                      <a:prstDash val="solid"/>
                      <a:round/>
                      <a:headEnd type="none" w="med" len="med"/>
                      <a:tailEnd type="none" w="med" len="med"/>
                    </a:lnR>
                    <a:solidFill>
                      <a:srgbClr val="F5E4ED"/>
                    </a:solidFill>
                  </a:tcPr>
                </a:tc>
                <a:extLst>
                  <a:ext uri="{0D108BD9-81ED-4DB2-BD59-A6C34878D82A}">
                    <a16:rowId xmlns:a16="http://schemas.microsoft.com/office/drawing/2014/main" val="181965836"/>
                  </a:ext>
                </a:extLst>
              </a:tr>
              <a:tr h="285092">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CA" sz="1150" b="0" i="0" u="none" strike="noStrike" kern="1200" noProof="0" dirty="0">
                          <a:solidFill>
                            <a:schemeClr val="tx1"/>
                          </a:solidFill>
                          <a:effectLst/>
                          <a:latin typeface="Arial" panose="020B0604020202020204" pitchFamily="34" charset="0"/>
                        </a:rPr>
                        <a:t>GT5 : Partage des capacités</a:t>
                      </a:r>
                      <a:endParaRPr lang="fr-CA" sz="1150" b="0" i="0" u="none" strike="noStrike" noProof="0" dirty="0">
                        <a:solidFill>
                          <a:schemeClr val="tx1"/>
                        </a:solidFill>
                        <a:effectLst/>
                        <a:latin typeface="Arial" panose="020B0604020202020204" pitchFamily="34" charset="0"/>
                      </a:endParaRPr>
                    </a:p>
                  </a:txBody>
                  <a:tcPr>
                    <a:lnL w="12700" cap="flat" cmpd="sng" algn="ctr">
                      <a:solidFill>
                        <a:schemeClr val="accent3"/>
                      </a:solidFill>
                      <a:prstDash val="solid"/>
                      <a:round/>
                      <a:headEnd type="none" w="med" len="med"/>
                      <a:tailEnd type="none" w="med" len="med"/>
                    </a:lnL>
                    <a:no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CA" sz="1150" noProof="0" dirty="0">
                          <a:solidFill>
                            <a:schemeClr val="tx1"/>
                          </a:solidFill>
                        </a:rPr>
                        <a:t>Construire une communauté mondiale dotée des capacités nécessaires pour fournir et utiliser des synthèses de données probantes sur toutes les grandes questions sociétales</a:t>
                      </a:r>
                    </a:p>
                  </a:txBody>
                  <a:tcPr>
                    <a:lnR w="1270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2113198359"/>
                  </a:ext>
                </a:extLst>
              </a:tr>
              <a:tr h="290633">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CA" sz="1150" b="0" i="0" u="none" strike="noStrike" noProof="0" dirty="0">
                          <a:solidFill>
                            <a:schemeClr val="tx1"/>
                          </a:solidFill>
                          <a:effectLst/>
                          <a:latin typeface="Arial" panose="020B0604020202020204" pitchFamily="34" charset="0"/>
                        </a:rPr>
                        <a:t>GP1: Gouvernance</a:t>
                      </a:r>
                    </a:p>
                  </a:txBody>
                  <a:tcPr>
                    <a:lnL w="12700" cap="flat" cmpd="sng" algn="ctr">
                      <a:solidFill>
                        <a:schemeClr val="accent3"/>
                      </a:solidFill>
                      <a:prstDash val="solid"/>
                      <a:round/>
                      <a:headEnd type="none" w="med" len="med"/>
                      <a:tailEnd type="none" w="med" len="med"/>
                    </a:lnL>
                    <a:solidFill>
                      <a:srgbClr val="F5E4ED"/>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CA" sz="1150" noProof="0" dirty="0">
                          <a:solidFill>
                            <a:schemeClr val="tx1"/>
                          </a:solidFill>
                        </a:rPr>
                        <a:t>Élaborer des options sur la manière dont les principales parties prenantes peuvent continuer à définir et à atteindre des objectifs communs au-delà de ce processus</a:t>
                      </a:r>
                    </a:p>
                  </a:txBody>
                  <a:tcPr>
                    <a:lnR w="12700" cap="flat" cmpd="sng" algn="ctr">
                      <a:solidFill>
                        <a:schemeClr val="accent3"/>
                      </a:solidFill>
                      <a:prstDash val="solid"/>
                      <a:round/>
                      <a:headEnd type="none" w="med" len="med"/>
                      <a:tailEnd type="none" w="med" len="med"/>
                    </a:lnR>
                    <a:solidFill>
                      <a:srgbClr val="F5E4ED"/>
                    </a:solidFill>
                  </a:tcPr>
                </a:tc>
                <a:extLst>
                  <a:ext uri="{0D108BD9-81ED-4DB2-BD59-A6C34878D82A}">
                    <a16:rowId xmlns:a16="http://schemas.microsoft.com/office/drawing/2014/main" val="1551905265"/>
                  </a:ext>
                </a:extLst>
              </a:tr>
              <a:tr h="290633">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CA" sz="1150" b="0" i="0" u="none" strike="noStrike" noProof="0" dirty="0">
                          <a:solidFill>
                            <a:schemeClr val="tx1"/>
                          </a:solidFill>
                          <a:effectLst/>
                          <a:latin typeface="Arial" panose="020B0604020202020204" pitchFamily="34" charset="0"/>
                        </a:rPr>
                        <a:t>Autres GP seront activés plus tard</a:t>
                      </a:r>
                    </a:p>
                  </a:txBody>
                  <a:tcPr>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fr-CA" sz="1150" noProof="0" dirty="0">
                        <a:solidFill>
                          <a:schemeClr val="tx1"/>
                        </a:solidFill>
                      </a:endParaRPr>
                    </a:p>
                  </a:txBody>
                  <a:tcPr>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949884783"/>
                  </a:ext>
                </a:extLst>
              </a:tr>
            </a:tbl>
          </a:graphicData>
        </a:graphic>
      </p:graphicFrame>
      <p:graphicFrame>
        <p:nvGraphicFramePr>
          <p:cNvPr id="3" name="Table 2">
            <a:extLst>
              <a:ext uri="{FF2B5EF4-FFF2-40B4-BE49-F238E27FC236}">
                <a16:creationId xmlns:a16="http://schemas.microsoft.com/office/drawing/2014/main" id="{910540B3-AA02-34B3-A295-A14A6E9C07C9}"/>
              </a:ext>
            </a:extLst>
          </p:cNvPr>
          <p:cNvGraphicFramePr>
            <a:graphicFrameLocks noGrp="1"/>
          </p:cNvGraphicFramePr>
          <p:nvPr>
            <p:custDataLst>
              <p:tags r:id="rId3"/>
            </p:custDataLst>
            <p:extLst>
              <p:ext uri="{D42A27DB-BD31-4B8C-83A1-F6EECF244321}">
                <p14:modId xmlns:p14="http://schemas.microsoft.com/office/powerpoint/2010/main" val="2120716403"/>
              </p:ext>
            </p:extLst>
          </p:nvPr>
        </p:nvGraphicFramePr>
        <p:xfrm>
          <a:off x="216074" y="4549478"/>
          <a:ext cx="11758870" cy="1631280"/>
        </p:xfrm>
        <a:graphic>
          <a:graphicData uri="http://schemas.openxmlformats.org/drawingml/2006/table">
            <a:tbl>
              <a:tblPr firstRow="1" firstCol="1" bandRow="1">
                <a:tableStyleId>{5C22544A-7EE6-4342-B048-85BDC9FD1C3A}</a:tableStyleId>
              </a:tblPr>
              <a:tblGrid>
                <a:gridCol w="9343904">
                  <a:extLst>
                    <a:ext uri="{9D8B030D-6E8A-4147-A177-3AD203B41FA5}">
                      <a16:colId xmlns:a16="http://schemas.microsoft.com/office/drawing/2014/main" val="4141870491"/>
                    </a:ext>
                  </a:extLst>
                </a:gridCol>
                <a:gridCol w="2414966">
                  <a:extLst>
                    <a:ext uri="{9D8B030D-6E8A-4147-A177-3AD203B41FA5}">
                      <a16:colId xmlns:a16="http://schemas.microsoft.com/office/drawing/2014/main" val="1040062716"/>
                    </a:ext>
                  </a:extLst>
                </a:gridCol>
              </a:tblGrid>
              <a:tr h="252000">
                <a:tc>
                  <a:txBody>
                    <a:bodyPr/>
                    <a:lstStyle/>
                    <a:p>
                      <a:pPr algn="ctr">
                        <a:tabLst>
                          <a:tab pos="270510" algn="l"/>
                        </a:tabLst>
                      </a:pPr>
                      <a:r>
                        <a:rPr lang="fr-CA" sz="1100" kern="100" noProof="0" dirty="0">
                          <a:solidFill>
                            <a:schemeClr val="bg1"/>
                          </a:solidFill>
                          <a:effectLst/>
                        </a:rPr>
                        <a:t>Documents provisoires</a:t>
                      </a:r>
                      <a:endParaRPr lang="fr-CA" sz="1200" kern="100" noProof="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solidFill>
                      <a:schemeClr val="accent3"/>
                    </a:solidFill>
                  </a:tcPr>
                </a:tc>
                <a:tc>
                  <a:txBody>
                    <a:bodyPr/>
                    <a:lstStyle/>
                    <a:p>
                      <a:pPr algn="ctr">
                        <a:tabLst>
                          <a:tab pos="270510" algn="l"/>
                        </a:tabLst>
                      </a:pPr>
                      <a:r>
                        <a:rPr lang="fr-CA" sz="1100" kern="100" noProof="0" dirty="0">
                          <a:solidFill>
                            <a:schemeClr val="bg1"/>
                          </a:solidFill>
                          <a:effectLst/>
                        </a:rPr>
                        <a:t>Ouverture de la période de consultation</a:t>
                      </a:r>
                      <a:endParaRPr lang="fr-CA" sz="1200" kern="100" noProof="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extLst>
                  <a:ext uri="{0D108BD9-81ED-4DB2-BD59-A6C34878D82A}">
                    <a16:rowId xmlns:a16="http://schemas.microsoft.com/office/drawing/2014/main" val="4276907118"/>
                  </a:ext>
                </a:extLst>
              </a:tr>
              <a:tr h="216000">
                <a:tc>
                  <a:txBody>
                    <a:bodyPr/>
                    <a:lstStyle/>
                    <a:p>
                      <a:pPr marL="0" lvl="0" indent="0">
                        <a:spcAft>
                          <a:spcPts val="300"/>
                        </a:spcAft>
                        <a:buFont typeface="+mj-lt"/>
                        <a:buNone/>
                        <a:tabLst>
                          <a:tab pos="270510" algn="l"/>
                        </a:tabLst>
                      </a:pPr>
                      <a:r>
                        <a:rPr lang="fr-CA" sz="1100" b="0" kern="100" noProof="0" dirty="0">
                          <a:solidFill>
                            <a:schemeClr val="tx1"/>
                          </a:solidFill>
                          <a:effectLst/>
                        </a:rPr>
                        <a:t>1) Profil de capacité pour chaque domaine d'intervention</a:t>
                      </a:r>
                      <a:endParaRPr lang="fr-CA" sz="1200" b="0" kern="100" noProof="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accent3"/>
                      </a:solidFill>
                      <a:prstDash val="solid"/>
                      <a:round/>
                      <a:headEnd type="none" w="med" len="med"/>
                      <a:tailEnd type="none" w="med" len="med"/>
                    </a:lnL>
                    <a:noFill/>
                  </a:tcPr>
                </a:tc>
                <a:tc>
                  <a:txBody>
                    <a:bodyPr/>
                    <a:lstStyle/>
                    <a:p>
                      <a:pPr algn="ctr">
                        <a:tabLst>
                          <a:tab pos="270510" algn="l"/>
                        </a:tabLst>
                      </a:pPr>
                      <a:r>
                        <a:rPr lang="fr-CA" sz="1100" kern="100" noProof="0" dirty="0">
                          <a:effectLst/>
                        </a:rPr>
                        <a:t>12 février</a:t>
                      </a:r>
                      <a:endParaRPr lang="fr-CA" sz="12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2871107418"/>
                  </a:ext>
                </a:extLst>
              </a:tr>
              <a:tr h="216000">
                <a:tc>
                  <a:txBody>
                    <a:bodyPr/>
                    <a:lstStyle/>
                    <a:p>
                      <a:pPr marL="0" lvl="0" indent="0">
                        <a:spcAft>
                          <a:spcPts val="300"/>
                        </a:spcAft>
                        <a:buFont typeface="+mj-lt"/>
                        <a:buNone/>
                        <a:tabLst>
                          <a:tab pos="270510" algn="l"/>
                        </a:tabLst>
                      </a:pPr>
                      <a:r>
                        <a:rPr lang="fr-CA" sz="1100" b="0" kern="100" noProof="0" dirty="0">
                          <a:solidFill>
                            <a:schemeClr val="tx1"/>
                          </a:solidFill>
                          <a:effectLst/>
                        </a:rPr>
                        <a:t>2) Évaluation des capacités et de la maturité et cartographie des lacunes pour chaque domaine d'intervention</a:t>
                      </a:r>
                      <a:endParaRPr lang="fr-CA" sz="1200" b="0" kern="100" noProof="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accent3"/>
                      </a:solidFill>
                      <a:prstDash val="solid"/>
                      <a:round/>
                      <a:headEnd type="none" w="med" len="med"/>
                      <a:tailEnd type="none" w="med" len="med"/>
                    </a:lnL>
                    <a:solidFill>
                      <a:srgbClr val="F5E4ED"/>
                    </a:solidFill>
                  </a:tcPr>
                </a:tc>
                <a:tc>
                  <a:txBody>
                    <a:bodyPr/>
                    <a:lstStyle/>
                    <a:p>
                      <a:pPr algn="ctr">
                        <a:tabLst>
                          <a:tab pos="270510" algn="l"/>
                        </a:tabLst>
                      </a:pPr>
                      <a:r>
                        <a:rPr lang="fr-CA" sz="1100" kern="100" noProof="0" dirty="0">
                          <a:effectLst/>
                        </a:rPr>
                        <a:t>12 mars</a:t>
                      </a:r>
                      <a:endParaRPr lang="fr-CA" sz="12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accent3"/>
                      </a:solidFill>
                      <a:prstDash val="solid"/>
                      <a:round/>
                      <a:headEnd type="none" w="med" len="med"/>
                      <a:tailEnd type="none" w="med" len="med"/>
                    </a:lnR>
                    <a:solidFill>
                      <a:srgbClr val="F5E4ED"/>
                    </a:solidFill>
                  </a:tcPr>
                </a:tc>
                <a:extLst>
                  <a:ext uri="{0D108BD9-81ED-4DB2-BD59-A6C34878D82A}">
                    <a16:rowId xmlns:a16="http://schemas.microsoft.com/office/drawing/2014/main" val="1574682051"/>
                  </a:ext>
                </a:extLst>
              </a:tr>
              <a:tr h="216000">
                <a:tc>
                  <a:txBody>
                    <a:bodyPr/>
                    <a:lstStyle/>
                    <a:p>
                      <a:pPr marL="0" lvl="0" indent="0">
                        <a:spcAft>
                          <a:spcPts val="300"/>
                        </a:spcAft>
                        <a:buFont typeface="+mj-lt"/>
                        <a:buNone/>
                        <a:tabLst>
                          <a:tab pos="270510" algn="l"/>
                        </a:tabLst>
                      </a:pPr>
                      <a:r>
                        <a:rPr lang="fr-CA" sz="1100" b="0" kern="100" noProof="0" dirty="0">
                          <a:solidFill>
                            <a:schemeClr val="tx1"/>
                          </a:solidFill>
                          <a:effectLst/>
                        </a:rPr>
                        <a:t>3) Stratégies de renforcement des capacités liées à chaque domaine d’intervention, y compris les « gains rapides »</a:t>
                      </a:r>
                      <a:endParaRPr lang="fr-CA" sz="1200" b="0" kern="100" noProof="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accent3"/>
                      </a:solidFill>
                      <a:prstDash val="solid"/>
                      <a:round/>
                      <a:headEnd type="none" w="med" len="med"/>
                      <a:tailEnd type="none" w="med" len="med"/>
                    </a:lnL>
                    <a:noFill/>
                  </a:tcPr>
                </a:tc>
                <a:tc>
                  <a:txBody>
                    <a:bodyPr/>
                    <a:lstStyle/>
                    <a:p>
                      <a:pPr algn="ctr">
                        <a:tabLst>
                          <a:tab pos="270510" algn="l"/>
                        </a:tabLst>
                      </a:pPr>
                      <a:r>
                        <a:rPr lang="fr-CA" sz="1100" kern="100" noProof="0" dirty="0">
                          <a:effectLst/>
                        </a:rPr>
                        <a:t>30 avril</a:t>
                      </a:r>
                      <a:endParaRPr lang="fr-CA" sz="12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644930128"/>
                  </a:ext>
                </a:extLst>
              </a:tr>
              <a:tr h="252000">
                <a:tc>
                  <a:txBody>
                    <a:bodyPr/>
                    <a:lstStyle/>
                    <a:p>
                      <a:pPr marL="0" lvl="0" indent="0">
                        <a:spcAft>
                          <a:spcPts val="300"/>
                        </a:spcAft>
                        <a:buFont typeface="+mj-lt"/>
                        <a:buNone/>
                        <a:tabLst>
                          <a:tab pos="270510" algn="l"/>
                        </a:tabLst>
                      </a:pPr>
                      <a:r>
                        <a:rPr lang="fr-CA" sz="1100" b="0" kern="100" noProof="0" dirty="0">
                          <a:solidFill>
                            <a:schemeClr val="tx1"/>
                          </a:solidFill>
                          <a:effectLst/>
                        </a:rPr>
                        <a:t>4) Matrice d'impact et conclusions/recommandations pour chaque domaine d'intervention</a:t>
                      </a:r>
                      <a:endParaRPr lang="fr-CA" sz="1200" b="0" kern="100" noProof="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accent3"/>
                      </a:solidFill>
                      <a:prstDash val="solid"/>
                      <a:round/>
                      <a:headEnd type="none" w="med" len="med"/>
                      <a:tailEnd type="none" w="med" len="med"/>
                    </a:lnL>
                    <a:solidFill>
                      <a:srgbClr val="F5E4ED"/>
                    </a:solidFill>
                  </a:tcPr>
                </a:tc>
                <a:tc>
                  <a:txBody>
                    <a:bodyPr/>
                    <a:lstStyle/>
                    <a:p>
                      <a:pPr algn="ctr">
                        <a:tabLst>
                          <a:tab pos="270510" algn="l"/>
                        </a:tabLst>
                      </a:pPr>
                      <a:r>
                        <a:rPr lang="fr-CA" sz="1100" kern="100" noProof="0" dirty="0">
                          <a:effectLst/>
                        </a:rPr>
                        <a:t>21 mai</a:t>
                      </a:r>
                      <a:endParaRPr lang="fr-CA" sz="12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accent3"/>
                      </a:solidFill>
                      <a:prstDash val="solid"/>
                      <a:round/>
                      <a:headEnd type="none" w="med" len="med"/>
                      <a:tailEnd type="none" w="med" len="med"/>
                    </a:lnR>
                    <a:solidFill>
                      <a:srgbClr val="F5E4ED"/>
                    </a:solidFill>
                  </a:tcPr>
                </a:tc>
                <a:extLst>
                  <a:ext uri="{0D108BD9-81ED-4DB2-BD59-A6C34878D82A}">
                    <a16:rowId xmlns:a16="http://schemas.microsoft.com/office/drawing/2014/main" val="467636574"/>
                  </a:ext>
                </a:extLst>
              </a:tr>
              <a:tr h="396000">
                <a:tc>
                  <a:txBody>
                    <a:bodyPr/>
                    <a:lstStyle/>
                    <a:p>
                      <a:pPr marL="177800" lvl="0" indent="-177800">
                        <a:spcAft>
                          <a:spcPts val="300"/>
                        </a:spcAft>
                        <a:buFont typeface="+mj-lt"/>
                        <a:buNone/>
                        <a:tabLst>
                          <a:tab pos="270510" algn="l"/>
                        </a:tabLst>
                      </a:pPr>
                      <a:r>
                        <a:rPr lang="fr-CA" sz="1100" b="0" kern="100" noProof="0" dirty="0">
                          <a:solidFill>
                            <a:schemeClr val="tx1"/>
                          </a:solidFill>
                          <a:effectLst/>
                        </a:rPr>
                        <a:t>5) Rapport pour chaque domaine d’intervention – intégrant désormais les coûts et les considérations supplémentaires du groupe de planification – qui sera </a:t>
                      </a:r>
                      <a:r>
                        <a:rPr lang="fr-CA" sz="1100" b="0" kern="100" noProof="0" dirty="0" err="1">
                          <a:solidFill>
                            <a:schemeClr val="tx1"/>
                          </a:solidFill>
                          <a:effectLst/>
                        </a:rPr>
                        <a:t>prédiffusé</a:t>
                      </a:r>
                      <a:r>
                        <a:rPr lang="fr-CA" sz="1100" b="0" kern="100" noProof="0" dirty="0">
                          <a:solidFill>
                            <a:schemeClr val="tx1"/>
                          </a:solidFill>
                          <a:effectLst/>
                        </a:rPr>
                        <a:t> aux participants à la réunion de consensus</a:t>
                      </a:r>
                    </a:p>
                  </a:txBody>
                  <a:tcPr marL="68580" marR="68580" marT="0" marB="0">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noFill/>
                  </a:tcPr>
                </a:tc>
                <a:tc>
                  <a:txBody>
                    <a:bodyPr/>
                    <a:lstStyle/>
                    <a:p>
                      <a:pPr algn="ctr">
                        <a:tabLst>
                          <a:tab pos="270510" algn="l"/>
                        </a:tabLst>
                      </a:pPr>
                      <a:r>
                        <a:rPr lang="fr-CA" sz="1100" kern="100" noProof="0" dirty="0">
                          <a:effectLst/>
                        </a:rPr>
                        <a:t>4 juin</a:t>
                      </a:r>
                      <a:endParaRPr lang="fr-CA" sz="12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652637594"/>
                  </a:ext>
                </a:extLst>
              </a:tr>
            </a:tbl>
          </a:graphicData>
        </a:graphic>
      </p:graphicFrame>
      <p:sp>
        <p:nvSpPr>
          <p:cNvPr id="5" name="Rectangle 1">
            <a:extLst>
              <a:ext uri="{FF2B5EF4-FFF2-40B4-BE49-F238E27FC236}">
                <a16:creationId xmlns:a16="http://schemas.microsoft.com/office/drawing/2014/main" id="{9FF3AC57-9F6C-D45D-E7F1-82C08775368B}"/>
              </a:ext>
            </a:extLst>
          </p:cNvPr>
          <p:cNvSpPr>
            <a:spLocks noChangeArrowheads="1"/>
          </p:cNvSpPr>
          <p:nvPr>
            <p:custDataLst>
              <p:tags r:id="rId4"/>
            </p:custDataLst>
          </p:nvPr>
        </p:nvSpPr>
        <p:spPr bwMode="auto">
          <a:xfrm>
            <a:off x="3127375" y="3142606"/>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13651164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7"/>
</p:tagLst>
</file>

<file path=ppt/tags/tag24.xml><?xml version="1.0" encoding="utf-8"?>
<p:tagLst xmlns:a="http://schemas.openxmlformats.org/drawingml/2006/main" xmlns:r="http://schemas.openxmlformats.org/officeDocument/2006/relationships" xmlns:p="http://schemas.openxmlformats.org/presentationml/2006/main">
  <p:tag name="NUM" val="8"/>
</p:tagLst>
</file>

<file path=ppt/tags/tag25.xml><?xml version="1.0" encoding="utf-8"?>
<p:tagLst xmlns:a="http://schemas.openxmlformats.org/drawingml/2006/main" xmlns:r="http://schemas.openxmlformats.org/officeDocument/2006/relationships" xmlns:p="http://schemas.openxmlformats.org/presentationml/2006/main">
  <p:tag name="NUM" val="9"/>
</p:tagLst>
</file>

<file path=ppt/tags/tag26.xml><?xml version="1.0" encoding="utf-8"?>
<p:tagLst xmlns:a="http://schemas.openxmlformats.org/drawingml/2006/main" xmlns:r="http://schemas.openxmlformats.org/officeDocument/2006/relationships" xmlns:p="http://schemas.openxmlformats.org/presentationml/2006/main">
  <p:tag name="NUM" val="10"/>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7"/>
</p:tagLst>
</file>

<file path=ppt/tags/tag34.xml><?xml version="1.0" encoding="utf-8"?>
<p:tagLst xmlns:a="http://schemas.openxmlformats.org/drawingml/2006/main" xmlns:r="http://schemas.openxmlformats.org/officeDocument/2006/relationships" xmlns:p="http://schemas.openxmlformats.org/presentationml/2006/main">
  <p:tag name="NUM" val="8"/>
</p:tagLst>
</file>

<file path=ppt/tags/tag35.xml><?xml version="1.0" encoding="utf-8"?>
<p:tagLst xmlns:a="http://schemas.openxmlformats.org/drawingml/2006/main" xmlns:r="http://schemas.openxmlformats.org/officeDocument/2006/relationships" xmlns:p="http://schemas.openxmlformats.org/presentationml/2006/main">
  <p:tag name="NUM" val="9"/>
</p:tagLst>
</file>

<file path=ppt/tags/tag36.xml><?xml version="1.0" encoding="utf-8"?>
<p:tagLst xmlns:a="http://schemas.openxmlformats.org/drawingml/2006/main" xmlns:r="http://schemas.openxmlformats.org/officeDocument/2006/relationships" xmlns:p="http://schemas.openxmlformats.org/presentationml/2006/main">
  <p:tag name="NUM" val="10"/>
</p:tagLst>
</file>

<file path=ppt/tags/tag37.xml><?xml version="1.0" encoding="utf-8"?>
<p:tagLst xmlns:a="http://schemas.openxmlformats.org/drawingml/2006/main" xmlns:r="http://schemas.openxmlformats.org/officeDocument/2006/relationships" xmlns:p="http://schemas.openxmlformats.org/presentationml/2006/main">
  <p:tag name="NUM" val="11"/>
</p:tagLst>
</file>

<file path=ppt/tags/tag38.xml><?xml version="1.0" encoding="utf-8"?>
<p:tagLst xmlns:a="http://schemas.openxmlformats.org/drawingml/2006/main" xmlns:r="http://schemas.openxmlformats.org/officeDocument/2006/relationships" xmlns:p="http://schemas.openxmlformats.org/presentationml/2006/main">
  <p:tag name="NUM" val="12"/>
</p:tagLst>
</file>

<file path=ppt/tags/tag39.xml><?xml version="1.0" encoding="utf-8"?>
<p:tagLst xmlns:a="http://schemas.openxmlformats.org/drawingml/2006/main" xmlns:r="http://schemas.openxmlformats.org/officeDocument/2006/relationships" xmlns:p="http://schemas.openxmlformats.org/presentationml/2006/main">
  <p:tag name="NUM" val="1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4"/>
</p:tagLst>
</file>

<file path=ppt/tags/tag41.xml><?xml version="1.0" encoding="utf-8"?>
<p:tagLst xmlns:a="http://schemas.openxmlformats.org/drawingml/2006/main" xmlns:r="http://schemas.openxmlformats.org/officeDocument/2006/relationships" xmlns:p="http://schemas.openxmlformats.org/presentationml/2006/main">
  <p:tag name="NUM" val="15"/>
</p:tagLst>
</file>

<file path=ppt/tags/tag42.xml><?xml version="1.0" encoding="utf-8"?>
<p:tagLst xmlns:a="http://schemas.openxmlformats.org/drawingml/2006/main" xmlns:r="http://schemas.openxmlformats.org/officeDocument/2006/relationships" xmlns:p="http://schemas.openxmlformats.org/presentationml/2006/main">
  <p:tag name="NUM" val="16"/>
</p:tagLst>
</file>

<file path=ppt/tags/tag43.xml><?xml version="1.0" encoding="utf-8"?>
<p:tagLst xmlns:a="http://schemas.openxmlformats.org/drawingml/2006/main" xmlns:r="http://schemas.openxmlformats.org/officeDocument/2006/relationships" xmlns:p="http://schemas.openxmlformats.org/presentationml/2006/main">
  <p:tag name="NUM" val="17"/>
</p:tagLst>
</file>

<file path=ppt/tags/tag44.xml><?xml version="1.0" encoding="utf-8"?>
<p:tagLst xmlns:a="http://schemas.openxmlformats.org/drawingml/2006/main" xmlns:r="http://schemas.openxmlformats.org/officeDocument/2006/relationships" xmlns:p="http://schemas.openxmlformats.org/presentationml/2006/main">
  <p:tag name="NUM" val="18"/>
</p:tagLst>
</file>

<file path=ppt/tags/tag45.xml><?xml version="1.0" encoding="utf-8"?>
<p:tagLst xmlns:a="http://schemas.openxmlformats.org/drawingml/2006/main" xmlns:r="http://schemas.openxmlformats.org/officeDocument/2006/relationships" xmlns:p="http://schemas.openxmlformats.org/presentationml/2006/main">
  <p:tag name="NUM" val="19"/>
</p:tagLst>
</file>

<file path=ppt/tags/tag46.xml><?xml version="1.0" encoding="utf-8"?>
<p:tagLst xmlns:a="http://schemas.openxmlformats.org/drawingml/2006/main" xmlns:r="http://schemas.openxmlformats.org/officeDocument/2006/relationships" xmlns:p="http://schemas.openxmlformats.org/presentationml/2006/main">
  <p:tag name="NUM" val="20"/>
</p:tagLst>
</file>

<file path=ppt/tags/tag47.xml><?xml version="1.0" encoding="utf-8"?>
<p:tagLst xmlns:a="http://schemas.openxmlformats.org/drawingml/2006/main" xmlns:r="http://schemas.openxmlformats.org/officeDocument/2006/relationships" xmlns:p="http://schemas.openxmlformats.org/presentationml/2006/main">
  <p:tag name="NUM" val="21"/>
</p:tagLst>
</file>

<file path=ppt/tags/tag48.xml><?xml version="1.0" encoding="utf-8"?>
<p:tagLst xmlns:a="http://schemas.openxmlformats.org/drawingml/2006/main" xmlns:r="http://schemas.openxmlformats.org/officeDocument/2006/relationships" xmlns:p="http://schemas.openxmlformats.org/presentationml/2006/main">
  <p:tag name="NUM" val="22"/>
</p:tagLst>
</file>

<file path=ppt/tags/tag49.xml><?xml version="1.0" encoding="utf-8"?>
<p:tagLst xmlns:a="http://schemas.openxmlformats.org/drawingml/2006/main" xmlns:r="http://schemas.openxmlformats.org/officeDocument/2006/relationships" xmlns:p="http://schemas.openxmlformats.org/presentationml/2006/main">
  <p:tag name="NUM" val="2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4"/>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9483B2-BEB8-41F2-8FEC-E8F0D26003C6}">
  <ds:schemaRefs>
    <ds:schemaRef ds:uri="http://schemas.microsoft.com/office/2006/documentManagement/types"/>
    <ds:schemaRef ds:uri="http://purl.org/dc/elements/1.1/"/>
    <ds:schemaRef ds:uri="http://schemas.microsoft.com/office/infopath/2007/PartnerControls"/>
    <ds:schemaRef ds:uri="0408fcbc-2e10-4461-bee0-724c01b46ae9"/>
    <ds:schemaRef ds:uri="http://www.w3.org/XML/1998/namespace"/>
    <ds:schemaRef ds:uri="599eec1d-e27c-4128-92a4-19001b8afe14"/>
    <ds:schemaRef ds:uri="http://schemas.microsoft.com/office/2006/metadata/properties"/>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11998BD1-7B99-4C0F-A478-9BA7D4D9D8B0}">
  <ds:schemaRefs>
    <ds:schemaRef ds:uri="http://schemas.microsoft.com/sharepoint/v3/contenttype/forms"/>
  </ds:schemaRefs>
</ds:datastoreItem>
</file>

<file path=customXml/itemProps3.xml><?xml version="1.0" encoding="utf-8"?>
<ds:datastoreItem xmlns:ds="http://schemas.openxmlformats.org/officeDocument/2006/customXml" ds:itemID="{290A3FEE-4E95-40F5-A7D2-D696DE35F0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31654</TotalTime>
  <Words>1772</Words>
  <Application>Microsoft Macintosh PowerPoint</Application>
  <PresentationFormat>Widescreen</PresentationFormat>
  <Paragraphs>145</Paragraphs>
  <Slides>6</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vt:i4>
      </vt:variant>
    </vt:vector>
  </HeadingPairs>
  <TitlesOfParts>
    <vt:vector size="17" baseType="lpstr">
      <vt:lpstr>Aptos</vt:lpstr>
      <vt:lpstr>Arial</vt:lpstr>
      <vt:lpstr>Arial Narrow</vt:lpstr>
      <vt:lpstr>Calibri</vt:lpstr>
      <vt:lpstr>Courier New</vt:lpstr>
      <vt:lpstr>Times New Roman</vt:lpstr>
      <vt:lpstr>Wellcome</vt:lpstr>
      <vt:lpstr>Wingdings</vt:lpstr>
      <vt:lpstr>RISE</vt:lpstr>
      <vt:lpstr>ESN-CA</vt:lpstr>
      <vt:lpstr>GCESC</vt:lpstr>
      <vt:lpstr>PowerPoint Presentation</vt:lpstr>
      <vt:lpstr>Une déclaration de consensus a contribué à consolider les arguments en faveur du changement</vt:lpstr>
      <vt:lpstr>Des rapports, des articles, des annonces et des déclarations complémentaires ont alimenté une activité soutenue tant avant qu’après l’annonce de l’ESIC</vt:lpstr>
      <vt:lpstr>Le processus de planification de l'ESIC adopte une approche d'impact collectif, en commençant par un accord sur un agenda commun pour l’infrastructure nécessaire</vt:lpstr>
      <vt:lpstr>Le processus de planification de l’ESIC impliquera de nombreuses catégories d’acteurs concernés, en particulier ceux désormais représentés dans les deux cercles de gauche et les deux cercles de droite</vt:lpstr>
      <vt:lpstr>Le processus de planification de l'ESIC est mené par cinq groupes de travail et un groupe de planification de la gouvernance, chacun d'entre eux préparera cinq documents pour lesquels ils solliciteront des commentaires</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305</cp:revision>
  <cp:lastPrinted>2023-05-24T15:22:34Z</cp:lastPrinted>
  <dcterms:created xsi:type="dcterms:W3CDTF">2017-04-21T15:41:45Z</dcterms:created>
  <dcterms:modified xsi:type="dcterms:W3CDTF">2025-02-14T13:56:53Z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y fmtid="{D5CDD505-2E9C-101B-9397-08002B2CF9AE}" pid="5" name="MSIP_Label_6a7d8d5d-78e2-4a62-9fcd-016eb5e4c57c_Enabled">
    <vt:lpwstr>true</vt:lpwstr>
  </property>
  <property fmtid="{D5CDD505-2E9C-101B-9397-08002B2CF9AE}" pid="6" name="MSIP_Label_6a7d8d5d-78e2-4a62-9fcd-016eb5e4c57c_SetDate">
    <vt:lpwstr>2025-02-05T17:31:52Z</vt:lpwstr>
  </property>
  <property fmtid="{D5CDD505-2E9C-101B-9397-08002B2CF9AE}" pid="7" name="MSIP_Label_6a7d8d5d-78e2-4a62-9fcd-016eb5e4c57c_Method">
    <vt:lpwstr>Standard</vt:lpwstr>
  </property>
  <property fmtid="{D5CDD505-2E9C-101B-9397-08002B2CF9AE}" pid="8" name="MSIP_Label_6a7d8d5d-78e2-4a62-9fcd-016eb5e4c57c_Name">
    <vt:lpwstr>Général</vt:lpwstr>
  </property>
  <property fmtid="{D5CDD505-2E9C-101B-9397-08002B2CF9AE}" pid="9" name="MSIP_Label_6a7d8d5d-78e2-4a62-9fcd-016eb5e4c57c_SiteId">
    <vt:lpwstr>06e1fe28-5f8b-4075-bf6c-ae24be1a7992</vt:lpwstr>
  </property>
  <property fmtid="{D5CDD505-2E9C-101B-9397-08002B2CF9AE}" pid="10" name="MSIP_Label_6a7d8d5d-78e2-4a62-9fcd-016eb5e4c57c_ActionId">
    <vt:lpwstr>579655a4-7c7a-44a4-aa6f-2bcf04c4585a</vt:lpwstr>
  </property>
  <property fmtid="{D5CDD505-2E9C-101B-9397-08002B2CF9AE}" pid="11" name="MSIP_Label_6a7d8d5d-78e2-4a62-9fcd-016eb5e4c57c_ContentBits">
    <vt:lpwstr>0</vt:lpwstr>
  </property>
</Properties>
</file>