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2068"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2/14/25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59636">
              <a:defRPr/>
            </a:pPr>
            <a:fld id="{7C11621C-3EA7-C342-A130-13C6D43C8C01}" type="slidenum">
              <a:rPr lang="en-US">
                <a:solidFill>
                  <a:prstClr val="black"/>
                </a:solidFill>
              </a:rPr>
              <a:pPr defTabSz="659636">
                <a:defRPr/>
              </a:pPr>
              <a:t>1</a:t>
            </a:fld>
            <a:endParaRPr lang="en-US" dirty="0">
              <a:solidFill>
                <a:prstClr val="black"/>
              </a:solidFill>
            </a:endParaRPr>
          </a:p>
        </p:txBody>
      </p:sp>
    </p:spTree>
    <p:extLst>
      <p:ext uri="{BB962C8B-B14F-4D97-AF65-F5344CB8AC3E}">
        <p14:creationId xmlns:p14="http://schemas.microsoft.com/office/powerpoint/2010/main" val="18966746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8" r:id="rId13"/>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2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3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for a company&#10;&#10;Description automatically generated">
            <a:extLst>
              <a:ext uri="{FF2B5EF4-FFF2-40B4-BE49-F238E27FC236}">
                <a16:creationId xmlns:a16="http://schemas.microsoft.com/office/drawing/2014/main" id="{6C4123C6-1719-70E6-3970-48039B82E77C}"/>
              </a:ext>
            </a:extLst>
          </p:cNvPr>
          <p:cNvPicPr>
            <a:picLocks noChangeAspect="1"/>
          </p:cNvPicPr>
          <p:nvPr>
            <p:custDataLst>
              <p:tags r:id="rId1"/>
            </p:custDataLst>
          </p:nvPr>
        </p:nvPicPr>
        <p:blipFill>
          <a:blip r:embed="rId20"/>
          <a:stretch>
            <a:fillRect/>
          </a:stretch>
        </p:blipFill>
        <p:spPr>
          <a:xfrm>
            <a:off x="50716" y="6217030"/>
            <a:ext cx="2070100" cy="635000"/>
          </a:xfrm>
          <a:prstGeom prst="rect">
            <a:avLst/>
          </a:prstGeom>
        </p:spPr>
      </p:pic>
      <p:sp>
        <p:nvSpPr>
          <p:cNvPr id="46" name="Rounded Rectangle 45">
            <a:extLst>
              <a:ext uri="{FF2B5EF4-FFF2-40B4-BE49-F238E27FC236}">
                <a16:creationId xmlns:a16="http://schemas.microsoft.com/office/drawing/2014/main" id="{F077D7E0-1A04-662B-24A2-7C38A39734F0}"/>
              </a:ext>
            </a:extLst>
          </p:cNvPr>
          <p:cNvSpPr/>
          <p:nvPr>
            <p:custDataLst>
              <p:tags r:id="rId2"/>
            </p:custDataLst>
          </p:nvPr>
        </p:nvSpPr>
        <p:spPr>
          <a:xfrm>
            <a:off x="2184209" y="1301904"/>
            <a:ext cx="7490619" cy="906749"/>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aphicFrame>
        <p:nvGraphicFramePr>
          <p:cNvPr id="47" name="Table 46">
            <a:extLst>
              <a:ext uri="{FF2B5EF4-FFF2-40B4-BE49-F238E27FC236}">
                <a16:creationId xmlns:a16="http://schemas.microsoft.com/office/drawing/2014/main" id="{1E6F8618-0B6D-5510-9D5D-12D2C99C2CBF}"/>
              </a:ext>
            </a:extLst>
          </p:cNvPr>
          <p:cNvGraphicFramePr>
            <a:graphicFrameLocks noGrp="1"/>
          </p:cNvGraphicFramePr>
          <p:nvPr>
            <p:custDataLst>
              <p:tags r:id="rId3"/>
            </p:custDataLst>
            <p:extLst>
              <p:ext uri="{D42A27DB-BD31-4B8C-83A1-F6EECF244321}">
                <p14:modId xmlns:p14="http://schemas.microsoft.com/office/powerpoint/2010/main" val="2997577397"/>
              </p:ext>
            </p:extLst>
          </p:nvPr>
        </p:nvGraphicFramePr>
        <p:xfrm>
          <a:off x="2239769" y="1184517"/>
          <a:ext cx="7435059" cy="1223613"/>
        </p:xfrm>
        <a:graphic>
          <a:graphicData uri="http://schemas.openxmlformats.org/drawingml/2006/table">
            <a:tbl>
              <a:tblPr firstRow="1" firstCol="1" bandRow="1"/>
              <a:tblGrid>
                <a:gridCol w="7435059">
                  <a:extLst>
                    <a:ext uri="{9D8B030D-6E8A-4147-A177-3AD203B41FA5}">
                      <a16:colId xmlns:a16="http://schemas.microsoft.com/office/drawing/2014/main" val="229045705"/>
                    </a:ext>
                  </a:extLst>
                </a:gridCol>
              </a:tblGrid>
              <a:tr h="1223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 sz="1200" b="1" dirty="0">
                          <a:solidFill>
                            <a:srgbClr val="254776"/>
                          </a:solidFill>
                          <a:latin typeface="Helvetica" pitchFamily="2" charset="0"/>
                          <a:ea typeface="Garamond" panose="02020404030301010803" pitchFamily="18" charset="0"/>
                          <a:cs typeface="Garamond" panose="02020404030301010803" pitchFamily="18" charset="0"/>
                        </a:rPr>
                        <a:t>Structures et processus du côté de la demande en données probantes </a:t>
                      </a:r>
                      <a:r>
                        <a:rPr lang="fr" sz="1200" b="0" dirty="0">
                          <a:solidFill>
                            <a:srgbClr val="254776"/>
                          </a:solidFill>
                          <a:latin typeface="Helvetica" pitchFamily="2" charset="0"/>
                          <a:ea typeface="Garamond" panose="02020404030301010803" pitchFamily="18" charset="0"/>
                          <a:cs typeface="Garamond" panose="02020404030301010803" pitchFamily="18" charset="0"/>
                        </a:rPr>
                        <a:t>pour :</a:t>
                      </a:r>
                      <a:r>
                        <a:rPr lang="fr" sz="1200" b="1" dirty="0">
                          <a:solidFill>
                            <a:srgbClr val="254776"/>
                          </a:solidFill>
                          <a:latin typeface="Helvetica" pitchFamily="2" charset="0"/>
                          <a:ea typeface="Garamond" panose="02020404030301010803" pitchFamily="18" charset="0"/>
                          <a:cs typeface="Garamond" panose="02020404030301010803" pitchFamily="18" charset="0"/>
                        </a:rPr>
                        <a:t> </a:t>
                      </a:r>
                      <a:br>
                        <a:rPr lang="en-CA" sz="1200" b="1" dirty="0">
                          <a:solidFill>
                            <a:srgbClr val="254776"/>
                          </a:solidFill>
                          <a:latin typeface="Helvetica" pitchFamily="2" charset="0"/>
                          <a:ea typeface="Garamond" panose="02020404030301010803" pitchFamily="18" charset="0"/>
                          <a:cs typeface="Garamond" panose="02020404030301010803" pitchFamily="18" charset="0"/>
                        </a:rPr>
                      </a:br>
                      <a:r>
                        <a:rPr lang="fr" sz="1000" b="0" dirty="0">
                          <a:solidFill>
                            <a:srgbClr val="254776"/>
                          </a:solidFill>
                          <a:latin typeface="Helvetica" pitchFamily="2" charset="0"/>
                          <a:ea typeface="Garamond" panose="02020404030301010803" pitchFamily="18" charset="0"/>
                          <a:cs typeface="Garamond" panose="02020404030301010803" pitchFamily="18" charset="0"/>
                        </a:rPr>
                        <a:t>1) intégrer les données probantes dans les processus consultatifs et décisionnels de routine et </a:t>
                      </a:r>
                      <a:br>
                        <a:rPr lang="en-US" sz="1000" b="0" dirty="0">
                          <a:solidFill>
                            <a:srgbClr val="254776"/>
                          </a:solidFill>
                          <a:latin typeface="Helvetica" pitchFamily="2" charset="0"/>
                          <a:ea typeface="Garamond" panose="02020404030301010803" pitchFamily="18" charset="0"/>
                          <a:cs typeface="Garamond" panose="02020404030301010803" pitchFamily="18" charset="0"/>
                        </a:rPr>
                      </a:br>
                      <a:r>
                        <a:rPr lang="fr" sz="1000" b="0" dirty="0">
                          <a:solidFill>
                            <a:srgbClr val="254776"/>
                          </a:solidFill>
                          <a:latin typeface="Helvetica" pitchFamily="2" charset="0"/>
                          <a:ea typeface="Garamond" panose="02020404030301010803" pitchFamily="18" charset="0"/>
                          <a:cs typeface="Garamond" panose="02020404030301010803" pitchFamily="18" charset="0"/>
                        </a:rPr>
                        <a:t>dans les plateformes d'apprentissage et d'amélioration (</a:t>
                      </a:r>
                      <a:r>
                        <a:rPr lang="fr" sz="1000" b="1" dirty="0">
                          <a:solidFill>
                            <a:srgbClr val="254776"/>
                          </a:solidFill>
                          <a:latin typeface="Helvetica" pitchFamily="2" charset="0"/>
                          <a:ea typeface="Garamond" panose="02020404030301010803" pitchFamily="18" charset="0"/>
                          <a:cs typeface="Garamond" panose="02020404030301010803" pitchFamily="18" charset="0"/>
                        </a:rPr>
                        <a:t>facilitateurs</a:t>
                      </a:r>
                      <a:r>
                        <a:rPr lang="fr" sz="1000" b="0" dirty="0">
                          <a:solidFill>
                            <a:srgbClr val="254776"/>
                          </a:solidFill>
                          <a:latin typeface="Helvetica" pitchFamily="2" charset="0"/>
                          <a:ea typeface="Garamond" panose="02020404030301010803" pitchFamily="18" charset="0"/>
                          <a:cs typeface="Garamond" panose="02020404030301010803" pitchFamily="18" charset="0"/>
                        </a:rPr>
                        <a:t>) ;</a:t>
                      </a:r>
                      <a:br>
                        <a:rPr lang="en-US" sz="1000" b="0" dirty="0">
                          <a:solidFill>
                            <a:srgbClr val="254776"/>
                          </a:solidFill>
                          <a:latin typeface="Helvetica" pitchFamily="2" charset="0"/>
                          <a:ea typeface="Garamond" panose="02020404030301010803" pitchFamily="18" charset="0"/>
                          <a:cs typeface="Garamond" panose="02020404030301010803" pitchFamily="18" charset="0"/>
                        </a:rPr>
                      </a:br>
                      <a:r>
                        <a:rPr lang="fr" sz="1000" b="0" dirty="0">
                          <a:solidFill>
                            <a:srgbClr val="254776"/>
                          </a:solidFill>
                          <a:latin typeface="Helvetica" pitchFamily="2" charset="0"/>
                          <a:ea typeface="Garamond" panose="02020404030301010803" pitchFamily="18" charset="0"/>
                          <a:cs typeface="Garamond" panose="02020404030301010803" pitchFamily="18" charset="0"/>
                        </a:rPr>
                        <a:t>2) développer et maintenir une </a:t>
                      </a:r>
                      <a:r>
                        <a:rPr lang="fr" sz="1000" b="1" dirty="0">
                          <a:solidFill>
                            <a:srgbClr val="254776"/>
                          </a:solidFill>
                          <a:latin typeface="Helvetica" pitchFamily="2" charset="0"/>
                          <a:ea typeface="Garamond" panose="02020404030301010803" pitchFamily="18" charset="0"/>
                          <a:cs typeface="Garamond" panose="02020404030301010803" pitchFamily="18" charset="0"/>
                        </a:rPr>
                        <a:t>culture des données probantes</a:t>
                      </a:r>
                      <a:r>
                        <a:rPr lang="fr" sz="1000" b="0" dirty="0">
                          <a:solidFill>
                            <a:srgbClr val="254776"/>
                          </a:solidFill>
                          <a:latin typeface="Helvetica" pitchFamily="2" charset="0"/>
                          <a:ea typeface="Garamond" panose="02020404030301010803" pitchFamily="18" charset="0"/>
                          <a:cs typeface="Garamond" panose="02020404030301010803" pitchFamily="18" charset="0"/>
                        </a:rPr>
                        <a:t> ; 3) renforcer </a:t>
                      </a:r>
                      <a:r>
                        <a:rPr lang="fr" sz="1000" b="1" dirty="0">
                          <a:solidFill>
                            <a:srgbClr val="254776"/>
                          </a:solidFill>
                          <a:latin typeface="Helvetica" pitchFamily="2" charset="0"/>
                          <a:ea typeface="Garamond" panose="02020404030301010803" pitchFamily="18" charset="0"/>
                          <a:cs typeface="Garamond" panose="02020404030301010803" pitchFamily="18" charset="0"/>
                        </a:rPr>
                        <a:t>les capacités </a:t>
                      </a:r>
                      <a:r>
                        <a:rPr lang="fr" sz="1000" b="0" dirty="0">
                          <a:solidFill>
                            <a:srgbClr val="254776"/>
                          </a:solidFill>
                          <a:latin typeface="Helvetica" pitchFamily="2" charset="0"/>
                          <a:ea typeface="Garamond" panose="02020404030301010803" pitchFamily="18" charset="0"/>
                          <a:cs typeface="Garamond" panose="02020404030301010803" pitchFamily="18" charset="0"/>
                        </a:rPr>
                        <a:t>d’utilisation des données probantes</a:t>
                      </a:r>
                    </a:p>
                    <a:p>
                      <a:pPr marL="0" marR="0" indent="0" algn="ctr" defTabSz="914400" rtl="0" eaLnBrk="1" fontAlgn="auto" latinLnBrk="0" hangingPunct="1">
                        <a:lnSpc>
                          <a:spcPct val="100000"/>
                        </a:lnSpc>
                        <a:spcBef>
                          <a:spcPts val="0"/>
                        </a:spcBef>
                        <a:spcAft>
                          <a:spcPts val="0"/>
                        </a:spcAft>
                        <a:buClrTx/>
                        <a:buSzTx/>
                        <a:buFontTx/>
                        <a:buNone/>
                        <a:tabLst/>
                        <a:defRPr/>
                      </a:pPr>
                      <a:r>
                        <a:rPr lang="fr" sz="1000" b="1" dirty="0">
                          <a:solidFill>
                            <a:srgbClr val="254776"/>
                          </a:solidFill>
                          <a:latin typeface="Helvetica" pitchFamily="2" charset="0"/>
                          <a:ea typeface="Garamond" panose="02020404030301010803" pitchFamily="18" charset="0"/>
                          <a:cs typeface="Garamond" panose="02020404030301010803" pitchFamily="18" charset="0"/>
                        </a:rPr>
                        <a:t> </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51" name="Rounded Rectangle 50">
            <a:extLst>
              <a:ext uri="{FF2B5EF4-FFF2-40B4-BE49-F238E27FC236}">
                <a16:creationId xmlns:a16="http://schemas.microsoft.com/office/drawing/2014/main" id="{EBEAF75D-93B7-0DC9-177C-04A0BF9CBFCE}"/>
              </a:ext>
            </a:extLst>
          </p:cNvPr>
          <p:cNvSpPr/>
          <p:nvPr>
            <p:custDataLst>
              <p:tags r:id="rId4"/>
            </p:custDataLst>
          </p:nvPr>
        </p:nvSpPr>
        <p:spPr>
          <a:xfrm>
            <a:off x="1746604" y="4559341"/>
            <a:ext cx="8159204" cy="2222940"/>
          </a:xfrm>
          <a:prstGeom prst="roundRect">
            <a:avLst/>
          </a:prstGeom>
          <a:noFill/>
          <a:ln w="28575">
            <a:solidFill>
              <a:srgbClr val="99CC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B66CC04-AF37-01B2-F043-DF68371D57DD}"/>
              </a:ext>
            </a:extLst>
          </p:cNvPr>
          <p:cNvSpPr txBox="1">
            <a:spLocks/>
          </p:cNvSpPr>
          <p:nvPr>
            <p:custDataLst>
              <p:tags r:id="rId5"/>
            </p:custDataLst>
          </p:nvPr>
        </p:nvSpPr>
        <p:spPr>
          <a:xfrm>
            <a:off x="359462" y="349704"/>
            <a:ext cx="11830427" cy="793011"/>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kumimoji="0" lang="fr-FR" altLang="fr-FR" sz="2000" b="0" i="0" u="none" strike="noStrike" cap="none" normalizeH="0" baseline="0" dirty="0">
                <a:ln>
                  <a:noFill/>
                </a:ln>
                <a:solidFill>
                  <a:schemeClr val="tx1"/>
                </a:solidFill>
                <a:effectLst/>
                <a:latin typeface="Arial" panose="020B0604020202020204" pitchFamily="34" charset="0"/>
              </a:rPr>
              <a:t>Les unités d’appui aux données probantes, réactives et axées sur la demande, opérant au sein de systèmes nationaux (et locaux), pourront désormais tirer parti des informations, des synthèses vivantes de données probantes et de l'infrastructure de soutien rendues possibles grâce à l'ESIC</a:t>
            </a:r>
          </a:p>
          <a:p>
            <a:pPr defTabSz="914400" hangingPunct="0">
              <a:spcBef>
                <a:spcPts val="0"/>
              </a:spcBef>
              <a:defRPr/>
            </a:pPr>
            <a:endParaRPr lang="en-CA" kern="0" dirty="0">
              <a:solidFill>
                <a:schemeClr val="tx1"/>
              </a:solidFill>
              <a:latin typeface="Arial"/>
              <a:cs typeface="Arial" panose="020B0604020202020204" pitchFamily="34" charset="0"/>
              <a:sym typeface="Arial"/>
            </a:endParaRPr>
          </a:p>
        </p:txBody>
      </p:sp>
      <p:sp>
        <p:nvSpPr>
          <p:cNvPr id="16" name="Rounded Rectangle 15">
            <a:extLst>
              <a:ext uri="{FF2B5EF4-FFF2-40B4-BE49-F238E27FC236}">
                <a16:creationId xmlns:a16="http://schemas.microsoft.com/office/drawing/2014/main" id="{9A5F3425-455C-2AE9-18DF-30DB845E0A2A}"/>
              </a:ext>
            </a:extLst>
          </p:cNvPr>
          <p:cNvSpPr/>
          <p:nvPr>
            <p:custDataLst>
              <p:tags r:id="rId6"/>
            </p:custDataLst>
          </p:nvPr>
        </p:nvSpPr>
        <p:spPr>
          <a:xfrm>
            <a:off x="2058600" y="2572369"/>
            <a:ext cx="7763496" cy="1632455"/>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17" name="Table 16">
            <a:extLst>
              <a:ext uri="{FF2B5EF4-FFF2-40B4-BE49-F238E27FC236}">
                <a16:creationId xmlns:a16="http://schemas.microsoft.com/office/drawing/2014/main" id="{8B8C16A7-8586-DD46-5F5C-77E6B2E27E99}"/>
              </a:ext>
            </a:extLst>
          </p:cNvPr>
          <p:cNvGraphicFramePr>
            <a:graphicFrameLocks noGrp="1"/>
          </p:cNvGraphicFramePr>
          <p:nvPr>
            <p:custDataLst>
              <p:tags r:id="rId7"/>
            </p:custDataLst>
            <p:extLst>
              <p:ext uri="{D42A27DB-BD31-4B8C-83A1-F6EECF244321}">
                <p14:modId xmlns:p14="http://schemas.microsoft.com/office/powerpoint/2010/main" val="1488332789"/>
              </p:ext>
            </p:extLst>
          </p:nvPr>
        </p:nvGraphicFramePr>
        <p:xfrm>
          <a:off x="2213395" y="2573518"/>
          <a:ext cx="7289642" cy="1715064"/>
        </p:xfrm>
        <a:graphic>
          <a:graphicData uri="http://schemas.openxmlformats.org/drawingml/2006/table">
            <a:tbl>
              <a:tblPr firstRow="1" firstCol="1" bandRow="1"/>
              <a:tblGrid>
                <a:gridCol w="3644821">
                  <a:extLst>
                    <a:ext uri="{9D8B030D-6E8A-4147-A177-3AD203B41FA5}">
                      <a16:colId xmlns:a16="http://schemas.microsoft.com/office/drawing/2014/main" val="229045705"/>
                    </a:ext>
                  </a:extLst>
                </a:gridCol>
                <a:gridCol w="3644821">
                  <a:extLst>
                    <a:ext uri="{9D8B030D-6E8A-4147-A177-3AD203B41FA5}">
                      <a16:colId xmlns:a16="http://schemas.microsoft.com/office/drawing/2014/main" val="3960308684"/>
                    </a:ext>
                  </a:extLst>
                </a:gridCol>
              </a:tblGrid>
              <a:tr h="41972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200" b="1" dirty="0">
                          <a:solidFill>
                            <a:srgbClr val="254776"/>
                          </a:solidFill>
                          <a:latin typeface="Helvetica" pitchFamily="2" charset="0"/>
                          <a:ea typeface="Garamond" panose="02020404030301010803" pitchFamily="18" charset="0"/>
                          <a:cs typeface="Garamond" panose="02020404030301010803" pitchFamily="18" charset="0"/>
                        </a:rPr>
                        <a:t>Mécanisme de priorisation des demandes en données probantes</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fr" sz="1100" b="1" i="0" dirty="0">
                          <a:solidFill>
                            <a:srgbClr val="40B5D3"/>
                          </a:solidFill>
                          <a:latin typeface="Helvetica" pitchFamily="2" charset="0"/>
                          <a:ea typeface="Garamond" panose="02020404030301010803" pitchFamily="18" charset="0"/>
                          <a:cs typeface="Garamond" panose="02020404030301010803" pitchFamily="18" charset="0"/>
                        </a:rPr>
                        <a:t> </a:t>
                      </a:r>
                      <a:r>
                        <a:rPr lang="fr" sz="1100" b="0" i="0" dirty="0">
                          <a:solidFill>
                            <a:srgbClr val="254776"/>
                          </a:solidFill>
                          <a:latin typeface="Helvetica" pitchFamily="2" charset="0"/>
                          <a:ea typeface="Garamond" panose="02020404030301010803" pitchFamily="18" charset="0"/>
                          <a:cs typeface="Garamond" panose="02020404030301010803" pitchFamily="18" charset="0"/>
                        </a:rPr>
                        <a:t>(analyse prospective et sollicitation de questions)</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r h="5588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 sz="1000" b="0" i="0" dirty="0">
                          <a:solidFill>
                            <a:srgbClr val="254776"/>
                          </a:solidFill>
                          <a:latin typeface="Helvetica" pitchFamily="2" charset="0"/>
                          <a:ea typeface="Garamond" panose="02020404030301010803" pitchFamily="18" charset="0"/>
                          <a:cs typeface="Garamond" panose="02020404030301010803" pitchFamily="18" charset="0"/>
                        </a:rPr>
                        <a:t>Demandes via un guichet unique</a:t>
                      </a:r>
                    </a:p>
                    <a:p>
                      <a:pPr marL="0" marR="0" indent="0" algn="ctr" defTabSz="914400" rtl="0" eaLnBrk="1" fontAlgn="auto" latinLnBrk="0" hangingPunct="1">
                        <a:lnSpc>
                          <a:spcPct val="100000"/>
                        </a:lnSpc>
                        <a:spcBef>
                          <a:spcPts val="0"/>
                        </a:spcBef>
                        <a:spcAft>
                          <a:spcPts val="0"/>
                        </a:spcAft>
                        <a:buClrTx/>
                        <a:buSzTx/>
                        <a:buFontTx/>
                        <a:buNone/>
                        <a:tabLst/>
                        <a:defRPr/>
                      </a:pPr>
                      <a:r>
                        <a:rPr lang="fr" sz="1000" b="0" i="0" dirty="0">
                          <a:solidFill>
                            <a:srgbClr val="254776"/>
                          </a:solidFill>
                          <a:latin typeface="Helvetica" pitchFamily="2" charset="0"/>
                          <a:ea typeface="Garamond" panose="02020404030301010803" pitchFamily="18" charset="0"/>
                          <a:cs typeface="Garamond" panose="02020404030301010803" pitchFamily="18" charset="0"/>
                        </a:rPr>
                        <a:t>(lors de questions complexes)</a:t>
                      </a:r>
                      <a:endParaRPr lang="en-CA" sz="1000" b="1" i="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 sz="1000" b="0" i="0" dirty="0">
                          <a:solidFill>
                            <a:srgbClr val="254776"/>
                          </a:solidFill>
                          <a:latin typeface="Helvetica" pitchFamily="2" charset="0"/>
                          <a:ea typeface="Garamond" panose="02020404030301010803" pitchFamily="18" charset="0"/>
                          <a:cs typeface="Garamond" panose="02020404030301010803" pitchFamily="18" charset="0"/>
                        </a:rPr>
                        <a:t>Réponses dans des formats adaptés</a:t>
                      </a:r>
                      <a:br>
                        <a:rPr lang="en-CA" sz="1000" b="0" i="0" dirty="0">
                          <a:solidFill>
                            <a:srgbClr val="254776"/>
                          </a:solidFill>
                          <a:latin typeface="Helvetica" pitchFamily="2" charset="0"/>
                          <a:ea typeface="Garamond" panose="02020404030301010803" pitchFamily="18" charset="0"/>
                          <a:cs typeface="Garamond" panose="02020404030301010803" pitchFamily="18" charset="0"/>
                        </a:rPr>
                      </a:br>
                      <a:r>
                        <a:rPr lang="fr" sz="1000" b="0" i="0" dirty="0">
                          <a:solidFill>
                            <a:srgbClr val="254776"/>
                          </a:solidFill>
                          <a:latin typeface="Helvetica" pitchFamily="2" charset="0"/>
                          <a:ea typeface="Garamond" panose="02020404030301010803" pitchFamily="18" charset="0"/>
                          <a:cs typeface="Garamond" panose="02020404030301010803" pitchFamily="18" charset="0"/>
                        </a:rPr>
                        <a:t>aux processus décisionnels</a:t>
                      </a: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725190"/>
                  </a:ext>
                </a:extLst>
              </a:tr>
              <a:tr h="73645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 sz="1200" b="1" dirty="0">
                          <a:solidFill>
                            <a:srgbClr val="254776"/>
                          </a:solidFill>
                          <a:latin typeface="Helvetica" pitchFamily="2" charset="0"/>
                          <a:ea typeface="Garamond" panose="02020404030301010803" pitchFamily="18" charset="0"/>
                          <a:cs typeface="Garamond" panose="02020404030301010803" pitchFamily="18" charset="0"/>
                        </a:rPr>
                        <a:t>Mécanisme de coordination de l’offre en données probantes</a:t>
                      </a:r>
                      <a:br>
                        <a:rPr lang="en-CA" sz="1300" b="1" dirty="0">
                          <a:solidFill>
                            <a:srgbClr val="254776"/>
                          </a:solidFill>
                          <a:latin typeface="Helvetica" pitchFamily="2" charset="0"/>
                          <a:ea typeface="Garamond" panose="02020404030301010803" pitchFamily="18" charset="0"/>
                          <a:cs typeface="Garamond" panose="02020404030301010803" pitchFamily="18" charset="0"/>
                        </a:rPr>
                      </a:br>
                      <a:r>
                        <a:rPr lang="fr" sz="1100" b="1" i="0" dirty="0">
                          <a:solidFill>
                            <a:srgbClr val="40B5D3"/>
                          </a:solidFill>
                          <a:latin typeface="Helvetica" pitchFamily="2" charset="0"/>
                          <a:ea typeface="Garamond" panose="02020404030301010803" pitchFamily="18" charset="0"/>
                          <a:cs typeface="Garamond" panose="02020404030301010803" pitchFamily="18" charset="0"/>
                        </a:rPr>
                        <a:t> </a:t>
                      </a:r>
                      <a:r>
                        <a:rPr lang="fr" sz="1000" b="0" i="0" dirty="0">
                          <a:solidFill>
                            <a:srgbClr val="254776"/>
                          </a:solidFill>
                          <a:latin typeface="Helvetica" pitchFamily="2" charset="0"/>
                          <a:ea typeface="Garamond" panose="02020404030301010803" pitchFamily="18" charset="0"/>
                          <a:cs typeface="Garamond" panose="02020404030301010803" pitchFamily="18" charset="0"/>
                        </a:rPr>
                        <a:t>(appui ultrarapide en données probantes pour apporter les formes nécessaires de données probantes </a:t>
                      </a:r>
                      <a:r>
                        <a:rPr lang="fr" sz="1000" b="0" i="0" u="sng" dirty="0">
                          <a:solidFill>
                            <a:srgbClr val="254776"/>
                          </a:solidFill>
                          <a:latin typeface="Helvetica" pitchFamily="2" charset="0"/>
                          <a:ea typeface="Garamond" panose="02020404030301010803" pitchFamily="18" charset="0"/>
                          <a:cs typeface="Garamond" panose="02020404030301010803" pitchFamily="18" charset="0"/>
                        </a:rPr>
                        <a:t>existantes</a:t>
                      </a:r>
                      <a:r>
                        <a:rPr lang="fr" sz="1000" b="0" i="0" u="none" dirty="0">
                          <a:solidFill>
                            <a:srgbClr val="254776"/>
                          </a:solidFill>
                          <a:latin typeface="Helvetica" pitchFamily="2" charset="0"/>
                          <a:ea typeface="Garamond" panose="02020404030301010803" pitchFamily="18" charset="0"/>
                          <a:cs typeface="Garamond" panose="02020404030301010803" pitchFamily="18" charset="0"/>
                        </a:rPr>
                        <a:t> </a:t>
                      </a:r>
                      <a:r>
                        <a:rPr lang="fr" sz="1000" b="0" i="0" dirty="0">
                          <a:solidFill>
                            <a:srgbClr val="254776"/>
                          </a:solidFill>
                          <a:latin typeface="Helvetica" pitchFamily="2" charset="0"/>
                          <a:ea typeface="Garamond" panose="02020404030301010803" pitchFamily="18" charset="0"/>
                          <a:cs typeface="Garamond" panose="02020404030301010803" pitchFamily="18" charset="0"/>
                        </a:rPr>
                        <a:t>et un modèle « d'entrepreneur général » pour faire appel aux « métiers » appropriés pour développer </a:t>
                      </a:r>
                      <a:r>
                        <a:rPr lang="fr" sz="1000" b="0" i="0" u="none" dirty="0">
                          <a:solidFill>
                            <a:srgbClr val="254776"/>
                          </a:solidFill>
                          <a:latin typeface="Helvetica" pitchFamily="2" charset="0"/>
                          <a:ea typeface="Garamond" panose="02020404030301010803" pitchFamily="18" charset="0"/>
                          <a:cs typeface="Garamond" panose="02020404030301010803" pitchFamily="18" charset="0"/>
                        </a:rPr>
                        <a:t>de</a:t>
                      </a:r>
                      <a:r>
                        <a:rPr lang="fr" sz="1000" b="0" i="0" u="sng" dirty="0">
                          <a:solidFill>
                            <a:srgbClr val="254776"/>
                          </a:solidFill>
                          <a:latin typeface="Helvetica" pitchFamily="2" charset="0"/>
                          <a:ea typeface="Garamond" panose="02020404030301010803" pitchFamily="18" charset="0"/>
                          <a:cs typeface="Garamond" panose="02020404030301010803" pitchFamily="18" charset="0"/>
                        </a:rPr>
                        <a:t> nouvelles </a:t>
                      </a:r>
                      <a:r>
                        <a:rPr lang="fr" sz="1000" b="0" i="0" dirty="0">
                          <a:solidFill>
                            <a:srgbClr val="254776"/>
                          </a:solidFill>
                          <a:latin typeface="Helvetica" pitchFamily="2" charset="0"/>
                          <a:ea typeface="Garamond" panose="02020404030301010803" pitchFamily="18" charset="0"/>
                          <a:cs typeface="Garamond" panose="02020404030301010803" pitchFamily="18" charset="0"/>
                        </a:rPr>
                        <a:t>données probantes)</a:t>
                      </a:r>
                      <a:endParaRPr lang="en-CA" sz="1000" b="1" dirty="0">
                        <a:solidFill>
                          <a:srgbClr val="254776"/>
                        </a:solidFill>
                        <a:latin typeface="Helvetica" pitchFamily="2" charset="0"/>
                        <a:ea typeface="Garamond" panose="02020404030301010803" pitchFamily="18" charset="0"/>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41" name="Rounded Rectangle 40">
            <a:extLst>
              <a:ext uri="{FF2B5EF4-FFF2-40B4-BE49-F238E27FC236}">
                <a16:creationId xmlns:a16="http://schemas.microsoft.com/office/drawing/2014/main" id="{E8C752E9-D4EE-613B-5477-E3E36541EC41}"/>
              </a:ext>
            </a:extLst>
          </p:cNvPr>
          <p:cNvSpPr/>
          <p:nvPr>
            <p:custDataLst>
              <p:tags r:id="rId8"/>
            </p:custDataLst>
          </p:nvPr>
        </p:nvSpPr>
        <p:spPr>
          <a:xfrm>
            <a:off x="1900719" y="4626240"/>
            <a:ext cx="5657065" cy="2090033"/>
          </a:xfrm>
          <a:prstGeom prst="roundRect">
            <a:avLst/>
          </a:prstGeom>
          <a:solidFill>
            <a:srgbClr val="99CC67">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43" name="Table 42">
            <a:extLst>
              <a:ext uri="{FF2B5EF4-FFF2-40B4-BE49-F238E27FC236}">
                <a16:creationId xmlns:a16="http://schemas.microsoft.com/office/drawing/2014/main" id="{AD320019-7CEC-3ED0-D066-C4ACF2249FCC}"/>
              </a:ext>
            </a:extLst>
          </p:cNvPr>
          <p:cNvGraphicFramePr>
            <a:graphicFrameLocks noGrp="1"/>
          </p:cNvGraphicFramePr>
          <p:nvPr>
            <p:custDataLst>
              <p:tags r:id="rId9"/>
            </p:custDataLst>
            <p:extLst>
              <p:ext uri="{D42A27DB-BD31-4B8C-83A1-F6EECF244321}">
                <p14:modId xmlns:p14="http://schemas.microsoft.com/office/powerpoint/2010/main" val="3353057070"/>
              </p:ext>
            </p:extLst>
          </p:nvPr>
        </p:nvGraphicFramePr>
        <p:xfrm>
          <a:off x="2017503" y="4702031"/>
          <a:ext cx="5550555" cy="1935460"/>
        </p:xfrm>
        <a:graphic>
          <a:graphicData uri="http://schemas.openxmlformats.org/drawingml/2006/table">
            <a:tbl>
              <a:tblPr firstRow="1" firstCol="1" bandRow="1"/>
              <a:tblGrid>
                <a:gridCol w="3013634">
                  <a:extLst>
                    <a:ext uri="{9D8B030D-6E8A-4147-A177-3AD203B41FA5}">
                      <a16:colId xmlns:a16="http://schemas.microsoft.com/office/drawing/2014/main" val="229045705"/>
                    </a:ext>
                  </a:extLst>
                </a:gridCol>
                <a:gridCol w="2536921">
                  <a:extLst>
                    <a:ext uri="{9D8B030D-6E8A-4147-A177-3AD203B41FA5}">
                      <a16:colId xmlns:a16="http://schemas.microsoft.com/office/drawing/2014/main" val="2443240437"/>
                    </a:ext>
                  </a:extLst>
                </a:gridCol>
              </a:tblGrid>
              <a:tr h="18892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b="1" dirty="0">
                          <a:solidFill>
                            <a:srgbClr val="254776"/>
                          </a:solidFill>
                          <a:latin typeface="Helvetica" pitchFamily="2" charset="0"/>
                          <a:ea typeface="Garamond" panose="02020404030301010803" pitchFamily="18" charset="0"/>
                          <a:cs typeface="Garamond" panose="02020404030301010803" pitchFamily="18" charset="0"/>
                        </a:rPr>
                        <a:t>Unités d'appui aux données probantes </a:t>
                      </a:r>
                      <a:r>
                        <a:rPr lang="fr" sz="1100" b="0" dirty="0">
                          <a:solidFill>
                            <a:srgbClr val="254776"/>
                          </a:solidFill>
                          <a:latin typeface="Helvetica" pitchFamily="2" charset="0"/>
                          <a:ea typeface="Garamond" panose="02020404030301010803" pitchFamily="18" charset="0"/>
                          <a:cs typeface="Garamond" panose="02020404030301010803" pitchFamily="18" charset="0"/>
                        </a:rPr>
                        <a:t>(les « métiers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100" b="0" dirty="0">
                          <a:solidFill>
                            <a:srgbClr val="254776"/>
                          </a:solidFill>
                          <a:latin typeface="Helvetica" pitchFamily="2" charset="0"/>
                          <a:ea typeface="Garamond" panose="02020404030301010803" pitchFamily="18" charset="0"/>
                          <a:cs typeface="Garamond" panose="02020404030301010803" pitchFamily="18" charset="0"/>
                        </a:rPr>
                        <a:t>axées sur des formes spécifiques de données probantes</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14049"/>
                  </a:ext>
                </a:extLst>
              </a:tr>
              <a:tr h="875256">
                <a:tc>
                  <a:txBody>
                    <a:bodyPr/>
                    <a:lstStyle/>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Analyse de données</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Modélisation</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Évaluation</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Recherche comportementale/mise en œuvre</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Informations qualitatives</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Synthèse des données probantes (contextualisées)</a:t>
                      </a: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Évaluation des technologies / </a:t>
                      </a:r>
                      <a:br>
                        <a:rPr lang="en-CA" sz="1000" b="0" dirty="0">
                          <a:solidFill>
                            <a:srgbClr val="254776"/>
                          </a:solidFill>
                          <a:latin typeface="Helvetica" pitchFamily="2" charset="0"/>
                          <a:ea typeface="Garamond" panose="02020404030301010803" pitchFamily="18" charset="0"/>
                          <a:cs typeface="Garamond" panose="02020404030301010803" pitchFamily="18" charset="0"/>
                        </a:rPr>
                      </a:br>
                      <a:r>
                        <a:rPr lang="fr" sz="1000" b="0" dirty="0">
                          <a:solidFill>
                            <a:srgbClr val="254776"/>
                          </a:solidFill>
                          <a:latin typeface="Helvetica" pitchFamily="2" charset="0"/>
                          <a:ea typeface="Garamond" panose="02020404030301010803" pitchFamily="18" charset="0"/>
                          <a:cs typeface="Garamond" panose="02020404030301010803" pitchFamily="18" charset="0"/>
                        </a:rPr>
                        <a:t>analyse coût-efficacité</a:t>
                      </a: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rgbClr val="254776"/>
                          </a:solidFill>
                          <a:latin typeface="Helvetica" pitchFamily="2" charset="0"/>
                          <a:ea typeface="Garamond" panose="02020404030301010803" pitchFamily="18" charset="0"/>
                          <a:cs typeface="Garamond" panose="02020404030301010803" pitchFamily="18" charset="0"/>
                        </a:rPr>
                        <a:t>Lignes directrices</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r h="709684">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100" b="0" dirty="0">
                          <a:solidFill>
                            <a:srgbClr val="254776"/>
                          </a:solidFill>
                          <a:latin typeface="Helvetica" pitchFamily="2" charset="0"/>
                          <a:ea typeface="Garamond" panose="02020404030301010803" pitchFamily="18" charset="0"/>
                          <a:cs typeface="Garamond" panose="02020404030301010803" pitchFamily="18" charset="0"/>
                        </a:rPr>
                        <a:t>… axées sur des secteurs spécifiques (et de nombreuses formes de données probantes)</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chemeClr val="tx1"/>
                          </a:solidFill>
                          <a:latin typeface="Helvetica" pitchFamily="2" charset="0"/>
                          <a:ea typeface="Garamond" panose="02020404030301010803" pitchFamily="18" charset="0"/>
                          <a:cs typeface="Garamond" panose="02020404030301010803" pitchFamily="18" charset="0"/>
                        </a:rPr>
                        <a:t>Action climatique</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chemeClr val="tx1"/>
                          </a:solidFill>
                          <a:latin typeface="Helvetica" pitchFamily="2" charset="0"/>
                          <a:ea typeface="Garamond" panose="02020404030301010803" pitchFamily="18" charset="0"/>
                          <a:cs typeface="Garamond" panose="02020404030301010803" pitchFamily="18" charset="0"/>
                        </a:rPr>
                        <a:t>Éducation, santé, sécurité publique, services sociaux, etc.</a:t>
                      </a:r>
                    </a:p>
                    <a:p>
                      <a:pPr marL="269875"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00" b="0" dirty="0">
                          <a:solidFill>
                            <a:schemeClr val="tx1"/>
                          </a:solidFill>
                          <a:latin typeface="Helvetica" pitchFamily="2" charset="0"/>
                          <a:ea typeface="Garamond" panose="02020404030301010803" pitchFamily="18" charset="0"/>
                          <a:cs typeface="Garamond" panose="02020404030301010803" pitchFamily="18" charset="0"/>
                        </a:rPr>
                        <a:t>Développement international</a:t>
                      </a: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84735"/>
                  </a:ext>
                </a:extLst>
              </a:tr>
            </a:tbl>
          </a:graphicData>
        </a:graphic>
      </p:graphicFrame>
      <p:grpSp>
        <p:nvGrpSpPr>
          <p:cNvPr id="78" name="Group 77">
            <a:extLst>
              <a:ext uri="{FF2B5EF4-FFF2-40B4-BE49-F238E27FC236}">
                <a16:creationId xmlns:a16="http://schemas.microsoft.com/office/drawing/2014/main" id="{58A8D20F-E71D-9860-A776-0786193E2623}"/>
              </a:ext>
            </a:extLst>
          </p:cNvPr>
          <p:cNvGrpSpPr/>
          <p:nvPr>
            <p:custDataLst>
              <p:tags r:id="rId10"/>
            </p:custDataLst>
          </p:nvPr>
        </p:nvGrpSpPr>
        <p:grpSpPr>
          <a:xfrm rot="16200000" flipH="1">
            <a:off x="7611304" y="5451355"/>
            <a:ext cx="173233" cy="145420"/>
            <a:chOff x="5830099" y="0"/>
            <a:chExt cx="64895" cy="288001"/>
          </a:xfrm>
        </p:grpSpPr>
        <p:cxnSp>
          <p:nvCxnSpPr>
            <p:cNvPr id="79" name="Straight Arrow Connector 78">
              <a:extLst>
                <a:ext uri="{FF2B5EF4-FFF2-40B4-BE49-F238E27FC236}">
                  <a16:creationId xmlns:a16="http://schemas.microsoft.com/office/drawing/2014/main" id="{F9A4EB5A-B8FB-B814-FF56-138B79E3C62A}"/>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CEF1A581-4FEB-7C0B-6BB3-7141BDB18BB1}"/>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cxnSp>
        <p:nvCxnSpPr>
          <p:cNvPr id="36" name="Straight Arrow Connector 35">
            <a:extLst>
              <a:ext uri="{FF2B5EF4-FFF2-40B4-BE49-F238E27FC236}">
                <a16:creationId xmlns:a16="http://schemas.microsoft.com/office/drawing/2014/main" id="{61C1BCD4-9FFF-63B9-6EAC-E2D4C298E7EC}"/>
              </a:ext>
            </a:extLst>
          </p:cNvPr>
          <p:cNvCxnSpPr>
            <a:cxnSpLocks/>
          </p:cNvCxnSpPr>
          <p:nvPr>
            <p:custDataLst>
              <p:tags r:id="rId11"/>
            </p:custDataLst>
          </p:nvPr>
        </p:nvCxnSpPr>
        <p:spPr>
          <a:xfrm flipV="1">
            <a:off x="6113261" y="3195772"/>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B5042AE-701A-E272-A246-77FDC00DC497}"/>
              </a:ext>
            </a:extLst>
          </p:cNvPr>
          <p:cNvCxnSpPr>
            <a:cxnSpLocks/>
          </p:cNvCxnSpPr>
          <p:nvPr>
            <p:custDataLst>
              <p:tags r:id="rId12"/>
            </p:custDataLst>
          </p:nvPr>
        </p:nvCxnSpPr>
        <p:spPr>
          <a:xfrm>
            <a:off x="5588589" y="3210930"/>
            <a:ext cx="0" cy="230494"/>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B02E9B0E-0A8A-149E-B395-7B30A2F50895}"/>
              </a:ext>
            </a:extLst>
          </p:cNvPr>
          <p:cNvGrpSpPr/>
          <p:nvPr>
            <p:custDataLst>
              <p:tags r:id="rId13"/>
            </p:custDataLst>
          </p:nvPr>
        </p:nvGrpSpPr>
        <p:grpSpPr>
          <a:xfrm rot="10800000" flipH="1">
            <a:off x="5769520" y="2254091"/>
            <a:ext cx="188921" cy="288000"/>
            <a:chOff x="5706073" y="0"/>
            <a:chExt cx="188921" cy="288000"/>
          </a:xfrm>
        </p:grpSpPr>
        <p:cxnSp>
          <p:nvCxnSpPr>
            <p:cNvPr id="9" name="Straight Arrow Connector 8">
              <a:extLst>
                <a:ext uri="{FF2B5EF4-FFF2-40B4-BE49-F238E27FC236}">
                  <a16:creationId xmlns:a16="http://schemas.microsoft.com/office/drawing/2014/main" id="{E9C4240C-D1A5-3C17-CB57-BED11322BE52}"/>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5BDA682-D464-06F4-502E-F7CCE28B5971}"/>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42" name="Rounded Rectangle 41">
            <a:extLst>
              <a:ext uri="{FF2B5EF4-FFF2-40B4-BE49-F238E27FC236}">
                <a16:creationId xmlns:a16="http://schemas.microsoft.com/office/drawing/2014/main" id="{77FBD945-B9D6-7242-A286-2ED70F3D2F3A}"/>
              </a:ext>
            </a:extLst>
          </p:cNvPr>
          <p:cNvSpPr/>
          <p:nvPr>
            <p:custDataLst>
              <p:tags r:id="rId14"/>
            </p:custDataLst>
          </p:nvPr>
        </p:nvSpPr>
        <p:spPr>
          <a:xfrm>
            <a:off x="7833078" y="4634461"/>
            <a:ext cx="1953444" cy="2118340"/>
          </a:xfrm>
          <a:prstGeom prst="roundRect">
            <a:avLst/>
          </a:prstGeom>
          <a:solidFill>
            <a:srgbClr val="CC76A6">
              <a:alpha val="30194"/>
            </a:srgb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aphicFrame>
        <p:nvGraphicFramePr>
          <p:cNvPr id="38" name="Table 37">
            <a:extLst>
              <a:ext uri="{FF2B5EF4-FFF2-40B4-BE49-F238E27FC236}">
                <a16:creationId xmlns:a16="http://schemas.microsoft.com/office/drawing/2014/main" id="{C3616C13-243C-3CA2-64D6-3992C2B55139}"/>
              </a:ext>
            </a:extLst>
          </p:cNvPr>
          <p:cNvGraphicFramePr>
            <a:graphicFrameLocks noGrp="1"/>
          </p:cNvGraphicFramePr>
          <p:nvPr>
            <p:custDataLst>
              <p:tags r:id="rId15"/>
            </p:custDataLst>
            <p:extLst>
              <p:ext uri="{D42A27DB-BD31-4B8C-83A1-F6EECF244321}">
                <p14:modId xmlns:p14="http://schemas.microsoft.com/office/powerpoint/2010/main" val="1835331809"/>
              </p:ext>
            </p:extLst>
          </p:nvPr>
        </p:nvGraphicFramePr>
        <p:xfrm>
          <a:off x="7904895" y="4602961"/>
          <a:ext cx="1915793" cy="2133600"/>
        </p:xfrm>
        <a:graphic>
          <a:graphicData uri="http://schemas.openxmlformats.org/drawingml/2006/table">
            <a:tbl>
              <a:tblPr firstRow="1" firstCol="1" bandRow="1"/>
              <a:tblGrid>
                <a:gridCol w="1915793">
                  <a:extLst>
                    <a:ext uri="{9D8B030D-6E8A-4147-A177-3AD203B41FA5}">
                      <a16:colId xmlns:a16="http://schemas.microsoft.com/office/drawing/2014/main" val="2063349985"/>
                    </a:ext>
                  </a:extLst>
                </a:gridCol>
              </a:tblGrid>
              <a:tr h="2113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b="1" dirty="0">
                        <a:solidFill>
                          <a:schemeClr val="tx1"/>
                        </a:solidFill>
                        <a:latin typeface="Helvetica" pitchFamily="2" charset="0"/>
                        <a:ea typeface="Garamond" panose="02020404030301010803" pitchFamily="18" charset="0"/>
                        <a:cs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254776"/>
                          </a:solidFill>
                          <a:latin typeface="Helvetica" pitchFamily="2" charset="0"/>
                          <a:ea typeface="Garamond" panose="02020404030301010803" pitchFamily="18" charset="0"/>
                          <a:cs typeface="Garamond" panose="02020404030301010803" pitchFamily="18" charset="0"/>
                        </a:rPr>
                        <a:t>Evidence Synthesis Infrastructure Collaborative</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b="0" dirty="0">
                          <a:solidFill>
                            <a:srgbClr val="254776"/>
                          </a:solidFill>
                          <a:latin typeface="Helvetica" pitchFamily="2" charset="0"/>
                          <a:ea typeface="Garamond" panose="02020404030301010803" pitchFamily="18" charset="0"/>
                          <a:cs typeface="Garamond" panose="02020404030301010803" pitchFamily="18" charset="0"/>
                        </a:rPr>
                        <a:t>Informations utilisables</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b="0" dirty="0">
                          <a:solidFill>
                            <a:srgbClr val="254776"/>
                          </a:solidFill>
                          <a:latin typeface="Helvetica" pitchFamily="2" charset="0"/>
                          <a:ea typeface="Garamond" panose="02020404030301010803" pitchFamily="18" charset="0"/>
                          <a:cs typeface="Garamond" panose="02020404030301010803" pitchFamily="18" charset="0"/>
                        </a:rPr>
                        <a:t>Synthèses vivantes des </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b="0" dirty="0">
                          <a:solidFill>
                            <a:srgbClr val="254776"/>
                          </a:solidFill>
                          <a:latin typeface="Helvetica" pitchFamily="2" charset="0"/>
                          <a:ea typeface="Garamond" panose="02020404030301010803" pitchFamily="18" charset="0"/>
                          <a:cs typeface="Garamond" panose="02020404030301010803" pitchFamily="18" charset="0"/>
                        </a:rPr>
                        <a:t>données probantes</a:t>
                      </a:r>
                    </a:p>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b="0" dirty="0">
                          <a:solidFill>
                            <a:srgbClr val="254776"/>
                          </a:solidFill>
                          <a:latin typeface="Helvetica" pitchFamily="2" charset="0"/>
                          <a:ea typeface="Garamond" panose="02020404030301010803" pitchFamily="18" charset="0"/>
                          <a:cs typeface="Garamond" panose="02020404030301010803" pitchFamily="18" charset="0"/>
                        </a:rPr>
                        <a:t>Infrastructures soutenant l'engagement du côté de la demande, le partage et la réutilisation des données, l'utilisation de l'IA, l'innovation des méthodes et le partage des capacités</a:t>
                      </a:r>
                      <a:endParaRPr lang="en-CA" sz="10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grpSp>
        <p:nvGrpSpPr>
          <p:cNvPr id="35" name="Group 34">
            <a:extLst>
              <a:ext uri="{FF2B5EF4-FFF2-40B4-BE49-F238E27FC236}">
                <a16:creationId xmlns:a16="http://schemas.microsoft.com/office/drawing/2014/main" id="{F797DC39-6B6B-4DA7-4FA0-8E992814FCF2}"/>
              </a:ext>
            </a:extLst>
          </p:cNvPr>
          <p:cNvGrpSpPr/>
          <p:nvPr>
            <p:custDataLst>
              <p:tags r:id="rId16"/>
            </p:custDataLst>
          </p:nvPr>
        </p:nvGrpSpPr>
        <p:grpSpPr>
          <a:xfrm rot="10800000" flipH="1">
            <a:off x="5760534" y="4229538"/>
            <a:ext cx="188921" cy="288000"/>
            <a:chOff x="5706073" y="0"/>
            <a:chExt cx="188921" cy="288000"/>
          </a:xfrm>
        </p:grpSpPr>
        <p:cxnSp>
          <p:nvCxnSpPr>
            <p:cNvPr id="40" name="Straight Arrow Connector 39">
              <a:extLst>
                <a:ext uri="{FF2B5EF4-FFF2-40B4-BE49-F238E27FC236}">
                  <a16:creationId xmlns:a16="http://schemas.microsoft.com/office/drawing/2014/main" id="{C4E51BB8-47A1-15D1-C0E4-BE102B06BC07}"/>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FF91C7C-BE06-A1CB-3C2E-DF8C392213FF}"/>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7" name="Slide Number Placeholder 4">
            <a:extLst>
              <a:ext uri="{FF2B5EF4-FFF2-40B4-BE49-F238E27FC236}">
                <a16:creationId xmlns:a16="http://schemas.microsoft.com/office/drawing/2014/main" id="{BBBE18FE-0CEE-AC1D-72AE-29F380F9B7EF}"/>
              </a:ext>
            </a:extLst>
          </p:cNvPr>
          <p:cNvSpPr>
            <a:spLocks noGrp="1"/>
          </p:cNvSpPr>
          <p:nvPr>
            <p:ph type="sldNum" sz="quarter" idx="4"/>
            <p:custDataLst>
              <p:tags r:id="rId17"/>
            </p:custDataLst>
          </p:nvPr>
        </p:nvSpPr>
        <p:spPr>
          <a:xfrm>
            <a:off x="11783932" y="6463958"/>
            <a:ext cx="357352" cy="365125"/>
          </a:xfrm>
        </p:spPr>
        <p:txBody>
          <a:bodyPr/>
          <a:lstStyle/>
          <a:p>
            <a:fld id="{E2CB33EA-91D6-F140-A440-0A130B2A34DE}" type="slidenum">
              <a:rPr lang="en-US" smtClean="0"/>
              <a:pPr/>
              <a:t>1</a:t>
            </a:fld>
            <a:endParaRPr lang="en-US" dirty="0"/>
          </a:p>
        </p:txBody>
      </p:sp>
    </p:spTree>
    <p:extLst>
      <p:ext uri="{BB962C8B-B14F-4D97-AF65-F5344CB8AC3E}">
        <p14:creationId xmlns:p14="http://schemas.microsoft.com/office/powerpoint/2010/main" val="3005022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769483B2-BEB8-41F2-8FEC-E8F0D26003C6}">
  <ds:schemaRefs>
    <ds:schemaRef ds:uri="http://purl.org/dc/dcmitype/"/>
    <ds:schemaRef ds:uri="0408fcbc-2e10-4461-bee0-724c01b46ae9"/>
    <ds:schemaRef ds:uri="http://schemas.openxmlformats.org/package/2006/metadata/core-propertie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599eec1d-e27c-4128-92a4-19001b8afe1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31654</TotalTime>
  <Words>314</Words>
  <Application>Microsoft Macintosh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Courier New</vt:lpstr>
      <vt:lpstr>Helvetica</vt:lpstr>
      <vt:lpstr>Wellcome</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305</cp:revision>
  <cp:lastPrinted>2023-05-24T15:22:34Z</cp:lastPrinted>
  <dcterms:created xsi:type="dcterms:W3CDTF">2017-04-21T15:41:45Z</dcterms:created>
  <dcterms:modified xsi:type="dcterms:W3CDTF">2025-02-14T14:01:12Z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2025-02-05T17:31:52Z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579655a4-7c7a-44a4-aa6f-2bcf04c4585a</vt:lpwstr>
  </property>
  <property fmtid="{D5CDD505-2E9C-101B-9397-08002B2CF9AE}" pid="11" name="MSIP_Label_6a7d8d5d-78e2-4a62-9fcd-016eb5e4c57c_ContentBits">
    <vt:lpwstr>0</vt:lpwstr>
  </property>
</Properties>
</file>