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69"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6903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image" Target="../media/image34.png"/><Relationship Id="rId63" Type="http://schemas.openxmlformats.org/officeDocument/2006/relationships/image" Target="../media/image50.svg"/><Relationship Id="rId68" Type="http://schemas.openxmlformats.org/officeDocument/2006/relationships/image" Target="../media/image55.pn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notesSlide" Target="../notesSlides/notesSlide1.xml"/><Relationship Id="rId53" Type="http://schemas.openxmlformats.org/officeDocument/2006/relationships/image" Target="../media/image40.svg"/><Relationship Id="rId58" Type="http://schemas.openxmlformats.org/officeDocument/2006/relationships/image" Target="../media/image45.svg"/><Relationship Id="rId66" Type="http://schemas.openxmlformats.org/officeDocument/2006/relationships/image" Target="../media/image53.png"/><Relationship Id="rId74" Type="http://schemas.openxmlformats.org/officeDocument/2006/relationships/image" Target="../media/image61.png"/><Relationship Id="rId5" Type="http://schemas.openxmlformats.org/officeDocument/2006/relationships/tags" Target="../tags/tag5.xml"/><Relationship Id="rId61" Type="http://schemas.openxmlformats.org/officeDocument/2006/relationships/image" Target="../media/image48.em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image" Target="../media/image35.png"/><Relationship Id="rId56" Type="http://schemas.openxmlformats.org/officeDocument/2006/relationships/image" Target="../media/image43.svg"/><Relationship Id="rId64" Type="http://schemas.openxmlformats.org/officeDocument/2006/relationships/image" Target="../media/image51.png"/><Relationship Id="rId69" Type="http://schemas.openxmlformats.org/officeDocument/2006/relationships/image" Target="../media/image56.svg"/><Relationship Id="rId8" Type="http://schemas.openxmlformats.org/officeDocument/2006/relationships/tags" Target="../tags/tag8.xml"/><Relationship Id="rId51" Type="http://schemas.openxmlformats.org/officeDocument/2006/relationships/image" Target="../media/image38.svg"/><Relationship Id="rId72" Type="http://schemas.openxmlformats.org/officeDocument/2006/relationships/image" Target="../media/image59.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33.png"/><Relationship Id="rId59" Type="http://schemas.openxmlformats.org/officeDocument/2006/relationships/image" Target="../media/image46.png"/><Relationship Id="rId67" Type="http://schemas.openxmlformats.org/officeDocument/2006/relationships/image" Target="../media/image54.sv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41.svg"/><Relationship Id="rId62" Type="http://schemas.openxmlformats.org/officeDocument/2006/relationships/image" Target="../media/image49.png"/><Relationship Id="rId70" Type="http://schemas.openxmlformats.org/officeDocument/2006/relationships/image" Target="../media/image57.png"/><Relationship Id="rId75" Type="http://schemas.openxmlformats.org/officeDocument/2006/relationships/image" Target="../media/image62.sv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36.svg"/><Relationship Id="rId57" Type="http://schemas.openxmlformats.org/officeDocument/2006/relationships/image" Target="../media/image44.png"/><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slideLayout" Target="../slideLayouts/slideLayout21.xml"/><Relationship Id="rId52" Type="http://schemas.openxmlformats.org/officeDocument/2006/relationships/image" Target="../media/image39.png"/><Relationship Id="rId60" Type="http://schemas.openxmlformats.org/officeDocument/2006/relationships/image" Target="../media/image47.svg"/><Relationship Id="rId65" Type="http://schemas.openxmlformats.org/officeDocument/2006/relationships/image" Target="../media/image52.svg"/><Relationship Id="rId73" Type="http://schemas.openxmlformats.org/officeDocument/2006/relationships/image" Target="../media/image60.sv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image" Target="../media/image37.png"/><Relationship Id="rId55" Type="http://schemas.openxmlformats.org/officeDocument/2006/relationships/image" Target="../media/image42.png"/><Relationship Id="rId76" Type="http://schemas.openxmlformats.org/officeDocument/2006/relationships/image" Target="../media/image63.png"/><Relationship Id="rId7" Type="http://schemas.openxmlformats.org/officeDocument/2006/relationships/tags" Target="../tags/tag7.xml"/><Relationship Id="rId71"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50A2A20-6748-9546-0BF2-722772E3D76B}"/>
              </a:ext>
            </a:extLst>
          </p:cNvPr>
          <p:cNvGrpSpPr/>
          <p:nvPr>
            <p:custDataLst>
              <p:tags r:id="rId1"/>
            </p:custDataLst>
          </p:nvPr>
        </p:nvGrpSpPr>
        <p:grpSpPr>
          <a:xfrm rot="10800000">
            <a:off x="4778573" y="5427896"/>
            <a:ext cx="1716048" cy="319995"/>
            <a:chOff x="101017" y="2582243"/>
            <a:chExt cx="1716048" cy="319995"/>
          </a:xfrm>
        </p:grpSpPr>
        <p:pic>
          <p:nvPicPr>
            <p:cNvPr id="81" name="Picture 80">
              <a:extLst>
                <a:ext uri="{FF2B5EF4-FFF2-40B4-BE49-F238E27FC236}">
                  <a16:creationId xmlns:a16="http://schemas.microsoft.com/office/drawing/2014/main" id="{AACA18BB-7EAD-7D2F-6F01-0E0C3BBC9832}"/>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82" name="Picture 81">
              <a:extLst>
                <a:ext uri="{FF2B5EF4-FFF2-40B4-BE49-F238E27FC236}">
                  <a16:creationId xmlns:a16="http://schemas.microsoft.com/office/drawing/2014/main" id="{F9025C0D-1092-0906-CC4E-B5C7A5C9E734}"/>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pSp>
        <p:nvGrpSpPr>
          <p:cNvPr id="56" name="Group 55">
            <a:extLst>
              <a:ext uri="{FF2B5EF4-FFF2-40B4-BE49-F238E27FC236}">
                <a16:creationId xmlns:a16="http://schemas.microsoft.com/office/drawing/2014/main" id="{8ABA5622-B87C-B5B8-C235-432A426ADEDC}"/>
              </a:ext>
            </a:extLst>
          </p:cNvPr>
          <p:cNvGrpSpPr/>
          <p:nvPr>
            <p:custDataLst>
              <p:tags r:id="rId2"/>
            </p:custDataLst>
          </p:nvPr>
        </p:nvGrpSpPr>
        <p:grpSpPr>
          <a:xfrm rot="10800000">
            <a:off x="4808062" y="2928907"/>
            <a:ext cx="1716048" cy="319995"/>
            <a:chOff x="101017" y="2582243"/>
            <a:chExt cx="1716048" cy="319995"/>
          </a:xfrm>
        </p:grpSpPr>
        <p:pic>
          <p:nvPicPr>
            <p:cNvPr id="57" name="Picture 56">
              <a:extLst>
                <a:ext uri="{FF2B5EF4-FFF2-40B4-BE49-F238E27FC236}">
                  <a16:creationId xmlns:a16="http://schemas.microsoft.com/office/drawing/2014/main" id="{7C24B5E6-0E45-9284-F274-9E1970CEB333}"/>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58" name="Picture 57">
              <a:extLst>
                <a:ext uri="{FF2B5EF4-FFF2-40B4-BE49-F238E27FC236}">
                  <a16:creationId xmlns:a16="http://schemas.microsoft.com/office/drawing/2014/main" id="{5C2C4476-A289-D3B0-DE9C-E11BE2194C93}"/>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67" name="Table 66">
            <a:extLst>
              <a:ext uri="{FF2B5EF4-FFF2-40B4-BE49-F238E27FC236}">
                <a16:creationId xmlns:a16="http://schemas.microsoft.com/office/drawing/2014/main" id="{8B8D55A7-ABA4-537F-F2C9-024FEBCB97A1}"/>
              </a:ext>
            </a:extLst>
          </p:cNvPr>
          <p:cNvGraphicFramePr>
            <a:graphicFrameLocks noGrp="1"/>
          </p:cNvGraphicFramePr>
          <p:nvPr>
            <p:custDataLst>
              <p:tags r:id="rId3"/>
            </p:custDataLst>
          </p:nvPr>
        </p:nvGraphicFramePr>
        <p:xfrm>
          <a:off x="200503" y="5284822"/>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Analyse de données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Évaluation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59" name="Table 58">
            <a:extLst>
              <a:ext uri="{FF2B5EF4-FFF2-40B4-BE49-F238E27FC236}">
                <a16:creationId xmlns:a16="http://schemas.microsoft.com/office/drawing/2014/main" id="{42D7C369-7896-90CC-C731-11B769B6E80E}"/>
              </a:ext>
            </a:extLst>
          </p:cNvPr>
          <p:cNvGraphicFramePr>
            <a:graphicFrameLocks noGrp="1"/>
          </p:cNvGraphicFramePr>
          <p:nvPr>
            <p:custDataLst>
              <p:tags r:id="rId4"/>
            </p:custDataLst>
          </p:nvPr>
        </p:nvGraphicFramePr>
        <p:xfrm>
          <a:off x="4898686" y="2793242"/>
          <a:ext cx="2130817" cy="1866925"/>
        </p:xfrm>
        <a:graphic>
          <a:graphicData uri="http://schemas.openxmlformats.org/drawingml/2006/table">
            <a:tbl>
              <a:tblPr firstRow="1" firstCol="1" bandRow="1"/>
              <a:tblGrid>
                <a:gridCol w="361337">
                  <a:extLst>
                    <a:ext uri="{9D8B030D-6E8A-4147-A177-3AD203B41FA5}">
                      <a16:colId xmlns:a16="http://schemas.microsoft.com/office/drawing/2014/main" val="1026761990"/>
                    </a:ext>
                  </a:extLst>
                </a:gridCol>
                <a:gridCol w="1769480">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Modélisation</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Évaluation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Lignes directrices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Évaluation de technologies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75" name="Table 74">
            <a:extLst>
              <a:ext uri="{FF2B5EF4-FFF2-40B4-BE49-F238E27FC236}">
                <a16:creationId xmlns:a16="http://schemas.microsoft.com/office/drawing/2014/main" id="{48830DF8-0EE3-0C60-6F20-EB2A13DE2787}"/>
              </a:ext>
            </a:extLst>
          </p:cNvPr>
          <p:cNvGraphicFramePr>
            <a:graphicFrameLocks noGrp="1"/>
          </p:cNvGraphicFramePr>
          <p:nvPr>
            <p:custDataLst>
              <p:tags r:id="rId5"/>
            </p:custDataLst>
          </p:nvPr>
        </p:nvGraphicFramePr>
        <p:xfrm>
          <a:off x="4893812" y="5350963"/>
          <a:ext cx="2167844" cy="1120155"/>
        </p:xfrm>
        <a:graphic>
          <a:graphicData uri="http://schemas.openxmlformats.org/drawingml/2006/table">
            <a:tbl>
              <a:tblPr firstRow="1" firstCol="1" bandRow="1"/>
              <a:tblGrid>
                <a:gridCol w="367615">
                  <a:extLst>
                    <a:ext uri="{9D8B030D-6E8A-4147-A177-3AD203B41FA5}">
                      <a16:colId xmlns:a16="http://schemas.microsoft.com/office/drawing/2014/main" val="1026761990"/>
                    </a:ext>
                  </a:extLst>
                </a:gridCol>
                <a:gridCol w="180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Recherche comportementale et de mise en œuvre</a:t>
                      </a: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15" name="Table 14">
            <a:extLst>
              <a:ext uri="{FF2B5EF4-FFF2-40B4-BE49-F238E27FC236}">
                <a16:creationId xmlns:a16="http://schemas.microsoft.com/office/drawing/2014/main" id="{B2D9E63A-8DCC-96DF-C8F8-9A0FF0097219}"/>
              </a:ext>
            </a:extLst>
          </p:cNvPr>
          <p:cNvGraphicFramePr>
            <a:graphicFrameLocks noGrp="1"/>
          </p:cNvGraphicFramePr>
          <p:nvPr>
            <p:custDataLst>
              <p:tags r:id="rId6"/>
            </p:custDataLst>
          </p:nvPr>
        </p:nvGraphicFramePr>
        <p:xfrm>
          <a:off x="246140" y="2751536"/>
          <a:ext cx="1672523" cy="1120155"/>
        </p:xfrm>
        <a:graphic>
          <a:graphicData uri="http://schemas.openxmlformats.org/drawingml/2006/table">
            <a:tbl>
              <a:tblPr firstRow="1" firstCol="1" bandRow="1"/>
              <a:tblGrid>
                <a:gridCol w="283620">
                  <a:extLst>
                    <a:ext uri="{9D8B030D-6E8A-4147-A177-3AD203B41FA5}">
                      <a16:colId xmlns:a16="http://schemas.microsoft.com/office/drawing/2014/main" val="1026761990"/>
                    </a:ext>
                  </a:extLst>
                </a:gridCol>
                <a:gridCol w="1388903">
                  <a:extLst>
                    <a:ext uri="{9D8B030D-6E8A-4147-A177-3AD203B41FA5}">
                      <a16:colId xmlns:a16="http://schemas.microsoft.com/office/drawing/2014/main" val="2835784650"/>
                    </a:ext>
                  </a:extLst>
                </a:gridCol>
              </a:tblGrid>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chemeClr val="tx1"/>
                          </a:solidFill>
                          <a:effectLst/>
                          <a:latin typeface="Arial" panose="020B0604020202020204" pitchFamily="34" charset="0"/>
                          <a:cs typeface="Arial" panose="020B0604020202020204" pitchFamily="34" charset="0"/>
                        </a:rPr>
                        <a:t>Analyse de données</a:t>
                      </a:r>
                      <a:endParaRPr lang="en-CA" sz="700" b="0" dirty="0">
                        <a:solidFill>
                          <a:schemeClr val="tx1"/>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fr" sz="1050" b="0" dirty="0">
                          <a:solidFill>
                            <a:srgbClr val="254776"/>
                          </a:solidFill>
                          <a:effectLst/>
                          <a:latin typeface="Arial" panose="020B0604020202020204" pitchFamily="34" charset="0"/>
                          <a:cs typeface="Arial" panose="020B0604020202020204" pitchFamily="34" charset="0"/>
                        </a:rPr>
                        <a:t>Modélisation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 sz="1050" b="0" dirty="0">
                          <a:solidFill>
                            <a:srgbClr val="254776"/>
                          </a:solidFill>
                          <a:effectLst/>
                          <a:latin typeface="Arial" panose="020B0604020202020204" pitchFamily="34" charset="0"/>
                          <a:cs typeface="Arial" panose="020B0604020202020204" pitchFamily="34" charset="0"/>
                        </a:rPr>
                        <a:t>Informations qualitatives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10" name="Title 14">
            <a:extLst>
              <a:ext uri="{FF2B5EF4-FFF2-40B4-BE49-F238E27FC236}">
                <a16:creationId xmlns:a16="http://schemas.microsoft.com/office/drawing/2014/main" id="{EE1EC868-7126-878C-C76B-592D410FF7EC}"/>
              </a:ext>
            </a:extLst>
          </p:cNvPr>
          <p:cNvSpPr>
            <a:spLocks noGrp="1"/>
          </p:cNvSpPr>
          <p:nvPr>
            <p:ph type="title"/>
            <p:custDataLst>
              <p:tags r:id="rId7"/>
            </p:custDataLst>
          </p:nvPr>
        </p:nvSpPr>
        <p:spPr/>
        <p:txBody>
          <a:bodyPr>
            <a:noAutofit/>
          </a:bodyPr>
          <a:lstStyle/>
          <a:p>
            <a:pPr defTabSz="914400" hangingPunct="0">
              <a:spcBef>
                <a:spcPts val="0"/>
              </a:spcBef>
              <a:defRPr/>
            </a:pPr>
            <a:r>
              <a:rPr kumimoji="0" lang="fr-CA" sz="22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Ceux qui soutiennent les responsables de politiques gouvernementales </a:t>
            </a:r>
            <a:r>
              <a:rPr lang="fr-CA" sz="2200" dirty="0"/>
              <a:t>auront désormais un accès rapide aux données probantes mondiales et pourront fournir des informations hautement contextualisées, enrichies par les données probantes nationales et locales</a:t>
            </a:r>
            <a:endParaRPr kumimoji="0" lang="en-US" sz="220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cxnSp>
        <p:nvCxnSpPr>
          <p:cNvPr id="26" name="Straight Connector 25">
            <a:extLst>
              <a:ext uri="{FF2B5EF4-FFF2-40B4-BE49-F238E27FC236}">
                <a16:creationId xmlns:a16="http://schemas.microsoft.com/office/drawing/2014/main" id="{5D634CCD-2C93-9329-E84F-2C2F5CBA6963}"/>
              </a:ext>
            </a:extLst>
          </p:cNvPr>
          <p:cNvCxnSpPr>
            <a:cxnSpLocks/>
          </p:cNvCxnSpPr>
          <p:nvPr>
            <p:custDataLst>
              <p:tags r:id="rId8"/>
            </p:custDataLst>
          </p:nvPr>
        </p:nvCxnSpPr>
        <p:spPr>
          <a:xfrm flipH="1">
            <a:off x="7036656" y="1247869"/>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2A611-9F59-0FD1-A2EA-17B30E9E9FC5}"/>
              </a:ext>
            </a:extLst>
          </p:cNvPr>
          <p:cNvSpPr txBox="1"/>
          <p:nvPr>
            <p:custDataLst>
              <p:tags r:id="rId9"/>
            </p:custDataLst>
          </p:nvPr>
        </p:nvSpPr>
        <p:spPr>
          <a:xfrm>
            <a:off x="-40243" y="2270970"/>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un problème et ses causes</a:t>
            </a:r>
            <a:endParaRPr kumimoji="0" lang="en-CA" sz="1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a16="http://schemas.microsoft.com/office/drawing/2014/main" id="{E11A941D-307B-16A2-714D-663B59DD0A1A}"/>
              </a:ext>
            </a:extLst>
          </p:cNvPr>
          <p:cNvSpPr txBox="1"/>
          <p:nvPr>
            <p:custDataLst>
              <p:tags r:id="rId10"/>
            </p:custDataLst>
          </p:nvPr>
        </p:nvSpPr>
        <p:spPr>
          <a:xfrm>
            <a:off x="4632133" y="2273369"/>
            <a:ext cx="183262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Choisir une option pour résoudre le problème</a:t>
            </a:r>
          </a:p>
        </p:txBody>
      </p:sp>
      <p:sp>
        <p:nvSpPr>
          <p:cNvPr id="29" name="TextBox 28">
            <a:extLst>
              <a:ext uri="{FF2B5EF4-FFF2-40B4-BE49-F238E27FC236}">
                <a16:creationId xmlns:a16="http://schemas.microsoft.com/office/drawing/2014/main" id="{56BC2BA5-F3FA-DE23-73C8-337EBF743380}"/>
              </a:ext>
            </a:extLst>
          </p:cNvPr>
          <p:cNvSpPr txBox="1"/>
          <p:nvPr>
            <p:custDataLst>
              <p:tags r:id="rId11"/>
            </p:custDataLst>
          </p:nvPr>
        </p:nvSpPr>
        <p:spPr>
          <a:xfrm>
            <a:off x="4649367" y="4825270"/>
            <a:ext cx="20996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considérations de mise en œuvre</a:t>
            </a:r>
          </a:p>
        </p:txBody>
      </p:sp>
      <p:sp>
        <p:nvSpPr>
          <p:cNvPr id="31" name="TextBox 30">
            <a:extLst>
              <a:ext uri="{FF2B5EF4-FFF2-40B4-BE49-F238E27FC236}">
                <a16:creationId xmlns:a16="http://schemas.microsoft.com/office/drawing/2014/main" id="{6C184BE3-26E3-1EAA-79BC-BA47C8E255E6}"/>
              </a:ext>
            </a:extLst>
          </p:cNvPr>
          <p:cNvSpPr txBox="1"/>
          <p:nvPr>
            <p:custDataLst>
              <p:tags r:id="rId12"/>
            </p:custDataLst>
          </p:nvPr>
        </p:nvSpPr>
        <p:spPr>
          <a:xfrm>
            <a:off x="-241286" y="4768385"/>
            <a:ext cx="218953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Faire le suivi de la mise en œuvre et évaluer les impacts</a:t>
            </a:r>
          </a:p>
        </p:txBody>
      </p:sp>
      <p:sp>
        <p:nvSpPr>
          <p:cNvPr id="18" name="TextBox 17">
            <a:extLst>
              <a:ext uri="{FF2B5EF4-FFF2-40B4-BE49-F238E27FC236}">
                <a16:creationId xmlns:a16="http://schemas.microsoft.com/office/drawing/2014/main" id="{6F762966-01FD-45BB-45C8-EE702B53FD3C}"/>
              </a:ext>
            </a:extLst>
          </p:cNvPr>
          <p:cNvSpPr txBox="1"/>
          <p:nvPr>
            <p:custDataLst>
              <p:tags r:id="rId13"/>
            </p:custDataLst>
          </p:nvPr>
        </p:nvSpPr>
        <p:spPr>
          <a:xfrm>
            <a:off x="9996607" y="3293650"/>
            <a:ext cx="215970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Analyse de l’horizon </a:t>
            </a:r>
            <a:b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tirer parti du travail d’analyse prospective</a:t>
            </a:r>
            <a:r>
              <a:rPr kumimoji="0" lang="fr"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fait à l'échelle locale et mondiale)</a:t>
            </a:r>
          </a:p>
        </p:txBody>
      </p:sp>
      <p:sp>
        <p:nvSpPr>
          <p:cNvPr id="19" name="TextBox 18">
            <a:extLst>
              <a:ext uri="{FF2B5EF4-FFF2-40B4-BE49-F238E27FC236}">
                <a16:creationId xmlns:a16="http://schemas.microsoft.com/office/drawing/2014/main" id="{4DF91BEC-ABC5-9971-7C27-41C43A37E3AD}"/>
              </a:ext>
            </a:extLst>
          </p:cNvPr>
          <p:cNvSpPr txBox="1"/>
          <p:nvPr>
            <p:custDataLst>
              <p:tags r:id="rId14"/>
            </p:custDataLst>
          </p:nvPr>
        </p:nvSpPr>
        <p:spPr>
          <a:xfrm>
            <a:off x="10003626" y="3971433"/>
            <a:ext cx="2145665"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Résumé d’entretiens avec des informateurs clés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tirer parti d'expériences riches) </a:t>
            </a:r>
            <a:r>
              <a:rPr kumimoji="0" lang="fr"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et </a:t>
            </a:r>
            <a:r>
              <a:rPr lang="fr" sz="1000" b="1" dirty="0">
                <a:latin typeface="Arial" panose="020B0604020202020204" pitchFamily="34" charset="0"/>
                <a:cs typeface="Arial" panose="020B0604020202020204" pitchFamily="34" charset="0"/>
              </a:rPr>
              <a:t>recherche sur l'opinion publique </a:t>
            </a:r>
            <a:r>
              <a:rPr lang="fr" sz="1000" dirty="0">
                <a:latin typeface="Arial" panose="020B0604020202020204" pitchFamily="34" charset="0"/>
                <a:cs typeface="Arial" panose="020B0604020202020204" pitchFamily="34" charset="0"/>
              </a:rPr>
              <a:t>(pour recueillir les opinions)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3454258-D16C-B1D0-6663-A18915FF13F3}"/>
              </a:ext>
            </a:extLst>
          </p:cNvPr>
          <p:cNvSpPr txBox="1"/>
          <p:nvPr>
            <p:custDataLst>
              <p:tags r:id="rId15"/>
            </p:custDataLst>
          </p:nvPr>
        </p:nvSpPr>
        <p:spPr>
          <a:xfrm>
            <a:off x="10010640" y="4803104"/>
            <a:ext cx="2145664"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Résumé de processus délibératifs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(pour impliquer les citoyens et les parties prenantes dans la résolution collective des problèmes) </a:t>
            </a:r>
            <a:r>
              <a:rPr kumimoji="0" lang="fr"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 l'engagement des parties prenantes </a:t>
            </a:r>
            <a:r>
              <a:rPr kumimoji="0" lang="fr"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 manière plus générale</a:t>
            </a:r>
          </a:p>
        </p:txBody>
      </p:sp>
      <p:sp>
        <p:nvSpPr>
          <p:cNvPr id="21" name="TextBox 20">
            <a:extLst>
              <a:ext uri="{FF2B5EF4-FFF2-40B4-BE49-F238E27FC236}">
                <a16:creationId xmlns:a16="http://schemas.microsoft.com/office/drawing/2014/main" id="{FA0FB83D-9C85-FEF4-B331-D30BED062AB5}"/>
              </a:ext>
            </a:extLst>
          </p:cNvPr>
          <p:cNvSpPr txBox="1"/>
          <p:nvPr>
            <p:custDataLst>
              <p:tags r:id="rId16"/>
            </p:custDataLst>
          </p:nvPr>
        </p:nvSpPr>
        <p:spPr>
          <a:xfrm>
            <a:off x="7717987" y="2348928"/>
            <a:ext cx="1518508"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457189"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Helvetica" pitchFamily="2" charset="0"/>
                <a:ea typeface="+mn-ea"/>
                <a:cs typeface="+mn-cs"/>
              </a:rPr>
              <a:t>Synthèse de </a:t>
            </a:r>
            <a:r>
              <a:rPr lang="fr" sz="1000" b="1" dirty="0">
                <a:latin typeface="Helvetica" pitchFamily="2" charset="0"/>
              </a:rPr>
              <a:t>données probantes</a:t>
            </a:r>
            <a:r>
              <a:rPr kumimoji="0" lang="fr" sz="1000" b="1" i="0" u="none" strike="noStrike" kern="1200" cap="none" spc="0" normalizeH="0" baseline="0" noProof="0" dirty="0">
                <a:ln>
                  <a:noFill/>
                </a:ln>
                <a:effectLst/>
                <a:uLnTx/>
                <a:uFillTx/>
                <a:latin typeface="Helvetica" pitchFamily="2" charset="0"/>
                <a:ea typeface="+mn-ea"/>
                <a:cs typeface="+mn-cs"/>
              </a:rPr>
              <a:t>,</a:t>
            </a:r>
          </a:p>
          <a:p>
            <a:pPr marL="0" marR="0" lvl="0" indent="0" algn="l" defTabSz="457189" rtl="0" eaLnBrk="1" fontAlgn="auto" latinLnBrk="0" hangingPunct="1">
              <a:lnSpc>
                <a:spcPct val="100000"/>
              </a:lnSpc>
              <a:spcBef>
                <a:spcPts val="0"/>
              </a:spcBef>
              <a:spcAft>
                <a:spcPts val="0"/>
              </a:spcAft>
              <a:buClrTx/>
              <a:buSzTx/>
              <a:buFontTx/>
              <a:buNone/>
              <a:tabLst/>
              <a:defRPr/>
            </a:pPr>
            <a:r>
              <a:rPr lang="fr-CA" sz="1000" b="1" dirty="0">
                <a:latin typeface="Helvetica" pitchFamily="2" charset="0"/>
              </a:rPr>
              <a:t>I</a:t>
            </a:r>
            <a:r>
              <a:rPr lang="fr" sz="1000" b="1" dirty="0">
                <a:latin typeface="Helvetica" pitchFamily="2" charset="0"/>
              </a:rPr>
              <a:t>déalement « vivantes »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fr" sz="1000" b="0" i="0" u="none" strike="noStrike" kern="1200" cap="none" spc="0" normalizeH="0" baseline="0" noProof="0" dirty="0">
                <a:ln>
                  <a:noFill/>
                </a:ln>
                <a:effectLst/>
                <a:uLnTx/>
                <a:uFillTx/>
                <a:latin typeface="Helvetica" pitchFamily="2" charset="0"/>
                <a:ea typeface="+mn-ea"/>
                <a:cs typeface="+mn-cs"/>
              </a:rPr>
              <a:t>(ce qui a été appris partout dans le monde, y compris la façon dont cela varie selon les groupes et les contextes)</a:t>
            </a:r>
          </a:p>
        </p:txBody>
      </p:sp>
      <p:sp>
        <p:nvSpPr>
          <p:cNvPr id="23" name="TextBox 22">
            <a:extLst>
              <a:ext uri="{FF2B5EF4-FFF2-40B4-BE49-F238E27FC236}">
                <a16:creationId xmlns:a16="http://schemas.microsoft.com/office/drawing/2014/main" id="{4475A594-8C81-492E-0B14-66942DE5087E}"/>
              </a:ext>
            </a:extLst>
          </p:cNvPr>
          <p:cNvSpPr txBox="1"/>
          <p:nvPr>
            <p:custDataLst>
              <p:tags r:id="rId17"/>
            </p:custDataLst>
          </p:nvPr>
        </p:nvSpPr>
        <p:spPr>
          <a:xfrm>
            <a:off x="10010640" y="2319520"/>
            <a:ext cx="219416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0" noProof="0" dirty="0">
                <a:ln>
                  <a:noFill/>
                </a:ln>
                <a:effectLst/>
                <a:uLnTx/>
                <a:uFillTx/>
                <a:latin typeface="Helvetica" pitchFamily="2" charset="0"/>
                <a:ea typeface="+mn-ea"/>
                <a:cs typeface="+mn-cs"/>
              </a:rPr>
              <a:t>Analyse juridictionnelle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fr" sz="1000" b="0" i="0" u="none" strike="noStrike" kern="1200" cap="none" spc="0" normalizeH="0" baseline="0" noProof="0" dirty="0">
                <a:ln>
                  <a:noFill/>
                </a:ln>
                <a:effectLst/>
                <a:uLnTx/>
                <a:uFillTx/>
                <a:latin typeface="Helvetica" pitchFamily="2" charset="0"/>
                <a:ea typeface="+mn-ea"/>
                <a:cs typeface="+mn-cs"/>
              </a:rPr>
              <a:t>(pour documenter les politiques, les pratiques</a:t>
            </a:r>
            <a:r>
              <a:rPr lang="fr" sz="1000" dirty="0">
                <a:latin typeface="Helvetica" pitchFamily="2" charset="0"/>
              </a:rPr>
              <a:t>, </a:t>
            </a:r>
            <a:r>
              <a:rPr kumimoji="0" lang="fr" sz="1000" b="0" i="0" u="none" strike="noStrike" kern="1200" cap="none" spc="0" normalizeH="0" baseline="0" noProof="0" dirty="0">
                <a:ln>
                  <a:noFill/>
                </a:ln>
                <a:effectLst/>
                <a:uLnTx/>
                <a:uFillTx/>
                <a:latin typeface="Helvetica" pitchFamily="2" charset="0"/>
                <a:ea typeface="+mn-ea"/>
                <a:cs typeface="+mn-cs"/>
              </a:rPr>
              <a:t>les expériences et les évaluations de ce qui a été essayé dans certaines parties du pays </a:t>
            </a:r>
            <a:r>
              <a:rPr lang="fr" sz="1000" dirty="0">
                <a:latin typeface="Helvetica" pitchFamily="2" charset="0"/>
              </a:rPr>
              <a:t>et d'autres</a:t>
            </a:r>
            <a:r>
              <a:rPr kumimoji="0" lang="fr" sz="1000" b="0" i="0" u="none" strike="noStrike" kern="1200" cap="none" spc="0" normalizeH="0" baseline="0" noProof="0" dirty="0">
                <a:ln>
                  <a:noFill/>
                </a:ln>
                <a:effectLst/>
                <a:uLnTx/>
                <a:uFillTx/>
                <a:latin typeface="Helvetica" pitchFamily="2" charset="0"/>
                <a:ea typeface="+mn-ea"/>
                <a:cs typeface="+mn-cs"/>
              </a:rPr>
              <a:t> </a:t>
            </a:r>
            <a:r>
              <a:rPr kumimoji="0" lang="fr" sz="1000" b="0" i="0" u="none" strike="noStrike" kern="1200" cap="none" spc="0" normalizeH="0" baseline="0" noProof="0" dirty="0">
                <a:ln>
                  <a:noFill/>
                </a:ln>
                <a:effectLst/>
                <a:uLnTx/>
                <a:uFillTx/>
                <a:latin typeface="Helvetica" pitchFamily="2" charset="0"/>
                <a:ea typeface="+mn-ea"/>
              </a:rPr>
              <a:t>pays)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72" name="Straight Connector 71">
            <a:extLst>
              <a:ext uri="{FF2B5EF4-FFF2-40B4-BE49-F238E27FC236}">
                <a16:creationId xmlns:a16="http://schemas.microsoft.com/office/drawing/2014/main" id="{38F4D445-D376-76F9-7B31-E9692D0EC58D}"/>
              </a:ext>
            </a:extLst>
          </p:cNvPr>
          <p:cNvCxnSpPr>
            <a:cxnSpLocks/>
          </p:cNvCxnSpPr>
          <p:nvPr>
            <p:custDataLst>
              <p:tags r:id="rId18"/>
            </p:custDataLst>
          </p:nvPr>
        </p:nvCxnSpPr>
        <p:spPr>
          <a:xfrm>
            <a:off x="9316008" y="2142887"/>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BAC4E9-2BDF-32D4-4110-4F1DD424BE62}"/>
              </a:ext>
            </a:extLst>
          </p:cNvPr>
          <p:cNvSpPr txBox="1"/>
          <p:nvPr>
            <p:custDataLst>
              <p:tags r:id="rId19"/>
            </p:custDataLst>
          </p:nvPr>
        </p:nvSpPr>
        <p:spPr>
          <a:xfrm>
            <a:off x="2000420" y="133758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Données probantes locales</a:t>
            </a:r>
            <a:endParaRPr kumimoji="0" lang="en-CA" sz="14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4" name="TextBox 73">
            <a:extLst>
              <a:ext uri="{FF2B5EF4-FFF2-40B4-BE49-F238E27FC236}">
                <a16:creationId xmlns:a16="http://schemas.microsoft.com/office/drawing/2014/main" id="{2C5DC442-CAF9-5600-6600-1B112CBAE48D}"/>
              </a:ext>
            </a:extLst>
          </p:cNvPr>
          <p:cNvSpPr txBox="1"/>
          <p:nvPr>
            <p:custDataLst>
              <p:tags r:id="rId20"/>
            </p:custDataLst>
          </p:nvPr>
        </p:nvSpPr>
        <p:spPr>
          <a:xfrm>
            <a:off x="7278529" y="1293459"/>
            <a:ext cx="213714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Données </a:t>
            </a:r>
            <a:b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probantes mondiales</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77">
            <a:extLst>
              <a:ext uri="{FF2B5EF4-FFF2-40B4-BE49-F238E27FC236}">
                <a16:creationId xmlns:a16="http://schemas.microsoft.com/office/drawing/2014/main" id="{525312BC-0ECB-D340-81EB-D34571A72A6E}"/>
              </a:ext>
            </a:extLst>
          </p:cNvPr>
          <p:cNvSpPr txBox="1"/>
          <p:nvPr>
            <p:custDataLst>
              <p:tags r:id="rId21"/>
            </p:custDataLst>
          </p:nvPr>
        </p:nvSpPr>
        <p:spPr>
          <a:xfrm>
            <a:off x="9428650" y="1282744"/>
            <a:ext cx="255432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Autres types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d'informations</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90" name="Picture 89">
            <a:extLst>
              <a:ext uri="{FF2B5EF4-FFF2-40B4-BE49-F238E27FC236}">
                <a16:creationId xmlns:a16="http://schemas.microsoft.com/office/drawing/2014/main" id="{C0972DB2-017B-9E52-F17D-2B2EB26E1E71}"/>
              </a:ext>
            </a:extLst>
          </p:cNvPr>
          <p:cNvPicPr>
            <a:picLocks noChangeAspect="1"/>
          </p:cNvPicPr>
          <p:nvPr>
            <p:custDataLst>
              <p:tags r:id="rId22"/>
            </p:custDataLst>
          </p:nvPr>
        </p:nvPicPr>
        <p:blipFill>
          <a:blip r:embed="rId47"/>
          <a:srcRect/>
          <a:stretch/>
        </p:blipFill>
        <p:spPr>
          <a:xfrm>
            <a:off x="1695115" y="2707876"/>
            <a:ext cx="3166807" cy="3254774"/>
          </a:xfrm>
          <a:prstGeom prst="rect">
            <a:avLst/>
          </a:prstGeom>
        </p:spPr>
      </p:pic>
      <p:grpSp>
        <p:nvGrpSpPr>
          <p:cNvPr id="107" name="Group 106">
            <a:extLst>
              <a:ext uri="{FF2B5EF4-FFF2-40B4-BE49-F238E27FC236}">
                <a16:creationId xmlns:a16="http://schemas.microsoft.com/office/drawing/2014/main" id="{81A5ADF7-E98C-9B4D-0BE7-B18B16E77E18}"/>
              </a:ext>
            </a:extLst>
          </p:cNvPr>
          <p:cNvGrpSpPr/>
          <p:nvPr>
            <p:custDataLst>
              <p:tags r:id="rId23"/>
            </p:custDataLst>
          </p:nvPr>
        </p:nvGrpSpPr>
        <p:grpSpPr>
          <a:xfrm>
            <a:off x="189990" y="2800179"/>
            <a:ext cx="330731" cy="1071512"/>
            <a:chOff x="189990" y="2585841"/>
            <a:chExt cx="330731" cy="1071512"/>
          </a:xfrm>
        </p:grpSpPr>
        <p:cxnSp>
          <p:nvCxnSpPr>
            <p:cNvPr id="106" name="Straight Connector 105">
              <a:extLst>
                <a:ext uri="{FF2B5EF4-FFF2-40B4-BE49-F238E27FC236}">
                  <a16:creationId xmlns:a16="http://schemas.microsoft.com/office/drawing/2014/main" id="{B7322A55-130E-A9D1-0073-1B21C611914D}"/>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a:extLst>
                <a:ext uri="{FF2B5EF4-FFF2-40B4-BE49-F238E27FC236}">
                  <a16:creationId xmlns:a16="http://schemas.microsoft.com/office/drawing/2014/main" id="{50336AF2-6E6E-B1A9-A8B7-8AD26B85A4F2}"/>
                </a:ext>
              </a:extLst>
            </p:cNvPr>
            <p:cNvGrpSpPr/>
            <p:nvPr/>
          </p:nvGrpSpPr>
          <p:grpSpPr>
            <a:xfrm>
              <a:off x="193910" y="2585841"/>
              <a:ext cx="326811" cy="326811"/>
              <a:chOff x="193910" y="2585841"/>
              <a:chExt cx="326811" cy="326811"/>
            </a:xfrm>
          </p:grpSpPr>
          <p:sp>
            <p:nvSpPr>
              <p:cNvPr id="91" name="Oval 90">
                <a:extLst>
                  <a:ext uri="{FF2B5EF4-FFF2-40B4-BE49-F238E27FC236}">
                    <a16:creationId xmlns:a16="http://schemas.microsoft.com/office/drawing/2014/main" id="{E0827BC3-C6DE-C347-DECE-A77067EEEB61}"/>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77CB1C02-69DE-E264-C436-806332DA874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37461" y="2610824"/>
                <a:ext cx="260089" cy="260089"/>
              </a:xfrm>
              <a:prstGeom prst="rect">
                <a:avLst/>
              </a:prstGeom>
            </p:spPr>
          </p:pic>
        </p:grpSp>
        <p:grpSp>
          <p:nvGrpSpPr>
            <p:cNvPr id="97" name="Group 96">
              <a:extLst>
                <a:ext uri="{FF2B5EF4-FFF2-40B4-BE49-F238E27FC236}">
                  <a16:creationId xmlns:a16="http://schemas.microsoft.com/office/drawing/2014/main" id="{75A38C6D-01A1-D807-1617-82EB94010E06}"/>
                </a:ext>
              </a:extLst>
            </p:cNvPr>
            <p:cNvGrpSpPr/>
            <p:nvPr/>
          </p:nvGrpSpPr>
          <p:grpSpPr>
            <a:xfrm>
              <a:off x="191210" y="2958226"/>
              <a:ext cx="326811" cy="326811"/>
              <a:chOff x="193910" y="2585841"/>
              <a:chExt cx="326811" cy="326811"/>
            </a:xfrm>
          </p:grpSpPr>
          <p:sp>
            <p:nvSpPr>
              <p:cNvPr id="99" name="Oval 98">
                <a:extLst>
                  <a:ext uri="{FF2B5EF4-FFF2-40B4-BE49-F238E27FC236}">
                    <a16:creationId xmlns:a16="http://schemas.microsoft.com/office/drawing/2014/main" id="{8CE43C14-C521-9E5D-22DB-96D7666D9FB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1" name="Graphic 100">
                <a:extLst>
                  <a:ext uri="{FF2B5EF4-FFF2-40B4-BE49-F238E27FC236}">
                    <a16:creationId xmlns:a16="http://schemas.microsoft.com/office/drawing/2014/main" id="{D7D3F3B1-8946-1F94-5981-7751FA6AE0BA}"/>
                  </a:ext>
                </a:extLst>
              </p:cNvPr>
              <p:cNvPicPr>
                <a:picLocks noChangeAspect="1"/>
              </p:cNvPicPr>
              <p:nvPr/>
            </p:nvPicPr>
            <p:blipFill>
              <a:blip r:embed="rId50">
                <a:extLst>
                  <a:ext uri="{96DAC541-7B7A-43D3-8B79-37D633B846F1}">
                    <asvg:svgBlip xmlns:asvg="http://schemas.microsoft.com/office/drawing/2016/SVG/main" r:embed="rId51"/>
                  </a:ext>
                </a:extLst>
              </a:blip>
              <a:srcRect/>
              <a:stretch/>
            </p:blipFill>
            <p:spPr>
              <a:xfrm>
                <a:off x="237461" y="2610824"/>
                <a:ext cx="260089" cy="260089"/>
              </a:xfrm>
              <a:prstGeom prst="rect">
                <a:avLst/>
              </a:prstGeom>
            </p:spPr>
          </p:pic>
        </p:grpSp>
        <p:grpSp>
          <p:nvGrpSpPr>
            <p:cNvPr id="103" name="Group 102">
              <a:extLst>
                <a:ext uri="{FF2B5EF4-FFF2-40B4-BE49-F238E27FC236}">
                  <a16:creationId xmlns:a16="http://schemas.microsoft.com/office/drawing/2014/main" id="{1270D63A-7D27-C1EA-CC88-E7573C7763D9}"/>
                </a:ext>
              </a:extLst>
            </p:cNvPr>
            <p:cNvGrpSpPr/>
            <p:nvPr/>
          </p:nvGrpSpPr>
          <p:grpSpPr>
            <a:xfrm>
              <a:off x="189990" y="3330542"/>
              <a:ext cx="330298" cy="326811"/>
              <a:chOff x="193910" y="2585841"/>
              <a:chExt cx="330298" cy="326811"/>
            </a:xfrm>
          </p:grpSpPr>
          <p:sp>
            <p:nvSpPr>
              <p:cNvPr id="104" name="Oval 103">
                <a:extLst>
                  <a:ext uri="{FF2B5EF4-FFF2-40B4-BE49-F238E27FC236}">
                    <a16:creationId xmlns:a16="http://schemas.microsoft.com/office/drawing/2014/main" id="{6E2D8E89-38E3-6103-126E-AE4E8D19F4D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5" name="Graphic 104">
                <a:extLst>
                  <a:ext uri="{FF2B5EF4-FFF2-40B4-BE49-F238E27FC236}">
                    <a16:creationId xmlns:a16="http://schemas.microsoft.com/office/drawing/2014/main" id="{1CF47F17-501B-8110-083F-779C05E4D75A}"/>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06146" y="2592035"/>
                <a:ext cx="318062" cy="318062"/>
              </a:xfrm>
              <a:prstGeom prst="rect">
                <a:avLst/>
              </a:prstGeom>
            </p:spPr>
          </p:pic>
        </p:grpSp>
      </p:grpSp>
      <p:grpSp>
        <p:nvGrpSpPr>
          <p:cNvPr id="108" name="Group 107">
            <a:extLst>
              <a:ext uri="{FF2B5EF4-FFF2-40B4-BE49-F238E27FC236}">
                <a16:creationId xmlns:a16="http://schemas.microsoft.com/office/drawing/2014/main" id="{7D46AA8F-98AA-41EB-6CE2-D20C5D61CE9F}"/>
              </a:ext>
            </a:extLst>
          </p:cNvPr>
          <p:cNvGrpSpPr/>
          <p:nvPr>
            <p:custDataLst>
              <p:tags r:id="rId24"/>
            </p:custDataLst>
          </p:nvPr>
        </p:nvGrpSpPr>
        <p:grpSpPr>
          <a:xfrm>
            <a:off x="206943" y="5309143"/>
            <a:ext cx="339337" cy="1071512"/>
            <a:chOff x="189990" y="2585841"/>
            <a:chExt cx="339337" cy="1071512"/>
          </a:xfrm>
        </p:grpSpPr>
        <p:cxnSp>
          <p:nvCxnSpPr>
            <p:cNvPr id="109" name="Straight Connector 108">
              <a:extLst>
                <a:ext uri="{FF2B5EF4-FFF2-40B4-BE49-F238E27FC236}">
                  <a16:creationId xmlns:a16="http://schemas.microsoft.com/office/drawing/2014/main" id="{1FEF40C3-7382-DB79-65CB-D7956EF7FA7A}"/>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a:extLst>
                <a:ext uri="{FF2B5EF4-FFF2-40B4-BE49-F238E27FC236}">
                  <a16:creationId xmlns:a16="http://schemas.microsoft.com/office/drawing/2014/main" id="{17C974BF-759B-649D-5D50-27275736851F}"/>
                </a:ext>
              </a:extLst>
            </p:cNvPr>
            <p:cNvGrpSpPr/>
            <p:nvPr/>
          </p:nvGrpSpPr>
          <p:grpSpPr>
            <a:xfrm>
              <a:off x="193910" y="2585841"/>
              <a:ext cx="326811" cy="326811"/>
              <a:chOff x="193910" y="2585841"/>
              <a:chExt cx="326811" cy="326811"/>
            </a:xfrm>
          </p:grpSpPr>
          <p:sp>
            <p:nvSpPr>
              <p:cNvPr id="117" name="Oval 116">
                <a:extLst>
                  <a:ext uri="{FF2B5EF4-FFF2-40B4-BE49-F238E27FC236}">
                    <a16:creationId xmlns:a16="http://schemas.microsoft.com/office/drawing/2014/main" id="{41C6F18A-1DBD-3E56-A51F-E50391E016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8" name="Graphic 117">
                <a:extLst>
                  <a:ext uri="{FF2B5EF4-FFF2-40B4-BE49-F238E27FC236}">
                    <a16:creationId xmlns:a16="http://schemas.microsoft.com/office/drawing/2014/main" id="{BEE6BFEF-DD0D-BFC1-9965-158349FE691F}"/>
                  </a:ext>
                </a:extLst>
              </p:cNvPr>
              <p:cNvPicPr>
                <a:picLocks noChangeAspect="1"/>
              </p:cNvPicPr>
              <p:nvPr/>
            </p:nvPicPr>
            <p:blipFill>
              <a:blip r:embed="rId48">
                <a:extLst>
                  <a:ext uri="{96DAC541-7B7A-43D3-8B79-37D633B846F1}">
                    <asvg:svgBlip xmlns:asvg="http://schemas.microsoft.com/office/drawing/2016/SVG/main" r:embed="rId54"/>
                  </a:ext>
                </a:extLst>
              </a:blip>
              <a:stretch>
                <a:fillRect/>
              </a:stretch>
            </p:blipFill>
            <p:spPr>
              <a:xfrm>
                <a:off x="237461" y="2610824"/>
                <a:ext cx="260089" cy="260089"/>
              </a:xfrm>
              <a:prstGeom prst="rect">
                <a:avLst/>
              </a:prstGeom>
            </p:spPr>
          </p:pic>
        </p:grpSp>
        <p:grpSp>
          <p:nvGrpSpPr>
            <p:cNvPr id="111" name="Group 110">
              <a:extLst>
                <a:ext uri="{FF2B5EF4-FFF2-40B4-BE49-F238E27FC236}">
                  <a16:creationId xmlns:a16="http://schemas.microsoft.com/office/drawing/2014/main" id="{0B8F78EE-6AFF-63E5-7CA0-906D75BCABBE}"/>
                </a:ext>
              </a:extLst>
            </p:cNvPr>
            <p:cNvGrpSpPr/>
            <p:nvPr/>
          </p:nvGrpSpPr>
          <p:grpSpPr>
            <a:xfrm>
              <a:off x="191210" y="2958226"/>
              <a:ext cx="326811" cy="326811"/>
              <a:chOff x="193910" y="2585841"/>
              <a:chExt cx="326811" cy="326811"/>
            </a:xfrm>
          </p:grpSpPr>
          <p:sp>
            <p:nvSpPr>
              <p:cNvPr id="115" name="Oval 114">
                <a:extLst>
                  <a:ext uri="{FF2B5EF4-FFF2-40B4-BE49-F238E27FC236}">
                    <a16:creationId xmlns:a16="http://schemas.microsoft.com/office/drawing/2014/main" id="{42900E23-865A-D67B-71BE-3456DD63B1F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221A6BD0-1728-4750-63AE-4AC2DAF477A3}"/>
                  </a:ext>
                </a:extLst>
              </p:cNvPr>
              <p:cNvPicPr>
                <a:picLocks noChangeAspect="1"/>
              </p:cNvPicPr>
              <p:nvPr/>
            </p:nvPicPr>
            <p:blipFill rotWithShape="1">
              <a:blip r:embed="rId55">
                <a:extLst>
                  <a:ext uri="{96DAC541-7B7A-43D3-8B79-37D633B846F1}">
                    <asvg:svgBlip xmlns:asvg="http://schemas.microsoft.com/office/drawing/2016/SVG/main" r:embed="rId56"/>
                  </a:ext>
                </a:extLst>
              </a:blip>
              <a:srcRect l="19472" r="8590"/>
              <a:stretch/>
            </p:blipFill>
            <p:spPr>
              <a:xfrm>
                <a:off x="268043" y="2594460"/>
                <a:ext cx="219548" cy="305189"/>
              </a:xfrm>
              <a:prstGeom prst="rect">
                <a:avLst/>
              </a:prstGeom>
            </p:spPr>
          </p:pic>
        </p:grpSp>
        <p:grpSp>
          <p:nvGrpSpPr>
            <p:cNvPr id="112" name="Group 111">
              <a:extLst>
                <a:ext uri="{FF2B5EF4-FFF2-40B4-BE49-F238E27FC236}">
                  <a16:creationId xmlns:a16="http://schemas.microsoft.com/office/drawing/2014/main" id="{8B3AD4AE-A142-C28E-5BE9-9B99524D5F32}"/>
                </a:ext>
              </a:extLst>
            </p:cNvPr>
            <p:cNvGrpSpPr/>
            <p:nvPr/>
          </p:nvGrpSpPr>
          <p:grpSpPr>
            <a:xfrm>
              <a:off x="189990" y="3323078"/>
              <a:ext cx="339337" cy="334275"/>
              <a:chOff x="193910" y="2578377"/>
              <a:chExt cx="339337" cy="334275"/>
            </a:xfrm>
          </p:grpSpPr>
          <p:sp>
            <p:nvSpPr>
              <p:cNvPr id="113" name="Oval 112">
                <a:extLst>
                  <a:ext uri="{FF2B5EF4-FFF2-40B4-BE49-F238E27FC236}">
                    <a16:creationId xmlns:a16="http://schemas.microsoft.com/office/drawing/2014/main" id="{5F50C502-8891-6AD5-375F-8DE95761350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8EC54D04-5EF2-630E-1CBD-A357FCA19CF0}"/>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06436" y="2578377"/>
                <a:ext cx="326811" cy="326811"/>
              </a:xfrm>
              <a:prstGeom prst="rect">
                <a:avLst/>
              </a:prstGeom>
            </p:spPr>
          </p:pic>
        </p:grpSp>
      </p:grpSp>
      <p:grpSp>
        <p:nvGrpSpPr>
          <p:cNvPr id="119" name="Group 118">
            <a:extLst>
              <a:ext uri="{FF2B5EF4-FFF2-40B4-BE49-F238E27FC236}">
                <a16:creationId xmlns:a16="http://schemas.microsoft.com/office/drawing/2014/main" id="{2D3E2EAF-B5E7-2987-EA76-D201C04DBBF3}"/>
              </a:ext>
            </a:extLst>
          </p:cNvPr>
          <p:cNvGrpSpPr/>
          <p:nvPr>
            <p:custDataLst>
              <p:tags r:id="rId25"/>
            </p:custDataLst>
          </p:nvPr>
        </p:nvGrpSpPr>
        <p:grpSpPr>
          <a:xfrm>
            <a:off x="4926410" y="2800179"/>
            <a:ext cx="330731" cy="1699594"/>
            <a:chOff x="189990" y="2585841"/>
            <a:chExt cx="330731" cy="1699594"/>
          </a:xfrm>
        </p:grpSpPr>
        <p:cxnSp>
          <p:nvCxnSpPr>
            <p:cNvPr id="120" name="Straight Connector 119">
              <a:extLst>
                <a:ext uri="{FF2B5EF4-FFF2-40B4-BE49-F238E27FC236}">
                  <a16:creationId xmlns:a16="http://schemas.microsoft.com/office/drawing/2014/main" id="{6B915884-E111-2BD2-F4E8-9BC8E36C99B2}"/>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a:extLst>
                <a:ext uri="{FF2B5EF4-FFF2-40B4-BE49-F238E27FC236}">
                  <a16:creationId xmlns:a16="http://schemas.microsoft.com/office/drawing/2014/main" id="{10AB2ABB-9A4E-9641-5F20-1521618080A6}"/>
                </a:ext>
              </a:extLst>
            </p:cNvPr>
            <p:cNvGrpSpPr/>
            <p:nvPr/>
          </p:nvGrpSpPr>
          <p:grpSpPr>
            <a:xfrm>
              <a:off x="193910" y="2585841"/>
              <a:ext cx="326811" cy="326811"/>
              <a:chOff x="193910" y="2585841"/>
              <a:chExt cx="326811" cy="326811"/>
            </a:xfrm>
          </p:grpSpPr>
          <p:sp>
            <p:nvSpPr>
              <p:cNvPr id="128" name="Oval 127">
                <a:extLst>
                  <a:ext uri="{FF2B5EF4-FFF2-40B4-BE49-F238E27FC236}">
                    <a16:creationId xmlns:a16="http://schemas.microsoft.com/office/drawing/2014/main" id="{DC1C773D-7958-43B3-9F5B-F1A616874D2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9" name="Graphic 128">
                <a:extLst>
                  <a:ext uri="{FF2B5EF4-FFF2-40B4-BE49-F238E27FC236}">
                    <a16:creationId xmlns:a16="http://schemas.microsoft.com/office/drawing/2014/main" id="{1EFD0062-C484-3663-736C-A46C7ACAD0FE}"/>
                  </a:ext>
                </a:extLst>
              </p:cNvPr>
              <p:cNvPicPr>
                <a:picLocks noChangeAspect="1"/>
              </p:cNvPicPr>
              <p:nvPr/>
            </p:nvPicPr>
            <p:blipFill>
              <a:blip r:embed="rId57">
                <a:extLst>
                  <a:ext uri="{96DAC541-7B7A-43D3-8B79-37D633B846F1}">
                    <asvg:svgBlip xmlns:asvg="http://schemas.microsoft.com/office/drawing/2016/SVG/main" r:embed="rId58"/>
                  </a:ext>
                </a:extLst>
              </a:blip>
              <a:srcRect/>
              <a:stretch/>
            </p:blipFill>
            <p:spPr>
              <a:xfrm>
                <a:off x="237461" y="2610824"/>
                <a:ext cx="260089" cy="260089"/>
              </a:xfrm>
              <a:prstGeom prst="rect">
                <a:avLst/>
              </a:prstGeom>
            </p:spPr>
          </p:pic>
        </p:grpSp>
        <p:grpSp>
          <p:nvGrpSpPr>
            <p:cNvPr id="122" name="Group 121">
              <a:extLst>
                <a:ext uri="{FF2B5EF4-FFF2-40B4-BE49-F238E27FC236}">
                  <a16:creationId xmlns:a16="http://schemas.microsoft.com/office/drawing/2014/main" id="{79FD11AA-B353-FFC5-059A-31FDEA434026}"/>
                </a:ext>
              </a:extLst>
            </p:cNvPr>
            <p:cNvGrpSpPr/>
            <p:nvPr/>
          </p:nvGrpSpPr>
          <p:grpSpPr>
            <a:xfrm>
              <a:off x="191210" y="2958226"/>
              <a:ext cx="327735" cy="326811"/>
              <a:chOff x="193910" y="2585841"/>
              <a:chExt cx="327735" cy="326811"/>
            </a:xfrm>
          </p:grpSpPr>
          <p:sp>
            <p:nvSpPr>
              <p:cNvPr id="126" name="Oval 125">
                <a:extLst>
                  <a:ext uri="{FF2B5EF4-FFF2-40B4-BE49-F238E27FC236}">
                    <a16:creationId xmlns:a16="http://schemas.microsoft.com/office/drawing/2014/main" id="{4BB75527-4478-5D84-528A-D8AE5546446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7" name="Graphic 126">
                <a:extLst>
                  <a:ext uri="{FF2B5EF4-FFF2-40B4-BE49-F238E27FC236}">
                    <a16:creationId xmlns:a16="http://schemas.microsoft.com/office/drawing/2014/main" id="{E70DDA82-C812-6CD5-FAD0-376117DA9B78}"/>
                  </a:ext>
                </a:extLst>
              </p:cNvPr>
              <p:cNvPicPr>
                <a:picLocks noChangeAspect="1"/>
              </p:cNvPicPr>
              <p:nvPr/>
            </p:nvPicPr>
            <p:blipFill>
              <a:blip r:embed="rId55">
                <a:extLst>
                  <a:ext uri="{96DAC541-7B7A-43D3-8B79-37D633B846F1}">
                    <asvg:svgBlip xmlns:asvg="http://schemas.microsoft.com/office/drawing/2016/SVG/main" r:embed="rId56"/>
                  </a:ext>
                </a:extLst>
              </a:blip>
              <a:srcRect/>
              <a:stretch/>
            </p:blipFill>
            <p:spPr>
              <a:xfrm>
                <a:off x="209489" y="2600496"/>
                <a:ext cx="312156" cy="312156"/>
              </a:xfrm>
              <a:prstGeom prst="rect">
                <a:avLst/>
              </a:prstGeom>
            </p:spPr>
          </p:pic>
        </p:grpSp>
        <p:grpSp>
          <p:nvGrpSpPr>
            <p:cNvPr id="123" name="Group 122">
              <a:extLst>
                <a:ext uri="{FF2B5EF4-FFF2-40B4-BE49-F238E27FC236}">
                  <a16:creationId xmlns:a16="http://schemas.microsoft.com/office/drawing/2014/main" id="{7B35A503-AD6B-81D8-7060-CDB8C21E57BB}"/>
                </a:ext>
              </a:extLst>
            </p:cNvPr>
            <p:cNvGrpSpPr/>
            <p:nvPr/>
          </p:nvGrpSpPr>
          <p:grpSpPr>
            <a:xfrm>
              <a:off x="189990" y="3330542"/>
              <a:ext cx="326811" cy="326811"/>
              <a:chOff x="193910" y="2585841"/>
              <a:chExt cx="326811" cy="326811"/>
            </a:xfrm>
          </p:grpSpPr>
          <p:sp>
            <p:nvSpPr>
              <p:cNvPr id="124" name="Oval 123">
                <a:extLst>
                  <a:ext uri="{FF2B5EF4-FFF2-40B4-BE49-F238E27FC236}">
                    <a16:creationId xmlns:a16="http://schemas.microsoft.com/office/drawing/2014/main" id="{4846B6CE-5930-4252-C8DD-0D93624F06E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 name="Graphic 124">
                <a:extLst>
                  <a:ext uri="{FF2B5EF4-FFF2-40B4-BE49-F238E27FC236}">
                    <a16:creationId xmlns:a16="http://schemas.microsoft.com/office/drawing/2014/main" id="{0EE21A71-F593-90C9-5899-2EAAB00471DB}"/>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12409" y="2592035"/>
                <a:ext cx="304125" cy="304125"/>
              </a:xfrm>
              <a:prstGeom prst="rect">
                <a:avLst/>
              </a:prstGeom>
            </p:spPr>
          </p:pic>
        </p:grpSp>
      </p:grpSp>
      <p:grpSp>
        <p:nvGrpSpPr>
          <p:cNvPr id="130" name="Group 129">
            <a:extLst>
              <a:ext uri="{FF2B5EF4-FFF2-40B4-BE49-F238E27FC236}">
                <a16:creationId xmlns:a16="http://schemas.microsoft.com/office/drawing/2014/main" id="{60102108-86A5-645D-07B9-D62E3D7C627C}"/>
              </a:ext>
            </a:extLst>
          </p:cNvPr>
          <p:cNvGrpSpPr/>
          <p:nvPr>
            <p:custDataLst>
              <p:tags r:id="rId26"/>
            </p:custDataLst>
          </p:nvPr>
        </p:nvGrpSpPr>
        <p:grpSpPr>
          <a:xfrm>
            <a:off x="4926410" y="5309143"/>
            <a:ext cx="338399" cy="762289"/>
            <a:chOff x="189990" y="2585841"/>
            <a:chExt cx="338399" cy="762289"/>
          </a:xfrm>
        </p:grpSpPr>
        <p:cxnSp>
          <p:nvCxnSpPr>
            <p:cNvPr id="131" name="Straight Connector 130">
              <a:extLst>
                <a:ext uri="{FF2B5EF4-FFF2-40B4-BE49-F238E27FC236}">
                  <a16:creationId xmlns:a16="http://schemas.microsoft.com/office/drawing/2014/main" id="{6308F442-B594-BEB6-27FF-4B8242677136}"/>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a:extLst>
                <a:ext uri="{FF2B5EF4-FFF2-40B4-BE49-F238E27FC236}">
                  <a16:creationId xmlns:a16="http://schemas.microsoft.com/office/drawing/2014/main" id="{4CA28F27-715B-D676-C093-8FAF04D4244C}"/>
                </a:ext>
              </a:extLst>
            </p:cNvPr>
            <p:cNvGrpSpPr/>
            <p:nvPr/>
          </p:nvGrpSpPr>
          <p:grpSpPr>
            <a:xfrm>
              <a:off x="193910" y="2585841"/>
              <a:ext cx="326811" cy="326811"/>
              <a:chOff x="193910" y="2585841"/>
              <a:chExt cx="326811" cy="326811"/>
            </a:xfrm>
          </p:grpSpPr>
          <p:sp>
            <p:nvSpPr>
              <p:cNvPr id="139" name="Oval 138">
                <a:extLst>
                  <a:ext uri="{FF2B5EF4-FFF2-40B4-BE49-F238E27FC236}">
                    <a16:creationId xmlns:a16="http://schemas.microsoft.com/office/drawing/2014/main" id="{E9C0393F-78F9-61C6-8D07-97D821CE399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Graphic 139">
                <a:extLst>
                  <a:ext uri="{FF2B5EF4-FFF2-40B4-BE49-F238E27FC236}">
                    <a16:creationId xmlns:a16="http://schemas.microsoft.com/office/drawing/2014/main" id="{C443213C-4E8A-CEFC-6DD8-81AE77FAAF74}"/>
                  </a:ext>
                </a:extLst>
              </p:cNvPr>
              <p:cNvPicPr>
                <a:picLocks noChangeAspect="1"/>
              </p:cNvPicPr>
              <p:nvPr/>
            </p:nvPicPr>
            <p:blipFill>
              <a:blip r:embed="rId59">
                <a:extLst>
                  <a:ext uri="{96DAC541-7B7A-43D3-8B79-37D633B846F1}">
                    <asvg:svgBlip xmlns:asvg="http://schemas.microsoft.com/office/drawing/2016/SVG/main" r:embed="rId60"/>
                  </a:ext>
                </a:extLst>
              </a:blip>
              <a:srcRect/>
              <a:stretch/>
            </p:blipFill>
            <p:spPr>
              <a:xfrm>
                <a:off x="237461" y="2610824"/>
                <a:ext cx="260089" cy="260089"/>
              </a:xfrm>
              <a:prstGeom prst="rect">
                <a:avLst/>
              </a:prstGeom>
            </p:spPr>
          </p:pic>
        </p:grpSp>
        <p:grpSp>
          <p:nvGrpSpPr>
            <p:cNvPr id="134" name="Group 133">
              <a:extLst>
                <a:ext uri="{FF2B5EF4-FFF2-40B4-BE49-F238E27FC236}">
                  <a16:creationId xmlns:a16="http://schemas.microsoft.com/office/drawing/2014/main" id="{DAE2F2C8-DB8B-11C8-3EC7-C18224749D94}"/>
                </a:ext>
              </a:extLst>
            </p:cNvPr>
            <p:cNvGrpSpPr/>
            <p:nvPr/>
          </p:nvGrpSpPr>
          <p:grpSpPr>
            <a:xfrm>
              <a:off x="189990" y="3005280"/>
              <a:ext cx="338399" cy="342850"/>
              <a:chOff x="193910" y="2260579"/>
              <a:chExt cx="338399" cy="342850"/>
            </a:xfrm>
          </p:grpSpPr>
          <p:sp>
            <p:nvSpPr>
              <p:cNvPr id="135" name="Oval 134">
                <a:extLst>
                  <a:ext uri="{FF2B5EF4-FFF2-40B4-BE49-F238E27FC236}">
                    <a16:creationId xmlns:a16="http://schemas.microsoft.com/office/drawing/2014/main" id="{1354BAF1-7012-4978-82DE-B39C05CF11BF}"/>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6" name="Graphic 135">
                <a:extLst>
                  <a:ext uri="{FF2B5EF4-FFF2-40B4-BE49-F238E27FC236}">
                    <a16:creationId xmlns:a16="http://schemas.microsoft.com/office/drawing/2014/main" id="{D8E34B64-D970-B13F-37FD-F9D845096C06}"/>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206146" y="2260579"/>
                <a:ext cx="326163" cy="326163"/>
              </a:xfrm>
              <a:prstGeom prst="rect">
                <a:avLst/>
              </a:prstGeom>
            </p:spPr>
          </p:pic>
        </p:grpSp>
      </p:grpSp>
      <p:grpSp>
        <p:nvGrpSpPr>
          <p:cNvPr id="147" name="Group 146">
            <a:extLst>
              <a:ext uri="{FF2B5EF4-FFF2-40B4-BE49-F238E27FC236}">
                <a16:creationId xmlns:a16="http://schemas.microsoft.com/office/drawing/2014/main" id="{BF128D43-23E4-4EF7-F37F-1E45E6718F89}"/>
              </a:ext>
            </a:extLst>
          </p:cNvPr>
          <p:cNvGrpSpPr/>
          <p:nvPr>
            <p:custDataLst>
              <p:tags r:id="rId27"/>
            </p:custDataLst>
          </p:nvPr>
        </p:nvGrpSpPr>
        <p:grpSpPr>
          <a:xfrm>
            <a:off x="7207630" y="2376755"/>
            <a:ext cx="517784" cy="517784"/>
            <a:chOff x="7207630" y="2168685"/>
            <a:chExt cx="517784" cy="517784"/>
          </a:xfrm>
        </p:grpSpPr>
        <p:sp>
          <p:nvSpPr>
            <p:cNvPr id="142" name="Oval 141">
              <a:extLst>
                <a:ext uri="{FF2B5EF4-FFF2-40B4-BE49-F238E27FC236}">
                  <a16:creationId xmlns:a16="http://schemas.microsoft.com/office/drawing/2014/main" id="{D983785B-C569-511E-B53F-9E9E6E321D60}"/>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EDA577DE-F39E-00E4-EE24-266E3A1B5EC7}"/>
                </a:ext>
              </a:extLst>
            </p:cNvPr>
            <p:cNvPicPr>
              <a:picLocks noChangeAspect="1"/>
            </p:cNvPicPr>
            <p:nvPr/>
          </p:nvPicPr>
          <p:blipFill>
            <a:blip r:embed="rId61"/>
            <a:srcRect t="2326" b="2326"/>
            <a:stretch/>
          </p:blipFill>
          <p:spPr>
            <a:xfrm>
              <a:off x="7266611" y="2265208"/>
              <a:ext cx="371486" cy="307654"/>
            </a:xfrm>
            <a:prstGeom prst="rect">
              <a:avLst/>
            </a:prstGeom>
          </p:spPr>
        </p:pic>
      </p:grpSp>
      <p:grpSp>
        <p:nvGrpSpPr>
          <p:cNvPr id="154" name="Group 153">
            <a:extLst>
              <a:ext uri="{FF2B5EF4-FFF2-40B4-BE49-F238E27FC236}">
                <a16:creationId xmlns:a16="http://schemas.microsoft.com/office/drawing/2014/main" id="{33285A11-EE89-C079-3789-35452CDF3C94}"/>
              </a:ext>
            </a:extLst>
          </p:cNvPr>
          <p:cNvGrpSpPr/>
          <p:nvPr>
            <p:custDataLst>
              <p:tags r:id="rId28"/>
            </p:custDataLst>
          </p:nvPr>
        </p:nvGrpSpPr>
        <p:grpSpPr>
          <a:xfrm>
            <a:off x="9468620" y="3336612"/>
            <a:ext cx="517784" cy="517784"/>
            <a:chOff x="9473062" y="3004546"/>
            <a:chExt cx="517784" cy="517784"/>
          </a:xfrm>
        </p:grpSpPr>
        <p:sp>
          <p:nvSpPr>
            <p:cNvPr id="146" name="Oval 145">
              <a:extLst>
                <a:ext uri="{FF2B5EF4-FFF2-40B4-BE49-F238E27FC236}">
                  <a16:creationId xmlns:a16="http://schemas.microsoft.com/office/drawing/2014/main" id="{AC98FE1A-EFDF-B351-879B-6861063A3832}"/>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8" name="Graphic 147">
              <a:extLst>
                <a:ext uri="{FF2B5EF4-FFF2-40B4-BE49-F238E27FC236}">
                  <a16:creationId xmlns:a16="http://schemas.microsoft.com/office/drawing/2014/main" id="{4E1152A1-C954-8B55-6DF1-3071EBC09321}"/>
                </a:ext>
              </a:extLst>
            </p:cNvPr>
            <p:cNvPicPr>
              <a:picLocks noChangeAspect="1"/>
            </p:cNvPicPr>
            <p:nvPr/>
          </p:nvPicPr>
          <p:blipFill>
            <a:blip r:embed="rId62">
              <a:extLst>
                <a:ext uri="{96DAC541-7B7A-43D3-8B79-37D633B846F1}">
                  <asvg:svgBlip xmlns:asvg="http://schemas.microsoft.com/office/drawing/2016/SVG/main" r:embed="rId63"/>
                </a:ext>
              </a:extLst>
            </a:blip>
            <a:srcRect/>
            <a:stretch/>
          </p:blipFill>
          <p:spPr>
            <a:xfrm>
              <a:off x="9550225" y="3044556"/>
              <a:ext cx="382496" cy="382496"/>
            </a:xfrm>
            <a:prstGeom prst="rect">
              <a:avLst/>
            </a:prstGeom>
          </p:spPr>
        </p:pic>
      </p:grpSp>
      <p:sp>
        <p:nvSpPr>
          <p:cNvPr id="157" name="Oval 156">
            <a:extLst>
              <a:ext uri="{FF2B5EF4-FFF2-40B4-BE49-F238E27FC236}">
                <a16:creationId xmlns:a16="http://schemas.microsoft.com/office/drawing/2014/main" id="{E96471A1-D1B2-C318-F447-8428DC9C5C90}"/>
              </a:ext>
            </a:extLst>
          </p:cNvPr>
          <p:cNvSpPr/>
          <p:nvPr>
            <p:custDataLst>
              <p:tags r:id="rId29"/>
            </p:custDataLst>
          </p:nvPr>
        </p:nvSpPr>
        <p:spPr>
          <a:xfrm>
            <a:off x="4933548" y="3914144"/>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46A0F9D-270C-9E65-B17D-F378DE1C006C}"/>
              </a:ext>
            </a:extLst>
          </p:cNvPr>
          <p:cNvSpPr/>
          <p:nvPr>
            <p:custDataLst>
              <p:tags r:id="rId30"/>
            </p:custDataLst>
          </p:nvPr>
        </p:nvSpPr>
        <p:spPr>
          <a:xfrm>
            <a:off x="4933548" y="4288957"/>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224FB1F3-2D0F-B54F-6B84-8D7717E37297}"/>
              </a:ext>
            </a:extLst>
          </p:cNvPr>
          <p:cNvGrpSpPr/>
          <p:nvPr>
            <p:custDataLst>
              <p:tags r:id="rId31"/>
            </p:custDataLst>
          </p:nvPr>
        </p:nvGrpSpPr>
        <p:grpSpPr>
          <a:xfrm>
            <a:off x="352045" y="1682644"/>
            <a:ext cx="6476187" cy="481970"/>
            <a:chOff x="1864507" y="1476746"/>
            <a:chExt cx="3216019" cy="175974"/>
          </a:xfrm>
        </p:grpSpPr>
        <p:sp>
          <p:nvSpPr>
            <p:cNvPr id="162" name="Rounded Rectangle 161">
              <a:extLst>
                <a:ext uri="{FF2B5EF4-FFF2-40B4-BE49-F238E27FC236}">
                  <a16:creationId xmlns:a16="http://schemas.microsoft.com/office/drawing/2014/main" id="{A264D04D-7739-2D2F-B946-9C2A6C670D97}"/>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4DC8AB57-9868-8223-F30E-6035A4CBE38B}"/>
                </a:ext>
              </a:extLst>
            </p:cNvPr>
            <p:cNvSpPr txBox="1"/>
            <p:nvPr/>
          </p:nvSpPr>
          <p:spPr>
            <a:xfrm>
              <a:off x="1872551" y="1499112"/>
              <a:ext cx="3207975"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 sz="1200" dirty="0">
                  <a:latin typeface="Arial" panose="020B0604020202020204" pitchFamily="34" charset="0"/>
                  <a:cs typeface="Arial" panose="020B0604020202020204" pitchFamily="34" charset="0"/>
                </a:rPr>
                <a:t>(par </a:t>
              </a: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étape du cycle décisionnel, </a:t>
              </a:r>
              <a:b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chacune d’elles pouvant faire l’objet d’une synthèse de données probantes contextualisées)</a:t>
              </a:r>
              <a:endParaRPr kumimoji="0" lang="en-CA" sz="12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67" name="Group 166">
            <a:extLst>
              <a:ext uri="{FF2B5EF4-FFF2-40B4-BE49-F238E27FC236}">
                <a16:creationId xmlns:a16="http://schemas.microsoft.com/office/drawing/2014/main" id="{9BBC3784-B2EA-DB5F-ECBF-7B2E2CB854E3}"/>
              </a:ext>
            </a:extLst>
          </p:cNvPr>
          <p:cNvGrpSpPr/>
          <p:nvPr>
            <p:custDataLst>
              <p:tags r:id="rId32"/>
            </p:custDataLst>
          </p:nvPr>
        </p:nvGrpSpPr>
        <p:grpSpPr>
          <a:xfrm>
            <a:off x="7390709" y="1802395"/>
            <a:ext cx="4354307" cy="269488"/>
            <a:chOff x="7140759" y="1675487"/>
            <a:chExt cx="4986291" cy="269488"/>
          </a:xfrm>
        </p:grpSpPr>
        <p:sp>
          <p:nvSpPr>
            <p:cNvPr id="165" name="Rounded Rectangle 164">
              <a:extLst>
                <a:ext uri="{FF2B5EF4-FFF2-40B4-BE49-F238E27FC236}">
                  <a16:creationId xmlns:a16="http://schemas.microsoft.com/office/drawing/2014/main" id="{ECBF3AB8-8BBD-AF7C-0E6E-CE259FF8F057}"/>
                </a:ext>
              </a:extLst>
            </p:cNvPr>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6" name="TextBox 165">
              <a:extLst>
                <a:ext uri="{FF2B5EF4-FFF2-40B4-BE49-F238E27FC236}">
                  <a16:creationId xmlns:a16="http://schemas.microsoft.com/office/drawing/2014/main" id="{D3A76531-A835-06C4-B404-5FC03AEF157C}"/>
                </a:ext>
              </a:extLst>
            </p:cNvPr>
            <p:cNvSpPr txBox="1"/>
            <p:nvPr/>
          </p:nvSpPr>
          <p:spPr>
            <a:xfrm>
              <a:off x="7219294" y="1706850"/>
              <a:ext cx="481034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(pour une ou plusieurs étapes du </a:t>
              </a:r>
              <a:r>
                <a:rPr lang="fr" sz="1200" dirty="0">
                  <a:latin typeface="Arial" panose="020B0604020202020204" pitchFamily="34" charset="0"/>
                  <a:cs typeface="Arial" panose="020B0604020202020204" pitchFamily="34" charset="0"/>
                </a:rPr>
                <a:t>cycle décisionnel</a:t>
              </a:r>
              <a:r>
                <a:rPr kumimoji="0" lang="fr" sz="120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grpSp>
      <p:grpSp>
        <p:nvGrpSpPr>
          <p:cNvPr id="171" name="Group 170">
            <a:extLst>
              <a:ext uri="{FF2B5EF4-FFF2-40B4-BE49-F238E27FC236}">
                <a16:creationId xmlns:a16="http://schemas.microsoft.com/office/drawing/2014/main" id="{1750922A-0E1C-9AAB-D713-6DD1EFE37D9E}"/>
              </a:ext>
            </a:extLst>
          </p:cNvPr>
          <p:cNvGrpSpPr/>
          <p:nvPr>
            <p:custDataLst>
              <p:tags r:id="rId33"/>
            </p:custDataLst>
          </p:nvPr>
        </p:nvGrpSpPr>
        <p:grpSpPr>
          <a:xfrm>
            <a:off x="9473062" y="2418607"/>
            <a:ext cx="517784" cy="517784"/>
            <a:chOff x="9473062" y="2210537"/>
            <a:chExt cx="517784" cy="517784"/>
          </a:xfrm>
        </p:grpSpPr>
        <p:sp>
          <p:nvSpPr>
            <p:cNvPr id="149" name="Oval 148">
              <a:extLst>
                <a:ext uri="{FF2B5EF4-FFF2-40B4-BE49-F238E27FC236}">
                  <a16:creationId xmlns:a16="http://schemas.microsoft.com/office/drawing/2014/main" id="{846C4211-F6F0-A2F9-18BB-E65916485AAF}"/>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Graphic 169">
              <a:extLst>
                <a:ext uri="{FF2B5EF4-FFF2-40B4-BE49-F238E27FC236}">
                  <a16:creationId xmlns:a16="http://schemas.microsoft.com/office/drawing/2014/main" id="{2E001CA1-EEC4-B248-9DA4-8803E00B82EE}"/>
                </a:ext>
              </a:extLst>
            </p:cNvPr>
            <p:cNvPicPr>
              <a:picLocks noChangeAspect="1"/>
            </p:cNvPicPr>
            <p:nvPr/>
          </p:nvPicPr>
          <p:blipFill rotWithShape="1">
            <a:blip r:embed="rId64">
              <a:extLst>
                <a:ext uri="{96DAC541-7B7A-43D3-8B79-37D633B846F1}">
                  <asvg:svgBlip xmlns:asvg="http://schemas.microsoft.com/office/drawing/2016/SVG/main" r:embed="rId65"/>
                </a:ext>
              </a:extLst>
            </a:blip>
            <a:srcRect l="17545" t="16967" r="30145" b="30680"/>
            <a:stretch/>
          </p:blipFill>
          <p:spPr>
            <a:xfrm>
              <a:off x="9567863" y="2301888"/>
              <a:ext cx="336397" cy="336673"/>
            </a:xfrm>
            <a:prstGeom prst="rect">
              <a:avLst/>
            </a:prstGeom>
          </p:spPr>
        </p:pic>
      </p:grpSp>
      <p:grpSp>
        <p:nvGrpSpPr>
          <p:cNvPr id="174" name="Group 173">
            <a:extLst>
              <a:ext uri="{FF2B5EF4-FFF2-40B4-BE49-F238E27FC236}">
                <a16:creationId xmlns:a16="http://schemas.microsoft.com/office/drawing/2014/main" id="{34EB2AAA-DA1A-D4F3-54B8-BA0B75FFB42D}"/>
              </a:ext>
            </a:extLst>
          </p:cNvPr>
          <p:cNvGrpSpPr/>
          <p:nvPr>
            <p:custDataLst>
              <p:tags r:id="rId34"/>
            </p:custDataLst>
          </p:nvPr>
        </p:nvGrpSpPr>
        <p:grpSpPr>
          <a:xfrm>
            <a:off x="9468620" y="4060703"/>
            <a:ext cx="517784" cy="517784"/>
            <a:chOff x="9473062" y="3798555"/>
            <a:chExt cx="517784" cy="517784"/>
          </a:xfrm>
        </p:grpSpPr>
        <p:sp>
          <p:nvSpPr>
            <p:cNvPr id="151" name="Oval 150">
              <a:extLst>
                <a:ext uri="{FF2B5EF4-FFF2-40B4-BE49-F238E27FC236}">
                  <a16:creationId xmlns:a16="http://schemas.microsoft.com/office/drawing/2014/main" id="{53DA3020-B10F-8D51-05CC-3EBC26DA86C8}"/>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3" name="Graphic 172">
              <a:extLst>
                <a:ext uri="{FF2B5EF4-FFF2-40B4-BE49-F238E27FC236}">
                  <a16:creationId xmlns:a16="http://schemas.microsoft.com/office/drawing/2014/main" id="{27C9DE92-05D6-3462-DFDA-F7F5D7266A64}"/>
                </a:ext>
              </a:extLst>
            </p:cNvPr>
            <p:cNvPicPr>
              <a:picLocks noChangeAspect="1"/>
            </p:cNvPicPr>
            <p:nvPr/>
          </p:nvPicPr>
          <p:blipFill rotWithShape="1">
            <a:blip r:embed="rId66">
              <a:extLst>
                <a:ext uri="{96DAC541-7B7A-43D3-8B79-37D633B846F1}">
                  <asvg:svgBlip xmlns:asvg="http://schemas.microsoft.com/office/drawing/2016/SVG/main" r:embed="rId67"/>
                </a:ext>
              </a:extLst>
            </a:blip>
            <a:srcRect l="9399" r="9106"/>
            <a:stretch/>
          </p:blipFill>
          <p:spPr>
            <a:xfrm>
              <a:off x="9544787" y="3839633"/>
              <a:ext cx="365450" cy="448432"/>
            </a:xfrm>
            <a:prstGeom prst="rect">
              <a:avLst/>
            </a:prstGeom>
          </p:spPr>
        </p:pic>
      </p:grpSp>
      <p:grpSp>
        <p:nvGrpSpPr>
          <p:cNvPr id="177" name="Group 176">
            <a:extLst>
              <a:ext uri="{FF2B5EF4-FFF2-40B4-BE49-F238E27FC236}">
                <a16:creationId xmlns:a16="http://schemas.microsoft.com/office/drawing/2014/main" id="{B48D7F67-8A10-C82C-D896-54CCF2174779}"/>
              </a:ext>
            </a:extLst>
          </p:cNvPr>
          <p:cNvGrpSpPr/>
          <p:nvPr>
            <p:custDataLst>
              <p:tags r:id="rId35"/>
            </p:custDataLst>
          </p:nvPr>
        </p:nvGrpSpPr>
        <p:grpSpPr>
          <a:xfrm>
            <a:off x="9464178" y="4866959"/>
            <a:ext cx="517784" cy="517784"/>
            <a:chOff x="9473062" y="4592565"/>
            <a:chExt cx="517784" cy="517784"/>
          </a:xfrm>
        </p:grpSpPr>
        <p:sp>
          <p:nvSpPr>
            <p:cNvPr id="153" name="Oval 152">
              <a:extLst>
                <a:ext uri="{FF2B5EF4-FFF2-40B4-BE49-F238E27FC236}">
                  <a16:creationId xmlns:a16="http://schemas.microsoft.com/office/drawing/2014/main" id="{DC66875B-9C97-68BB-0542-D4235E892B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6" name="Graphic 175">
              <a:extLst>
                <a:ext uri="{FF2B5EF4-FFF2-40B4-BE49-F238E27FC236}">
                  <a16:creationId xmlns:a16="http://schemas.microsoft.com/office/drawing/2014/main" id="{E4983151-DE09-5C7A-01A1-B6581299CB5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9527086" y="4598844"/>
              <a:ext cx="420713" cy="420713"/>
            </a:xfrm>
            <a:prstGeom prst="rect">
              <a:avLst/>
            </a:prstGeom>
          </p:spPr>
        </p:pic>
      </p:grpSp>
      <p:pic>
        <p:nvPicPr>
          <p:cNvPr id="6" name="Graphic 5">
            <a:extLst>
              <a:ext uri="{FF2B5EF4-FFF2-40B4-BE49-F238E27FC236}">
                <a16:creationId xmlns:a16="http://schemas.microsoft.com/office/drawing/2014/main" id="{B7D2E519-11D0-CB8E-7B46-B7F412357136}"/>
              </a:ext>
            </a:extLst>
          </p:cNvPr>
          <p:cNvPicPr>
            <a:picLocks noChangeAspect="1"/>
          </p:cNvPicPr>
          <p:nvPr>
            <p:custDataLst>
              <p:tags r:id="rId36"/>
            </p:custDataLst>
          </p:nvPr>
        </p:nvPicPr>
        <p:blipFill rotWithShape="1">
          <a:blip r:embed="rId70">
            <a:extLst>
              <a:ext uri="{96DAC541-7B7A-43D3-8B79-37D633B846F1}">
                <asvg:svgBlip xmlns:asvg="http://schemas.microsoft.com/office/drawing/2016/SVG/main" r:embed="rId71"/>
              </a:ext>
            </a:extLst>
          </a:blip>
          <a:srcRect l="25338" t="17662" r="27906" b="25892"/>
          <a:stretch/>
        </p:blipFill>
        <p:spPr>
          <a:xfrm>
            <a:off x="4983135" y="3947834"/>
            <a:ext cx="232373" cy="260953"/>
          </a:xfrm>
          <a:prstGeom prst="rect">
            <a:avLst/>
          </a:prstGeom>
        </p:spPr>
      </p:pic>
      <p:pic>
        <p:nvPicPr>
          <p:cNvPr id="8" name="Graphic 7">
            <a:extLst>
              <a:ext uri="{FF2B5EF4-FFF2-40B4-BE49-F238E27FC236}">
                <a16:creationId xmlns:a16="http://schemas.microsoft.com/office/drawing/2014/main" id="{9088603E-F081-3C18-6613-228C146E3B8D}"/>
              </a:ext>
            </a:extLst>
          </p:cNvPr>
          <p:cNvPicPr>
            <a:picLocks noChangeAspect="1"/>
          </p:cNvPicPr>
          <p:nvPr>
            <p:custDataLst>
              <p:tags r:id="rId37"/>
            </p:custDataLst>
          </p:nvPr>
        </p:nvPicPr>
        <p:blipFill>
          <a:blip r:embed="rId72">
            <a:extLst>
              <a:ext uri="{96DAC541-7B7A-43D3-8B79-37D633B846F1}">
                <asvg:svgBlip xmlns:asvg="http://schemas.microsoft.com/office/drawing/2016/SVG/main" r:embed="rId73"/>
              </a:ext>
            </a:extLst>
          </a:blip>
          <a:srcRect/>
          <a:stretch/>
        </p:blipFill>
        <p:spPr>
          <a:xfrm>
            <a:off x="4984622" y="4345410"/>
            <a:ext cx="224662" cy="215169"/>
          </a:xfrm>
          <a:prstGeom prst="rect">
            <a:avLst/>
          </a:prstGeom>
        </p:spPr>
      </p:pic>
      <p:sp>
        <p:nvSpPr>
          <p:cNvPr id="96" name="TextBox 95">
            <a:extLst>
              <a:ext uri="{FF2B5EF4-FFF2-40B4-BE49-F238E27FC236}">
                <a16:creationId xmlns:a16="http://schemas.microsoft.com/office/drawing/2014/main" id="{CF2D431D-4128-376A-B0D9-AB21F441985A}"/>
              </a:ext>
            </a:extLst>
          </p:cNvPr>
          <p:cNvSpPr txBox="1"/>
          <p:nvPr>
            <p:custDataLst>
              <p:tags r:id="rId38"/>
            </p:custDataLst>
          </p:nvPr>
        </p:nvSpPr>
        <p:spPr>
          <a:xfrm>
            <a:off x="7702947" y="4126361"/>
            <a:ext cx="1518508"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noProof="0" dirty="0">
                <a:ln>
                  <a:noFill/>
                </a:ln>
                <a:effectLst/>
                <a:uLnTx/>
                <a:uFillTx/>
                <a:latin typeface="Helvetica" pitchFamily="2" charset="0"/>
                <a:ea typeface="+mn-ea"/>
                <a:cs typeface="+mn-cs"/>
              </a:rPr>
              <a:t>Données probantes </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fr" sz="1000" b="1" i="0" u="none" strike="noStrike" kern="1200" cap="none" spc="0" normalizeH="0" baseline="0" noProof="0" dirty="0">
                <a:ln>
                  <a:noFill/>
                </a:ln>
                <a:effectLst/>
                <a:uLnTx/>
                <a:uFillTx/>
                <a:latin typeface="Helvetica" pitchFamily="2" charset="0"/>
                <a:ea typeface="+mn-ea"/>
                <a:cs typeface="+mn-cs"/>
              </a:rPr>
              <a:t>émergentes </a:t>
            </a:r>
            <a:r>
              <a:rPr kumimoji="0" lang="fr" sz="1000" b="0" i="0" u="none" strike="noStrike" kern="1200" cap="none" spc="0" normalizeH="0" baseline="0" noProof="0" dirty="0">
                <a:ln>
                  <a:noFill/>
                </a:ln>
                <a:effectLst/>
                <a:uLnTx/>
                <a:uFillTx/>
                <a:latin typeface="Helvetica" pitchFamily="2" charset="0"/>
                <a:ea typeface="+mn-ea"/>
                <a:cs typeface="+mn-cs"/>
              </a:rPr>
              <a:t>(ce que l’on apprend partout dans le monde </a:t>
            </a:r>
            <a:r>
              <a:rPr lang="fr" sz="1000" dirty="0">
                <a:latin typeface="Helvetica" pitchFamily="2" charset="0"/>
              </a:rPr>
              <a:t>à mesure que les données probantes évoluent rapidement</a:t>
            </a:r>
            <a:r>
              <a:rPr kumimoji="0" lang="fr" sz="1000" b="0" i="0" u="none" strike="noStrike" kern="1200" cap="none" spc="0" normalizeH="0" baseline="0" noProof="0" dirty="0">
                <a:ln>
                  <a:noFill/>
                </a:ln>
                <a:effectLst/>
                <a:uLnTx/>
                <a:uFillTx/>
                <a:latin typeface="Helvetica" pitchFamily="2" charset="0"/>
                <a:ea typeface="+mn-ea"/>
                <a:cs typeface="+mn-cs"/>
              </a:rPr>
              <a:t>)</a:t>
            </a:r>
          </a:p>
        </p:txBody>
      </p:sp>
      <p:sp>
        <p:nvSpPr>
          <p:cNvPr id="4" name="Oval 3">
            <a:extLst>
              <a:ext uri="{FF2B5EF4-FFF2-40B4-BE49-F238E27FC236}">
                <a16:creationId xmlns:a16="http://schemas.microsoft.com/office/drawing/2014/main" id="{C4FB82E6-974F-7D61-3E96-DFDF335F2E38}"/>
              </a:ext>
            </a:extLst>
          </p:cNvPr>
          <p:cNvSpPr/>
          <p:nvPr>
            <p:custDataLst>
              <p:tags r:id="rId39"/>
            </p:custDataLst>
          </p:nvPr>
        </p:nvSpPr>
        <p:spPr>
          <a:xfrm>
            <a:off x="7207630" y="4137427"/>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033EE35-5743-E183-D8E9-44804C829587}"/>
              </a:ext>
            </a:extLst>
          </p:cNvPr>
          <p:cNvPicPr>
            <a:picLocks noChangeAspect="1"/>
          </p:cNvPicPr>
          <p:nvPr>
            <p:custDataLst>
              <p:tags r:id="rId40"/>
            </p:custDataLst>
          </p:nvPr>
        </p:nvPicPr>
        <p:blipFill>
          <a:blip r:embed="rId74">
            <a:extLst>
              <a:ext uri="{96DAC541-7B7A-43D3-8B79-37D633B846F1}">
                <asvg:svgBlip xmlns:asvg="http://schemas.microsoft.com/office/drawing/2016/SVG/main" r:embed="rId75"/>
              </a:ext>
            </a:extLst>
          </a:blip>
          <a:stretch>
            <a:fillRect/>
          </a:stretch>
        </p:blipFill>
        <p:spPr>
          <a:xfrm>
            <a:off x="7297343" y="4217021"/>
            <a:ext cx="326811" cy="375227"/>
          </a:xfrm>
          <a:prstGeom prst="rect">
            <a:avLst/>
          </a:prstGeom>
        </p:spPr>
      </p:pic>
      <p:sp>
        <p:nvSpPr>
          <p:cNvPr id="2" name="Slide Number Placeholder 4">
            <a:extLst>
              <a:ext uri="{FF2B5EF4-FFF2-40B4-BE49-F238E27FC236}">
                <a16:creationId xmlns:a16="http://schemas.microsoft.com/office/drawing/2014/main" id="{59513596-572B-8D76-71E6-852FE45C6E51}"/>
              </a:ext>
            </a:extLst>
          </p:cNvPr>
          <p:cNvSpPr>
            <a:spLocks noGrp="1"/>
          </p:cNvSpPr>
          <p:nvPr>
            <p:ph type="sldNum" sz="quarter" idx="4"/>
            <p:custDataLst>
              <p:tags r:id="rId41"/>
            </p:custDataLst>
          </p:nvPr>
        </p:nvSpPr>
        <p:spPr>
          <a:xfrm>
            <a:off x="6128340" y="6405093"/>
            <a:ext cx="357352" cy="365125"/>
          </a:xfrm>
        </p:spPr>
        <p:txBody>
          <a:bodyPr/>
          <a:lstStyle/>
          <a:p>
            <a:fld id="{E2CB33EA-91D6-F140-A440-0A130B2A34DE}" type="slidenum">
              <a:rPr lang="en-US" smtClean="0"/>
              <a:pPr/>
              <a:t>1</a:t>
            </a:fld>
            <a:endParaRPr lang="en-US" dirty="0"/>
          </a:p>
        </p:txBody>
      </p:sp>
      <p:pic>
        <p:nvPicPr>
          <p:cNvPr id="5" name="Picture 4" descr="A logo for a company&#10;&#10;Description automatically generated">
            <a:extLst>
              <a:ext uri="{FF2B5EF4-FFF2-40B4-BE49-F238E27FC236}">
                <a16:creationId xmlns:a16="http://schemas.microsoft.com/office/drawing/2014/main" id="{B2AA65FC-42EA-01F2-2F34-9BDDAED43491}"/>
              </a:ext>
            </a:extLst>
          </p:cNvPr>
          <p:cNvPicPr>
            <a:picLocks noChangeAspect="1"/>
          </p:cNvPicPr>
          <p:nvPr>
            <p:custDataLst>
              <p:tags r:id="rId42"/>
            </p:custDataLst>
          </p:nvPr>
        </p:nvPicPr>
        <p:blipFill>
          <a:blip r:embed="rId76"/>
          <a:stretch>
            <a:fillRect/>
          </a:stretch>
        </p:blipFill>
        <p:spPr>
          <a:xfrm>
            <a:off x="10086204" y="6173083"/>
            <a:ext cx="2070100" cy="635000"/>
          </a:xfrm>
          <a:prstGeom prst="rect">
            <a:avLst/>
          </a:prstGeom>
        </p:spPr>
      </p:pic>
      <p:sp>
        <p:nvSpPr>
          <p:cNvPr id="3" name="Oval 2">
            <a:extLst>
              <a:ext uri="{FF2B5EF4-FFF2-40B4-BE49-F238E27FC236}">
                <a16:creationId xmlns:a16="http://schemas.microsoft.com/office/drawing/2014/main" id="{EECE594D-B8BC-2B5D-9A12-53FE508CF50C}"/>
              </a:ext>
            </a:extLst>
          </p:cNvPr>
          <p:cNvSpPr/>
          <p:nvPr>
            <p:custDataLst>
              <p:tags r:id="rId43"/>
            </p:custDataLst>
          </p:nvPr>
        </p:nvSpPr>
        <p:spPr>
          <a:xfrm>
            <a:off x="7076136" y="1223749"/>
            <a:ext cx="2493415" cy="4497845"/>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a:solidFill>
                  <a:schemeClr val="accent3"/>
                </a:solidFill>
              </a:ln>
              <a:noFill/>
            </a:endParaRPr>
          </a:p>
        </p:txBody>
      </p:sp>
    </p:spTree>
    <p:extLst>
      <p:ext uri="{BB962C8B-B14F-4D97-AF65-F5344CB8AC3E}">
        <p14:creationId xmlns:p14="http://schemas.microsoft.com/office/powerpoint/2010/main" val="4135037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42"/>
</p:tagLst>
</file>

<file path=ppt/tags/tag43.xml><?xml version="1.0" encoding="utf-8"?>
<p:tagLst xmlns:a="http://schemas.openxmlformats.org/drawingml/2006/main" xmlns:r="http://schemas.openxmlformats.org/officeDocument/2006/relationships" xmlns:p="http://schemas.openxmlformats.org/presentationml/2006/main">
  <p:tag name="NUM" val="4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599eec1d-e27c-4128-92a4-19001b8afe14"/>
    <ds:schemaRef ds:uri="http://schemas.microsoft.com/office/infopath/2007/PartnerControl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0408fcbc-2e10-4461-bee0-724c01b46ae9"/>
    <ds:schemaRef ds:uri="http://purl.org/dc/terms/"/>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31654</TotalTime>
  <Words>298</Words>
  <Application>Microsoft Macintosh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Helvetica</vt:lpstr>
      <vt:lpstr>Wellcome</vt:lpstr>
      <vt:lpstr>Wingdings</vt:lpstr>
      <vt:lpstr>RISE</vt:lpstr>
      <vt:lpstr>ESN-CA</vt:lpstr>
      <vt:lpstr>GCESC</vt:lpstr>
      <vt:lpstr>Ceux qui soutiennent les responsables de politiques gouvernementales auront désormais un accès rapide aux données probantes mondiales et pourront fournir des informations hautement contextualisées, enrichies par les données probantes nationales et locales</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2025-02-14T14:01:39Z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