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1"/>
  </p:notesMasterIdLst>
  <p:handoutMasterIdLst>
    <p:handoutMasterId r:id="rId12"/>
  </p:handoutMasterIdLst>
  <p:sldIdLst>
    <p:sldId id="2068" r:id="rId7"/>
    <p:sldId id="2069" r:id="rId8"/>
    <p:sldId id="1263" r:id="rId9"/>
    <p:sldId id="2070" r:id="rId10"/>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fr" sz="1600" b="1" dirty="0"/>
            <a:t>« Polycrises » </a:t>
          </a:r>
          <a:r>
            <a:rPr lang="fr" sz="1600" dirty="0"/>
            <a:t>évoluant rapidement et développement de l'IA signifient que des données probantes sont plus que jamais nécessaires</a:t>
          </a:r>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fr" sz="1600" b="1" dirty="0"/>
            <a:t>Projets pilotes </a:t>
          </a:r>
          <a:r>
            <a:rPr lang="fr" sz="1600" dirty="0"/>
            <a:t>d’appui ultra-rapide en données probantes et modèle «d'entrepreneur général» qui démontrent l'optimisation des ressources et renforcent la demande</a:t>
          </a:r>
          <a:endParaRPr lang="en-CA" sz="1600" dirty="0"/>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fr" sz="1600" dirty="0"/>
            <a:t>Mécanismes fondés sur des données probantes de plus en plus </a:t>
          </a:r>
          <a:r>
            <a:rPr lang="fr" sz="1600" b="1" dirty="0"/>
            <a:t>alignés </a:t>
          </a:r>
          <a:r>
            <a:rPr lang="fr" sz="1600" dirty="0"/>
            <a:t>à la fois sur les processus consultatifs et décisionnels, mais aussi sur les plateformes d'apprentissage et d'amélioration</a:t>
          </a:r>
          <a:endParaRPr lang="en-CA" sz="1600" dirty="0"/>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fr" sz="1600" b="1" dirty="0"/>
            <a:t>Collaborations transnationales </a:t>
          </a:r>
          <a:r>
            <a:rPr lang="fr" sz="1600" b="0" dirty="0"/>
            <a:t>en matière d’appui aux données probantes </a:t>
          </a:r>
          <a:r>
            <a:rPr lang="fr" sz="1600" dirty="0"/>
            <a:t>qui émergent dans des secteurs clés comme l’éducation, le développement et la santé</a:t>
          </a:r>
          <a:endParaRPr lang="en-CA" sz="1600" dirty="0"/>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fr" sz="1600" b="1" dirty="0"/>
            <a:t>Collaborations valorisant diverses formes de données probantes </a:t>
          </a:r>
          <a:r>
            <a:rPr lang="fr" sz="1600" b="0" dirty="0"/>
            <a:t>qui</a:t>
          </a:r>
          <a:r>
            <a:rPr lang="fr" sz="1600" b="1" dirty="0"/>
            <a:t> </a:t>
          </a:r>
          <a:r>
            <a:rPr lang="fr" sz="1600" dirty="0"/>
            <a:t>émergent, notamment dans l’évaluation et les synthèses de données probantes</a:t>
          </a:r>
          <a:endParaRPr lang="en-CA" sz="1600" dirty="0"/>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fr-CA" sz="1600" dirty="0"/>
            <a:t>Évaluations rapides des systèmes d'appui aux données probantes qui </a:t>
          </a:r>
          <a:r>
            <a:rPr lang="fr" sz="1600" dirty="0"/>
            <a:t>nous orientent vers les </a:t>
          </a:r>
          <a:r>
            <a:rPr lang="fr" sz="1600" b="1" dirty="0"/>
            <a:t>terrains fertiles </a:t>
          </a:r>
          <a:r>
            <a:rPr lang="fr" sz="1600" dirty="0"/>
            <a:t>où nous devrons « semer plus de graines »</a:t>
          </a:r>
          <a:endParaRPr lang="en-CA" sz="1600" dirty="0"/>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48606-A354-3046-AC32-BF239DF7296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C50FA00F-DEEF-454D-8E8A-E70B72363806}">
      <dgm:prSet/>
      <dgm:spPr>
        <a:gradFill flip="none" rotWithShape="0">
          <a:gsLst>
            <a:gs pos="0">
              <a:schemeClr val="accent2">
                <a:alpha val="55000"/>
              </a:schemeClr>
            </a:gs>
            <a:gs pos="100000">
              <a:schemeClr val="bg1"/>
            </a:gs>
          </a:gsLst>
          <a:lin ang="0" scaled="1"/>
          <a:tileRect/>
        </a:gradFill>
        <a:ln>
          <a:noFill/>
        </a:ln>
      </dgm:spPr>
      <dgm:t>
        <a:bodyPr/>
        <a:lstStyle/>
        <a:p>
          <a:pPr algn="l"/>
          <a:r>
            <a:rPr lang="fr" b="0" dirty="0"/>
            <a:t>Les partenaires se réunissent pour </a:t>
          </a:r>
          <a:r>
            <a:rPr lang="fr" b="1" dirty="0"/>
            <a:t>apprendre</a:t>
          </a:r>
          <a:r>
            <a:rPr lang="fr" dirty="0"/>
            <a:t> </a:t>
          </a:r>
          <a:r>
            <a:rPr lang="fr" b="1" dirty="0"/>
            <a:t>les uns des autres </a:t>
          </a:r>
          <a:r>
            <a:rPr lang="fr" dirty="0"/>
            <a:t>(ex.: série de webinaires Cochrane-Commission mondiale-OMS EVIPNet ; </a:t>
          </a:r>
          <a:r>
            <a:rPr lang="fr" b="0" dirty="0"/>
            <a:t>un espace est co-créé pour discuter des droits et modes de connaissance des Autochtones)</a:t>
          </a:r>
          <a:endParaRPr lang="en-CA" b="0" dirty="0"/>
        </a:p>
      </dgm:t>
    </dgm:pt>
    <dgm:pt modelId="{6C1982ED-8C26-4845-8076-7CED6D9526ED}" type="parTrans" cxnId="{F0E0AE4A-D832-EB4B-90E9-89EAA51FFADF}">
      <dgm:prSet/>
      <dgm:spPr/>
      <dgm:t>
        <a:bodyPr/>
        <a:lstStyle/>
        <a:p>
          <a:endParaRPr lang="en-US"/>
        </a:p>
      </dgm:t>
    </dgm:pt>
    <dgm:pt modelId="{3FD56238-79C6-0446-9D06-79A216E3822E}" type="sibTrans" cxnId="{F0E0AE4A-D832-EB4B-90E9-89EAA51FFADF}">
      <dgm:prSet/>
      <dgm:spPr/>
      <dgm:t>
        <a:bodyPr/>
        <a:lstStyle/>
        <a:p>
          <a:endParaRPr lang="en-US"/>
        </a:p>
      </dgm:t>
    </dgm:pt>
    <dgm:pt modelId="{29D44A42-6502-E945-A8F6-CD83883C4C18}">
      <dgm:prSet/>
      <dgm:spPr>
        <a:gradFill flip="none" rotWithShape="0">
          <a:gsLst>
            <a:gs pos="0">
              <a:schemeClr val="accent2">
                <a:alpha val="55000"/>
              </a:schemeClr>
            </a:gs>
            <a:gs pos="100000">
              <a:schemeClr val="bg1"/>
            </a:gs>
          </a:gsLst>
          <a:lin ang="0" scaled="1"/>
          <a:tileRect/>
        </a:gradFill>
        <a:ln>
          <a:noFill/>
        </a:ln>
      </dgm:spPr>
      <dgm:t>
        <a:bodyPr/>
        <a:lstStyle/>
        <a:p>
          <a:pPr algn="l"/>
          <a:r>
            <a:rPr lang="fr" dirty="0"/>
            <a:t>Une plus grande reconnaissance que les citoyens sont inondés d’information (et qu’ils sont confrontés à de la mésinformation et de la désinformation), et un engagement accru à </a:t>
          </a:r>
          <a:r>
            <a:rPr lang="fr" b="0" dirty="0"/>
            <a:t>trouver des moyens efficaces pour </a:t>
          </a:r>
          <a:r>
            <a:rPr lang="fr" b="1" dirty="0"/>
            <a:t>contrer la mésinformation et la désinformation</a:t>
          </a:r>
          <a:endParaRPr lang="en-CA" dirty="0"/>
        </a:p>
      </dgm:t>
    </dgm:pt>
    <dgm:pt modelId="{481A9036-5F05-594B-A8A6-0FC9F4503467}" type="parTrans" cxnId="{02CEF0F4-692A-614D-86FD-DC56A99433FE}">
      <dgm:prSet/>
      <dgm:spPr/>
      <dgm:t>
        <a:bodyPr/>
        <a:lstStyle/>
        <a:p>
          <a:endParaRPr lang="en-US"/>
        </a:p>
      </dgm:t>
    </dgm:pt>
    <dgm:pt modelId="{AD951BB3-7351-F34B-BB72-A93557024109}" type="sibTrans" cxnId="{02CEF0F4-692A-614D-86FD-DC56A99433FE}">
      <dgm:prSet/>
      <dgm:spPr/>
      <dgm:t>
        <a:bodyPr/>
        <a:lstStyle/>
        <a:p>
          <a:endParaRPr lang="en-US"/>
        </a:p>
      </dgm:t>
    </dgm:pt>
    <dgm:pt modelId="{8170C1FF-7B2A-4345-9051-933100896835}">
      <dgm:prSet/>
      <dgm:spPr>
        <a:gradFill flip="none" rotWithShape="0">
          <a:gsLst>
            <a:gs pos="0">
              <a:schemeClr val="accent2">
                <a:alpha val="55000"/>
              </a:schemeClr>
            </a:gs>
            <a:gs pos="100000">
              <a:schemeClr val="bg1"/>
            </a:gs>
          </a:gsLst>
          <a:lin ang="0" scaled="1"/>
          <a:tileRect/>
        </a:gradFill>
        <a:ln>
          <a:noFill/>
        </a:ln>
      </dgm:spPr>
      <dgm:t>
        <a:bodyPr/>
        <a:lstStyle/>
        <a:p>
          <a:pPr algn="l"/>
          <a:r>
            <a:rPr lang="fr" dirty="0"/>
            <a:t>Une plus grande reconnaissance que nous faisons face à </a:t>
          </a:r>
          <a:r>
            <a:rPr lang="fr" b="0" dirty="0"/>
            <a:t>de</a:t>
          </a:r>
          <a:r>
            <a:rPr lang="fr" b="1" dirty="0"/>
            <a:t> puissants vents de front </a:t>
          </a:r>
          <a:r>
            <a:rPr lang="fr" dirty="0"/>
            <a:t>et que nous devons </a:t>
          </a:r>
          <a:r>
            <a:rPr lang="fr" b="1" dirty="0"/>
            <a:t>« nous serrer les coudes » </a:t>
          </a:r>
          <a:r>
            <a:rPr lang="fr" dirty="0"/>
            <a:t>pour progresser</a:t>
          </a:r>
          <a:endParaRPr lang="en-CA" dirty="0"/>
        </a:p>
      </dgm:t>
    </dgm:pt>
    <dgm:pt modelId="{04F32FD4-575E-0F4D-A3E8-52F76483D021}" type="parTrans" cxnId="{454E6316-F4B8-6A49-836C-C71B64FD1406}">
      <dgm:prSet/>
      <dgm:spPr/>
      <dgm:t>
        <a:bodyPr/>
        <a:lstStyle/>
        <a:p>
          <a:endParaRPr lang="en-US"/>
        </a:p>
      </dgm:t>
    </dgm:pt>
    <dgm:pt modelId="{32354F6E-42B0-A543-A2F6-050D68123648}" type="sibTrans" cxnId="{454E6316-F4B8-6A49-836C-C71B64FD1406}">
      <dgm:prSet/>
      <dgm:spPr/>
      <dgm:t>
        <a:bodyPr/>
        <a:lstStyle/>
        <a:p>
          <a:endParaRPr lang="en-US"/>
        </a:p>
      </dgm:t>
    </dgm:pt>
    <dgm:pt modelId="{2EBD9258-9898-0642-B113-ED90C81A451A}">
      <dgm:prSet/>
      <dgm:spPr>
        <a:gradFill flip="none" rotWithShape="0">
          <a:gsLst>
            <a:gs pos="0">
              <a:schemeClr val="accent2">
                <a:alpha val="55000"/>
              </a:schemeClr>
            </a:gs>
            <a:gs pos="100000">
              <a:schemeClr val="bg1"/>
            </a:gs>
          </a:gsLst>
          <a:lin ang="0" scaled="1"/>
          <a:tileRect/>
        </a:gradFill>
        <a:ln>
          <a:noFill/>
        </a:ln>
      </dgm:spPr>
      <dgm:t>
        <a:bodyPr/>
        <a:lstStyle/>
        <a:p>
          <a:pPr algn="l"/>
          <a:r>
            <a:rPr lang="fr" dirty="0"/>
            <a:t>Une plus grande reconnaissance de la nécessité d’utiliser une </a:t>
          </a:r>
          <a:r>
            <a:rPr lang="fr" b="1" dirty="0"/>
            <a:t>approche axée sur l’impact collectif</a:t>
          </a:r>
          <a:endParaRPr lang="en-CA" dirty="0"/>
        </a:p>
      </dgm:t>
    </dgm:pt>
    <dgm:pt modelId="{3838E67A-3B38-7B45-94DA-17CD9E29B7E7}" type="parTrans" cxnId="{6CCAE360-E89F-4A45-90FB-F4666C63157D}">
      <dgm:prSet/>
      <dgm:spPr/>
      <dgm:t>
        <a:bodyPr/>
        <a:lstStyle/>
        <a:p>
          <a:endParaRPr lang="en-US"/>
        </a:p>
      </dgm:t>
    </dgm:pt>
    <dgm:pt modelId="{C79B4210-3AF6-B143-B2A3-376C53630CB8}" type="sibTrans" cxnId="{6CCAE360-E89F-4A45-90FB-F4666C63157D}">
      <dgm:prSet/>
      <dgm:spPr/>
      <dgm:t>
        <a:bodyPr/>
        <a:lstStyle/>
        <a:p>
          <a:endParaRPr lang="en-US"/>
        </a:p>
      </dgm:t>
    </dgm:pt>
    <dgm:pt modelId="{B5211A48-6A12-DE49-A379-99296A6DFF4E}" type="pres">
      <dgm:prSet presAssocID="{02848606-A354-3046-AC32-BF239DF7296F}" presName="linearFlow" presStyleCnt="0">
        <dgm:presLayoutVars>
          <dgm:dir/>
          <dgm:resizeHandles val="exact"/>
        </dgm:presLayoutVars>
      </dgm:prSet>
      <dgm:spPr/>
    </dgm:pt>
    <dgm:pt modelId="{4A7E6C87-85BF-BC43-9DB5-D2BE7AA00FD4}" type="pres">
      <dgm:prSet presAssocID="{C50FA00F-DEEF-454D-8E8A-E70B72363806}" presName="composite" presStyleCnt="0"/>
      <dgm:spPr/>
    </dgm:pt>
    <dgm:pt modelId="{5947CBB8-3B85-E844-AA68-EDBECFA0475E}" type="pres">
      <dgm:prSet presAssocID="{C50FA00F-DEEF-454D-8E8A-E70B72363806}" presName="imgShp" presStyleLbl="fgImgPlace1" presStyleIdx="0" presStyleCnt="4"/>
      <dgm:spPr/>
    </dgm:pt>
    <dgm:pt modelId="{D5FE32E7-3731-474D-89B3-B7D08D949BE8}" type="pres">
      <dgm:prSet presAssocID="{C50FA00F-DEEF-454D-8E8A-E70B72363806}" presName="txShp" presStyleLbl="node1" presStyleIdx="0" presStyleCnt="4">
        <dgm:presLayoutVars>
          <dgm:bulletEnabled val="1"/>
        </dgm:presLayoutVars>
      </dgm:prSet>
      <dgm:spPr/>
    </dgm:pt>
    <dgm:pt modelId="{4CAF7BFE-CCD4-254A-9CFD-2240E12105EC}" type="pres">
      <dgm:prSet presAssocID="{3FD56238-79C6-0446-9D06-79A216E3822E}" presName="spacing" presStyleCnt="0"/>
      <dgm:spPr/>
    </dgm:pt>
    <dgm:pt modelId="{66A16DE5-F134-E44F-81A5-B4D69C23FFFE}" type="pres">
      <dgm:prSet presAssocID="{29D44A42-6502-E945-A8F6-CD83883C4C18}" presName="composite" presStyleCnt="0"/>
      <dgm:spPr/>
    </dgm:pt>
    <dgm:pt modelId="{724F811E-72CA-1545-8D21-98C6A51747BF}" type="pres">
      <dgm:prSet presAssocID="{29D44A42-6502-E945-A8F6-CD83883C4C18}" presName="imgShp" presStyleLbl="fgImgPlace1" presStyleIdx="1" presStyleCnt="4"/>
      <dgm:spPr/>
    </dgm:pt>
    <dgm:pt modelId="{25D0ABC9-2540-904D-B0DC-BD48F97227C7}" type="pres">
      <dgm:prSet presAssocID="{29D44A42-6502-E945-A8F6-CD83883C4C18}" presName="txShp" presStyleLbl="node1" presStyleIdx="1" presStyleCnt="4">
        <dgm:presLayoutVars>
          <dgm:bulletEnabled val="1"/>
        </dgm:presLayoutVars>
      </dgm:prSet>
      <dgm:spPr/>
    </dgm:pt>
    <dgm:pt modelId="{05D2E3CD-62BB-0042-B6EC-19D42EE3B1E5}" type="pres">
      <dgm:prSet presAssocID="{AD951BB3-7351-F34B-BB72-A93557024109}" presName="spacing" presStyleCnt="0"/>
      <dgm:spPr/>
    </dgm:pt>
    <dgm:pt modelId="{D74004D8-E80A-4544-8693-3CF816683DDB}" type="pres">
      <dgm:prSet presAssocID="{8170C1FF-7B2A-4345-9051-933100896835}" presName="composite" presStyleCnt="0"/>
      <dgm:spPr/>
    </dgm:pt>
    <dgm:pt modelId="{F9FA9EB9-B3DF-3546-87C9-769E6838A9C2}" type="pres">
      <dgm:prSet presAssocID="{8170C1FF-7B2A-4345-9051-933100896835}" presName="imgShp" presStyleLbl="fgImgPlace1" presStyleIdx="2" presStyleCnt="4"/>
      <dgm:spPr/>
    </dgm:pt>
    <dgm:pt modelId="{9D9A06DE-A313-814E-B94B-63266BCC2C09}" type="pres">
      <dgm:prSet presAssocID="{8170C1FF-7B2A-4345-9051-933100896835}" presName="txShp" presStyleLbl="node1" presStyleIdx="2" presStyleCnt="4">
        <dgm:presLayoutVars>
          <dgm:bulletEnabled val="1"/>
        </dgm:presLayoutVars>
      </dgm:prSet>
      <dgm:spPr/>
    </dgm:pt>
    <dgm:pt modelId="{233F3750-AA1F-0142-A7B3-0ABF5F7F6254}" type="pres">
      <dgm:prSet presAssocID="{32354F6E-42B0-A543-A2F6-050D68123648}" presName="spacing" presStyleCnt="0"/>
      <dgm:spPr/>
    </dgm:pt>
    <dgm:pt modelId="{15F5D3D7-FB71-944C-9CD4-12644DB3F6BF}" type="pres">
      <dgm:prSet presAssocID="{2EBD9258-9898-0642-B113-ED90C81A451A}" presName="composite" presStyleCnt="0"/>
      <dgm:spPr/>
    </dgm:pt>
    <dgm:pt modelId="{3A41F6CA-86C4-8F41-B483-111157E1DD57}" type="pres">
      <dgm:prSet presAssocID="{2EBD9258-9898-0642-B113-ED90C81A451A}" presName="imgShp" presStyleLbl="fgImgPlace1" presStyleIdx="3" presStyleCnt="4"/>
      <dgm:spPr/>
    </dgm:pt>
    <dgm:pt modelId="{C6446ADE-51DC-FB4D-8A93-107F787A3B24}" type="pres">
      <dgm:prSet presAssocID="{2EBD9258-9898-0642-B113-ED90C81A451A}" presName="txShp" presStyleLbl="node1" presStyleIdx="3" presStyleCnt="4">
        <dgm:presLayoutVars>
          <dgm:bulletEnabled val="1"/>
        </dgm:presLayoutVars>
      </dgm:prSet>
      <dgm:spPr/>
    </dgm:pt>
  </dgm:ptLst>
  <dgm:cxnLst>
    <dgm:cxn modelId="{196FD60B-683E-F547-9937-232AACDDA7D8}" type="presOf" srcId="{C50FA00F-DEEF-454D-8E8A-E70B72363806}" destId="{D5FE32E7-3731-474D-89B3-B7D08D949BE8}" srcOrd="0" destOrd="0" presId="urn:microsoft.com/office/officeart/2005/8/layout/vList3"/>
    <dgm:cxn modelId="{4465DC0E-339F-734D-9A75-C09E41601688}" type="presOf" srcId="{8170C1FF-7B2A-4345-9051-933100896835}" destId="{9D9A06DE-A313-814E-B94B-63266BCC2C09}" srcOrd="0" destOrd="0" presId="urn:microsoft.com/office/officeart/2005/8/layout/vList3"/>
    <dgm:cxn modelId="{454E6316-F4B8-6A49-836C-C71B64FD1406}" srcId="{02848606-A354-3046-AC32-BF239DF7296F}" destId="{8170C1FF-7B2A-4345-9051-933100896835}" srcOrd="2" destOrd="0" parTransId="{04F32FD4-575E-0F4D-A3E8-52F76483D021}" sibTransId="{32354F6E-42B0-A543-A2F6-050D68123648}"/>
    <dgm:cxn modelId="{FB3E8320-2A6F-F647-B55C-4A3669011433}" type="presOf" srcId="{29D44A42-6502-E945-A8F6-CD83883C4C18}" destId="{25D0ABC9-2540-904D-B0DC-BD48F97227C7}" srcOrd="0" destOrd="0" presId="urn:microsoft.com/office/officeart/2005/8/layout/vList3"/>
    <dgm:cxn modelId="{F0E0AE4A-D832-EB4B-90E9-89EAA51FFADF}" srcId="{02848606-A354-3046-AC32-BF239DF7296F}" destId="{C50FA00F-DEEF-454D-8E8A-E70B72363806}" srcOrd="0" destOrd="0" parTransId="{6C1982ED-8C26-4845-8076-7CED6D9526ED}" sibTransId="{3FD56238-79C6-0446-9D06-79A216E3822E}"/>
    <dgm:cxn modelId="{6CCAE360-E89F-4A45-90FB-F4666C63157D}" srcId="{02848606-A354-3046-AC32-BF239DF7296F}" destId="{2EBD9258-9898-0642-B113-ED90C81A451A}" srcOrd="3" destOrd="0" parTransId="{3838E67A-3B38-7B45-94DA-17CD9E29B7E7}" sibTransId="{C79B4210-3AF6-B143-B2A3-376C53630CB8}"/>
    <dgm:cxn modelId="{8D85307E-E007-9E42-B685-EE51E34E068A}" type="presOf" srcId="{2EBD9258-9898-0642-B113-ED90C81A451A}" destId="{C6446ADE-51DC-FB4D-8A93-107F787A3B24}" srcOrd="0" destOrd="0" presId="urn:microsoft.com/office/officeart/2005/8/layout/vList3"/>
    <dgm:cxn modelId="{3C2DB4A9-4EA0-064B-AC11-07EA402CBD11}" type="presOf" srcId="{02848606-A354-3046-AC32-BF239DF7296F}" destId="{B5211A48-6A12-DE49-A379-99296A6DFF4E}" srcOrd="0" destOrd="0" presId="urn:microsoft.com/office/officeart/2005/8/layout/vList3"/>
    <dgm:cxn modelId="{02CEF0F4-692A-614D-86FD-DC56A99433FE}" srcId="{02848606-A354-3046-AC32-BF239DF7296F}" destId="{29D44A42-6502-E945-A8F6-CD83883C4C18}" srcOrd="1" destOrd="0" parTransId="{481A9036-5F05-594B-A8A6-0FC9F4503467}" sibTransId="{AD951BB3-7351-F34B-BB72-A93557024109}"/>
    <dgm:cxn modelId="{BD1C8996-3DC5-6841-9C78-3F54E57853BE}" type="presParOf" srcId="{B5211A48-6A12-DE49-A379-99296A6DFF4E}" destId="{4A7E6C87-85BF-BC43-9DB5-D2BE7AA00FD4}" srcOrd="0" destOrd="0" presId="urn:microsoft.com/office/officeart/2005/8/layout/vList3"/>
    <dgm:cxn modelId="{DE03DB47-9BA7-0A46-B83D-C4C1FF2E7E81}" type="presParOf" srcId="{4A7E6C87-85BF-BC43-9DB5-D2BE7AA00FD4}" destId="{5947CBB8-3B85-E844-AA68-EDBECFA0475E}" srcOrd="0" destOrd="0" presId="urn:microsoft.com/office/officeart/2005/8/layout/vList3"/>
    <dgm:cxn modelId="{8677C77D-A389-5F4A-A982-C20598B8F8DB}" type="presParOf" srcId="{4A7E6C87-85BF-BC43-9DB5-D2BE7AA00FD4}" destId="{D5FE32E7-3731-474D-89B3-B7D08D949BE8}" srcOrd="1" destOrd="0" presId="urn:microsoft.com/office/officeart/2005/8/layout/vList3"/>
    <dgm:cxn modelId="{03C5D01E-BD06-4D45-9FF9-BF7F84D5AAF3}" type="presParOf" srcId="{B5211A48-6A12-DE49-A379-99296A6DFF4E}" destId="{4CAF7BFE-CCD4-254A-9CFD-2240E12105EC}" srcOrd="1" destOrd="0" presId="urn:microsoft.com/office/officeart/2005/8/layout/vList3"/>
    <dgm:cxn modelId="{5EB4E887-1BDC-9D43-BBFD-70C5F0C3BEBF}" type="presParOf" srcId="{B5211A48-6A12-DE49-A379-99296A6DFF4E}" destId="{66A16DE5-F134-E44F-81A5-B4D69C23FFFE}" srcOrd="2" destOrd="0" presId="urn:microsoft.com/office/officeart/2005/8/layout/vList3"/>
    <dgm:cxn modelId="{9CFC6E68-94CA-3548-9225-4A588C4CCCEE}" type="presParOf" srcId="{66A16DE5-F134-E44F-81A5-B4D69C23FFFE}" destId="{724F811E-72CA-1545-8D21-98C6A51747BF}" srcOrd="0" destOrd="0" presId="urn:microsoft.com/office/officeart/2005/8/layout/vList3"/>
    <dgm:cxn modelId="{7F3036AF-A8B0-D648-879B-E6CFD9024D16}" type="presParOf" srcId="{66A16DE5-F134-E44F-81A5-B4D69C23FFFE}" destId="{25D0ABC9-2540-904D-B0DC-BD48F97227C7}" srcOrd="1" destOrd="0" presId="urn:microsoft.com/office/officeart/2005/8/layout/vList3"/>
    <dgm:cxn modelId="{9A3C2B1E-2CC1-C144-87AC-E84DEFDA516F}" type="presParOf" srcId="{B5211A48-6A12-DE49-A379-99296A6DFF4E}" destId="{05D2E3CD-62BB-0042-B6EC-19D42EE3B1E5}" srcOrd="3" destOrd="0" presId="urn:microsoft.com/office/officeart/2005/8/layout/vList3"/>
    <dgm:cxn modelId="{5DE1E591-F214-514C-AD68-B314D9010AA4}" type="presParOf" srcId="{B5211A48-6A12-DE49-A379-99296A6DFF4E}" destId="{D74004D8-E80A-4544-8693-3CF816683DDB}" srcOrd="4" destOrd="0" presId="urn:microsoft.com/office/officeart/2005/8/layout/vList3"/>
    <dgm:cxn modelId="{294885A0-3E3A-324C-941C-7424E35D678E}" type="presParOf" srcId="{D74004D8-E80A-4544-8693-3CF816683DDB}" destId="{F9FA9EB9-B3DF-3546-87C9-769E6838A9C2}" srcOrd="0" destOrd="0" presId="urn:microsoft.com/office/officeart/2005/8/layout/vList3"/>
    <dgm:cxn modelId="{256BBB00-8BC1-C545-8CFD-61D66133A78B}" type="presParOf" srcId="{D74004D8-E80A-4544-8693-3CF816683DDB}" destId="{9D9A06DE-A313-814E-B94B-63266BCC2C09}" srcOrd="1" destOrd="0" presId="urn:microsoft.com/office/officeart/2005/8/layout/vList3"/>
    <dgm:cxn modelId="{F3F38836-60A9-2944-B0F8-025909978E49}" type="presParOf" srcId="{B5211A48-6A12-DE49-A379-99296A6DFF4E}" destId="{233F3750-AA1F-0142-A7B3-0ABF5F7F6254}" srcOrd="5" destOrd="0" presId="urn:microsoft.com/office/officeart/2005/8/layout/vList3"/>
    <dgm:cxn modelId="{423DFE81-4761-9F4B-BB37-610D8B9092D1}" type="presParOf" srcId="{B5211A48-6A12-DE49-A379-99296A6DFF4E}" destId="{15F5D3D7-FB71-944C-9CD4-12644DB3F6BF}" srcOrd="6" destOrd="0" presId="urn:microsoft.com/office/officeart/2005/8/layout/vList3"/>
    <dgm:cxn modelId="{BFD2E66A-C4FB-DF4A-A6D9-2DFBA2E40C98}" type="presParOf" srcId="{15F5D3D7-FB71-944C-9CD4-12644DB3F6BF}" destId="{3A41F6CA-86C4-8F41-B483-111157E1DD57}" srcOrd="0" destOrd="0" presId="urn:microsoft.com/office/officeart/2005/8/layout/vList3"/>
    <dgm:cxn modelId="{F0A08639-3448-EB49-87F1-E00CEB5C3354}" type="presParOf" srcId="{15F5D3D7-FB71-944C-9CD4-12644DB3F6BF}" destId="{C6446ADE-51DC-FB4D-8A93-107F787A3B24}"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2566415" y="2167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0960" rIns="113792" bIns="60960" numCol="1" spcCol="1270" anchor="ctr" anchorCtr="0">
          <a:noAutofit/>
        </a:bodyPr>
        <a:lstStyle/>
        <a:p>
          <a:pPr marL="0" lvl="0" indent="0" algn="l" defTabSz="711200">
            <a:lnSpc>
              <a:spcPct val="90000"/>
            </a:lnSpc>
            <a:spcBef>
              <a:spcPct val="0"/>
            </a:spcBef>
            <a:spcAft>
              <a:spcPct val="35000"/>
            </a:spcAft>
            <a:buNone/>
          </a:pPr>
          <a:r>
            <a:rPr lang="fr" sz="1600" b="1" kern="1200" dirty="0"/>
            <a:t>« Polycrises » </a:t>
          </a:r>
          <a:r>
            <a:rPr lang="fr" sz="1600" kern="1200" dirty="0"/>
            <a:t>évoluant rapidement et développement de l'IA signifient que des données probantes sont plus que jamais nécessaires</a:t>
          </a:r>
        </a:p>
      </dsp:txBody>
      <dsp:txXfrm rot="10800000">
        <a:off x="2727783" y="21672"/>
        <a:ext cx="9387025" cy="645474"/>
      </dsp:txXfrm>
    </dsp:sp>
    <dsp:sp modelId="{6595AB10-FC48-2D48-B020-198390FBD631}">
      <dsp:nvSpPr>
        <dsp:cNvPr id="0" name=""/>
        <dsp:cNvSpPr/>
      </dsp:nvSpPr>
      <dsp:spPr>
        <a:xfrm>
          <a:off x="2243671" y="13448"/>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2566415" y="81084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0960" rIns="113792" bIns="60960" numCol="1" spcCol="1270" anchor="ctr" anchorCtr="0">
          <a:noAutofit/>
        </a:bodyPr>
        <a:lstStyle/>
        <a:p>
          <a:pPr marL="0" lvl="0" indent="0" algn="l" defTabSz="711200">
            <a:lnSpc>
              <a:spcPct val="90000"/>
            </a:lnSpc>
            <a:spcBef>
              <a:spcPct val="0"/>
            </a:spcBef>
            <a:spcAft>
              <a:spcPct val="35000"/>
            </a:spcAft>
            <a:buNone/>
          </a:pPr>
          <a:r>
            <a:rPr lang="fr" sz="1600" b="1" kern="1200" dirty="0"/>
            <a:t>Projets pilotes </a:t>
          </a:r>
          <a:r>
            <a:rPr lang="fr" sz="1600" kern="1200" dirty="0"/>
            <a:t>d’appui ultra-rapide en données probantes et modèle «d'entrepreneur général» qui démontrent l'optimisation des ressources et renforcent la demande</a:t>
          </a:r>
          <a:endParaRPr lang="en-CA" sz="1600" kern="1200" dirty="0"/>
        </a:p>
      </dsp:txBody>
      <dsp:txXfrm rot="10800000">
        <a:off x="2727783" y="810849"/>
        <a:ext cx="9387025" cy="645474"/>
      </dsp:txXfrm>
    </dsp:sp>
    <dsp:sp modelId="{5EB99F6E-837F-FC46-8007-9656AD01B489}">
      <dsp:nvSpPr>
        <dsp:cNvPr id="0" name=""/>
        <dsp:cNvSpPr/>
      </dsp:nvSpPr>
      <dsp:spPr>
        <a:xfrm>
          <a:off x="2243677" y="81084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2566415" y="161769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0960" rIns="113792" bIns="60960" numCol="1" spcCol="1270" anchor="ctr" anchorCtr="0">
          <a:noAutofit/>
        </a:bodyPr>
        <a:lstStyle/>
        <a:p>
          <a:pPr marL="0" lvl="0" indent="0" algn="l" defTabSz="711200">
            <a:lnSpc>
              <a:spcPct val="90000"/>
            </a:lnSpc>
            <a:spcBef>
              <a:spcPct val="0"/>
            </a:spcBef>
            <a:spcAft>
              <a:spcPct val="35000"/>
            </a:spcAft>
            <a:buNone/>
          </a:pPr>
          <a:r>
            <a:rPr lang="fr" sz="1600" kern="1200" dirty="0"/>
            <a:t>Mécanismes fondés sur des données probantes de plus en plus </a:t>
          </a:r>
          <a:r>
            <a:rPr lang="fr" sz="1600" b="1" kern="1200" dirty="0"/>
            <a:t>alignés </a:t>
          </a:r>
          <a:r>
            <a:rPr lang="fr" sz="1600" kern="1200" dirty="0"/>
            <a:t>à la fois sur les processus consultatifs et décisionnels, mais aussi sur les plateformes d'apprentissage et d'amélioration</a:t>
          </a:r>
          <a:endParaRPr lang="en-CA" sz="1600" kern="1200" dirty="0"/>
        </a:p>
      </dsp:txBody>
      <dsp:txXfrm rot="10800000">
        <a:off x="2727783" y="1617692"/>
        <a:ext cx="9387025" cy="645474"/>
      </dsp:txXfrm>
    </dsp:sp>
    <dsp:sp modelId="{95035AFB-1917-584D-A0D1-DB2633A1A33B}">
      <dsp:nvSpPr>
        <dsp:cNvPr id="0" name=""/>
        <dsp:cNvSpPr/>
      </dsp:nvSpPr>
      <dsp:spPr>
        <a:xfrm>
          <a:off x="2243677" y="161769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2566415" y="2424535"/>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0960" rIns="113792" bIns="60960" numCol="1" spcCol="1270" anchor="ctr" anchorCtr="0">
          <a:noAutofit/>
        </a:bodyPr>
        <a:lstStyle/>
        <a:p>
          <a:pPr marL="0" lvl="0" indent="0" algn="l" defTabSz="711200">
            <a:lnSpc>
              <a:spcPct val="90000"/>
            </a:lnSpc>
            <a:spcBef>
              <a:spcPct val="0"/>
            </a:spcBef>
            <a:spcAft>
              <a:spcPct val="35000"/>
            </a:spcAft>
            <a:buNone/>
          </a:pPr>
          <a:r>
            <a:rPr lang="fr" sz="1600" b="1" kern="1200" dirty="0"/>
            <a:t>Collaborations transnationales </a:t>
          </a:r>
          <a:r>
            <a:rPr lang="fr" sz="1600" b="0" kern="1200" dirty="0"/>
            <a:t>en matière d’appui aux données probantes </a:t>
          </a:r>
          <a:r>
            <a:rPr lang="fr" sz="1600" kern="1200" dirty="0"/>
            <a:t>qui émergent dans des secteurs clés comme l’éducation, le développement et la santé</a:t>
          </a:r>
          <a:endParaRPr lang="en-CA" sz="1600" kern="1200" dirty="0"/>
        </a:p>
      </dsp:txBody>
      <dsp:txXfrm rot="10800000">
        <a:off x="2727783" y="2424535"/>
        <a:ext cx="9387025" cy="645474"/>
      </dsp:txXfrm>
    </dsp:sp>
    <dsp:sp modelId="{DD37C77D-EAEC-AB4B-A978-136EF07F3C2F}">
      <dsp:nvSpPr>
        <dsp:cNvPr id="0" name=""/>
        <dsp:cNvSpPr/>
      </dsp:nvSpPr>
      <dsp:spPr>
        <a:xfrm>
          <a:off x="2243677" y="2424535"/>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2566415" y="323137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0960" rIns="113792" bIns="60960" numCol="1" spcCol="1270" anchor="ctr" anchorCtr="0">
          <a:noAutofit/>
        </a:bodyPr>
        <a:lstStyle/>
        <a:p>
          <a:pPr marL="0" lvl="0" indent="0" algn="l" defTabSz="711200">
            <a:lnSpc>
              <a:spcPct val="90000"/>
            </a:lnSpc>
            <a:spcBef>
              <a:spcPct val="0"/>
            </a:spcBef>
            <a:spcAft>
              <a:spcPct val="35000"/>
            </a:spcAft>
            <a:buNone/>
          </a:pPr>
          <a:r>
            <a:rPr lang="fr" sz="1600" b="1" kern="1200" dirty="0"/>
            <a:t>Collaborations valorisant diverses formes de données probantes </a:t>
          </a:r>
          <a:r>
            <a:rPr lang="fr" sz="1600" b="0" kern="1200" dirty="0"/>
            <a:t>qui</a:t>
          </a:r>
          <a:r>
            <a:rPr lang="fr" sz="1600" b="1" kern="1200" dirty="0"/>
            <a:t> </a:t>
          </a:r>
          <a:r>
            <a:rPr lang="fr" sz="1600" kern="1200" dirty="0"/>
            <a:t>émergent, notamment dans l’évaluation et les synthèses de données probantes</a:t>
          </a:r>
          <a:endParaRPr lang="en-CA" sz="1600" kern="1200" dirty="0"/>
        </a:p>
      </dsp:txBody>
      <dsp:txXfrm rot="10800000">
        <a:off x="2727783" y="3231379"/>
        <a:ext cx="9387025" cy="645474"/>
      </dsp:txXfrm>
    </dsp:sp>
    <dsp:sp modelId="{DAF88DC8-C01B-BA49-9B0B-8D086652252B}">
      <dsp:nvSpPr>
        <dsp:cNvPr id="0" name=""/>
        <dsp:cNvSpPr/>
      </dsp:nvSpPr>
      <dsp:spPr>
        <a:xfrm>
          <a:off x="2243677" y="323137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2566415" y="403822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0960" rIns="113792" bIns="60960" numCol="1" spcCol="1270" anchor="ctr" anchorCtr="0">
          <a:noAutofit/>
        </a:bodyPr>
        <a:lstStyle/>
        <a:p>
          <a:pPr marL="0" lvl="0" indent="0" algn="l" defTabSz="711200">
            <a:lnSpc>
              <a:spcPct val="90000"/>
            </a:lnSpc>
            <a:spcBef>
              <a:spcPct val="0"/>
            </a:spcBef>
            <a:spcAft>
              <a:spcPct val="35000"/>
            </a:spcAft>
            <a:buNone/>
          </a:pPr>
          <a:r>
            <a:rPr lang="fr-CA" sz="1600" kern="1200" dirty="0"/>
            <a:t>Évaluations rapides des systèmes d'appui aux données probantes qui </a:t>
          </a:r>
          <a:r>
            <a:rPr lang="fr" sz="1600" kern="1200" dirty="0"/>
            <a:t>nous orientent vers les </a:t>
          </a:r>
          <a:r>
            <a:rPr lang="fr" sz="1600" b="1" kern="1200" dirty="0"/>
            <a:t>terrains fertiles </a:t>
          </a:r>
          <a:r>
            <a:rPr lang="fr" sz="1600" kern="1200" dirty="0"/>
            <a:t>où nous devrons « semer plus de graines »</a:t>
          </a:r>
          <a:endParaRPr lang="en-CA" sz="1600" kern="1200" dirty="0"/>
        </a:p>
      </dsp:txBody>
      <dsp:txXfrm rot="10800000">
        <a:off x="2727783" y="4038222"/>
        <a:ext cx="9387025" cy="645474"/>
      </dsp:txXfrm>
    </dsp:sp>
    <dsp:sp modelId="{3A334A99-C56A-8A45-9DE0-DA3F3FEDA2DB}">
      <dsp:nvSpPr>
        <dsp:cNvPr id="0" name=""/>
        <dsp:cNvSpPr/>
      </dsp:nvSpPr>
      <dsp:spPr>
        <a:xfrm>
          <a:off x="2243677" y="403822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32E7-3731-474D-89B3-B7D08D949BE8}">
      <dsp:nvSpPr>
        <dsp:cNvPr id="0" name=""/>
        <dsp:cNvSpPr/>
      </dsp:nvSpPr>
      <dsp:spPr>
        <a:xfrm rot="10800000">
          <a:off x="2335406" y="1833"/>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0960" rIns="113792" bIns="60960" numCol="1" spcCol="1270" anchor="ctr" anchorCtr="0">
          <a:noAutofit/>
        </a:bodyPr>
        <a:lstStyle/>
        <a:p>
          <a:pPr marL="0" lvl="0" indent="0" algn="l" defTabSz="711200">
            <a:lnSpc>
              <a:spcPct val="90000"/>
            </a:lnSpc>
            <a:spcBef>
              <a:spcPct val="0"/>
            </a:spcBef>
            <a:spcAft>
              <a:spcPct val="35000"/>
            </a:spcAft>
            <a:buNone/>
          </a:pPr>
          <a:r>
            <a:rPr lang="fr" sz="1600" b="0" kern="1200" dirty="0"/>
            <a:t>Les partenaires se réunissent pour </a:t>
          </a:r>
          <a:r>
            <a:rPr lang="fr" sz="1600" b="1" kern="1200" dirty="0"/>
            <a:t>apprendre</a:t>
          </a:r>
          <a:r>
            <a:rPr lang="fr" sz="1600" kern="1200" dirty="0"/>
            <a:t> </a:t>
          </a:r>
          <a:r>
            <a:rPr lang="fr" sz="1600" b="1" kern="1200" dirty="0"/>
            <a:t>les uns des autres </a:t>
          </a:r>
          <a:r>
            <a:rPr lang="fr" sz="1600" kern="1200" dirty="0"/>
            <a:t>(ex.: série de webinaires Cochrane-Commission mondiale-OMS EVIPNet ; </a:t>
          </a:r>
          <a:r>
            <a:rPr lang="fr" sz="1600" b="0" kern="1200" dirty="0"/>
            <a:t>un espace est co-créé pour discuter des droits et modes de connaissance des Autochtones)</a:t>
          </a:r>
          <a:endParaRPr lang="en-CA" sz="1600" b="0" kern="1200" dirty="0"/>
        </a:p>
      </dsp:txBody>
      <dsp:txXfrm rot="10800000">
        <a:off x="2576488" y="1833"/>
        <a:ext cx="8073696" cy="964329"/>
      </dsp:txXfrm>
    </dsp:sp>
    <dsp:sp modelId="{5947CBB8-3B85-E844-AA68-EDBECFA0475E}">
      <dsp:nvSpPr>
        <dsp:cNvPr id="0" name=""/>
        <dsp:cNvSpPr/>
      </dsp:nvSpPr>
      <dsp:spPr>
        <a:xfrm>
          <a:off x="1853241" y="1833"/>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0ABC9-2540-904D-B0DC-BD48F97227C7}">
      <dsp:nvSpPr>
        <dsp:cNvPr id="0" name=""/>
        <dsp:cNvSpPr/>
      </dsp:nvSpPr>
      <dsp:spPr>
        <a:xfrm rot="10800000">
          <a:off x="2335406" y="1234766"/>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0960" rIns="113792" bIns="60960" numCol="1" spcCol="1270" anchor="ctr" anchorCtr="0">
          <a:noAutofit/>
        </a:bodyPr>
        <a:lstStyle/>
        <a:p>
          <a:pPr marL="0" lvl="0" indent="0" algn="l" defTabSz="711200">
            <a:lnSpc>
              <a:spcPct val="90000"/>
            </a:lnSpc>
            <a:spcBef>
              <a:spcPct val="0"/>
            </a:spcBef>
            <a:spcAft>
              <a:spcPct val="35000"/>
            </a:spcAft>
            <a:buNone/>
          </a:pPr>
          <a:r>
            <a:rPr lang="fr" sz="1600" kern="1200" dirty="0"/>
            <a:t>Une plus grande reconnaissance que les citoyens sont inondés d’information (et qu’ils sont confrontés à de la mésinformation et de la désinformation), et un engagement accru à </a:t>
          </a:r>
          <a:r>
            <a:rPr lang="fr" sz="1600" b="0" kern="1200" dirty="0"/>
            <a:t>trouver des moyens efficaces pour </a:t>
          </a:r>
          <a:r>
            <a:rPr lang="fr" sz="1600" b="1" kern="1200" dirty="0"/>
            <a:t>contrer la mésinformation et la désinformation</a:t>
          </a:r>
          <a:endParaRPr lang="en-CA" sz="1600" kern="1200" dirty="0"/>
        </a:p>
      </dsp:txBody>
      <dsp:txXfrm rot="10800000">
        <a:off x="2576488" y="1234766"/>
        <a:ext cx="8073696" cy="964329"/>
      </dsp:txXfrm>
    </dsp:sp>
    <dsp:sp modelId="{724F811E-72CA-1545-8D21-98C6A51747BF}">
      <dsp:nvSpPr>
        <dsp:cNvPr id="0" name=""/>
        <dsp:cNvSpPr/>
      </dsp:nvSpPr>
      <dsp:spPr>
        <a:xfrm>
          <a:off x="1853241" y="1234766"/>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A06DE-A313-814E-B94B-63266BCC2C09}">
      <dsp:nvSpPr>
        <dsp:cNvPr id="0" name=""/>
        <dsp:cNvSpPr/>
      </dsp:nvSpPr>
      <dsp:spPr>
        <a:xfrm rot="10800000">
          <a:off x="2335406" y="2467698"/>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0960" rIns="113792" bIns="60960" numCol="1" spcCol="1270" anchor="ctr" anchorCtr="0">
          <a:noAutofit/>
        </a:bodyPr>
        <a:lstStyle/>
        <a:p>
          <a:pPr marL="0" lvl="0" indent="0" algn="l" defTabSz="711200">
            <a:lnSpc>
              <a:spcPct val="90000"/>
            </a:lnSpc>
            <a:spcBef>
              <a:spcPct val="0"/>
            </a:spcBef>
            <a:spcAft>
              <a:spcPct val="35000"/>
            </a:spcAft>
            <a:buNone/>
          </a:pPr>
          <a:r>
            <a:rPr lang="fr" sz="1600" kern="1200" dirty="0"/>
            <a:t>Une plus grande reconnaissance que nous faisons face à </a:t>
          </a:r>
          <a:r>
            <a:rPr lang="fr" sz="1600" b="0" kern="1200" dirty="0"/>
            <a:t>de</a:t>
          </a:r>
          <a:r>
            <a:rPr lang="fr" sz="1600" b="1" kern="1200" dirty="0"/>
            <a:t> puissants vents de front </a:t>
          </a:r>
          <a:r>
            <a:rPr lang="fr" sz="1600" kern="1200" dirty="0"/>
            <a:t>et que nous devons </a:t>
          </a:r>
          <a:r>
            <a:rPr lang="fr" sz="1600" b="1" kern="1200" dirty="0"/>
            <a:t>« nous serrer les coudes » </a:t>
          </a:r>
          <a:r>
            <a:rPr lang="fr" sz="1600" kern="1200" dirty="0"/>
            <a:t>pour progresser</a:t>
          </a:r>
          <a:endParaRPr lang="en-CA" sz="1600" kern="1200" dirty="0"/>
        </a:p>
      </dsp:txBody>
      <dsp:txXfrm rot="10800000">
        <a:off x="2576488" y="2467698"/>
        <a:ext cx="8073696" cy="964329"/>
      </dsp:txXfrm>
    </dsp:sp>
    <dsp:sp modelId="{F9FA9EB9-B3DF-3546-87C9-769E6838A9C2}">
      <dsp:nvSpPr>
        <dsp:cNvPr id="0" name=""/>
        <dsp:cNvSpPr/>
      </dsp:nvSpPr>
      <dsp:spPr>
        <a:xfrm>
          <a:off x="1853241" y="2467698"/>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46ADE-51DC-FB4D-8A93-107F787A3B24}">
      <dsp:nvSpPr>
        <dsp:cNvPr id="0" name=""/>
        <dsp:cNvSpPr/>
      </dsp:nvSpPr>
      <dsp:spPr>
        <a:xfrm rot="10800000">
          <a:off x="2335406" y="3700631"/>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0960" rIns="113792" bIns="60960" numCol="1" spcCol="1270" anchor="ctr" anchorCtr="0">
          <a:noAutofit/>
        </a:bodyPr>
        <a:lstStyle/>
        <a:p>
          <a:pPr marL="0" lvl="0" indent="0" algn="l" defTabSz="711200">
            <a:lnSpc>
              <a:spcPct val="90000"/>
            </a:lnSpc>
            <a:spcBef>
              <a:spcPct val="0"/>
            </a:spcBef>
            <a:spcAft>
              <a:spcPct val="35000"/>
            </a:spcAft>
            <a:buNone/>
          </a:pPr>
          <a:r>
            <a:rPr lang="fr" sz="1600" kern="1200" dirty="0"/>
            <a:t>Une plus grande reconnaissance de la nécessité d’utiliser une </a:t>
          </a:r>
          <a:r>
            <a:rPr lang="fr" sz="1600" b="1" kern="1200" dirty="0"/>
            <a:t>approche axée sur l’impact collectif</a:t>
          </a:r>
          <a:endParaRPr lang="en-CA" sz="1600" kern="1200" dirty="0"/>
        </a:p>
      </dsp:txBody>
      <dsp:txXfrm rot="10800000">
        <a:off x="2576488" y="3700631"/>
        <a:ext cx="8073696" cy="964329"/>
      </dsp:txXfrm>
    </dsp:sp>
    <dsp:sp modelId="{3A41F6CA-86C4-8F41-B483-111157E1DD57}">
      <dsp:nvSpPr>
        <dsp:cNvPr id="0" name=""/>
        <dsp:cNvSpPr/>
      </dsp:nvSpPr>
      <dsp:spPr>
        <a:xfrm>
          <a:off x="1853241" y="3700631"/>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59636">
              <a:defRPr/>
            </a:pPr>
            <a:fld id="{7C11621C-3EA7-C342-A130-13C6D43C8C01}" type="slidenum">
              <a:rPr lang="en-US">
                <a:solidFill>
                  <a:prstClr val="black"/>
                </a:solidFill>
              </a:rPr>
              <a:pPr defTabSz="659636">
                <a:defRPr/>
              </a:pPr>
              <a:t>1</a:t>
            </a:fld>
            <a:endParaRPr lang="en-US" dirty="0">
              <a:solidFill>
                <a:prstClr val="black"/>
              </a:solidFill>
            </a:endParaRPr>
          </a:p>
        </p:txBody>
      </p:sp>
    </p:spTree>
    <p:extLst>
      <p:ext uri="{BB962C8B-B14F-4D97-AF65-F5344CB8AC3E}">
        <p14:creationId xmlns:p14="http://schemas.microsoft.com/office/powerpoint/2010/main" val="189667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69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00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4EB9-6347-6FF9-2BA4-4DD2C48C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5191C-4D1A-3A7A-1B4A-0DA1333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390FA-C384-2917-62D1-E60CF35D46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70111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xml.rels><?xml version="1.0" encoding="UTF-8" standalone="yes"?>
<Relationships xmlns="http://schemas.openxmlformats.org/package/2006/relationships"><Relationship Id="rId26" Type="http://schemas.openxmlformats.org/officeDocument/2006/relationships/tags" Target="../tags/tag43.xml"/><Relationship Id="rId21" Type="http://schemas.openxmlformats.org/officeDocument/2006/relationships/tags" Target="../tags/tag38.xml"/><Relationship Id="rId42" Type="http://schemas.openxmlformats.org/officeDocument/2006/relationships/tags" Target="../tags/tag59.xml"/><Relationship Id="rId47" Type="http://schemas.openxmlformats.org/officeDocument/2006/relationships/image" Target="../media/image35.png"/><Relationship Id="rId63" Type="http://schemas.openxmlformats.org/officeDocument/2006/relationships/image" Target="../media/image51.svg"/><Relationship Id="rId68" Type="http://schemas.openxmlformats.org/officeDocument/2006/relationships/image" Target="../media/image56.png"/><Relationship Id="rId2" Type="http://schemas.openxmlformats.org/officeDocument/2006/relationships/tags" Target="../tags/tag19.xml"/><Relationship Id="rId16" Type="http://schemas.openxmlformats.org/officeDocument/2006/relationships/tags" Target="../tags/tag33.xml"/><Relationship Id="rId29" Type="http://schemas.openxmlformats.org/officeDocument/2006/relationships/tags" Target="../tags/tag46.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tags" Target="../tags/tag49.xml"/><Relationship Id="rId37" Type="http://schemas.openxmlformats.org/officeDocument/2006/relationships/tags" Target="../tags/tag54.xml"/><Relationship Id="rId40" Type="http://schemas.openxmlformats.org/officeDocument/2006/relationships/tags" Target="../tags/tag57.xml"/><Relationship Id="rId45" Type="http://schemas.openxmlformats.org/officeDocument/2006/relationships/notesSlide" Target="../notesSlides/notesSlide2.xml"/><Relationship Id="rId53" Type="http://schemas.openxmlformats.org/officeDocument/2006/relationships/image" Target="../media/image41.svg"/><Relationship Id="rId58" Type="http://schemas.openxmlformats.org/officeDocument/2006/relationships/image" Target="../media/image46.svg"/><Relationship Id="rId66" Type="http://schemas.openxmlformats.org/officeDocument/2006/relationships/image" Target="../media/image54.png"/><Relationship Id="rId74" Type="http://schemas.openxmlformats.org/officeDocument/2006/relationships/image" Target="../media/image62.png"/><Relationship Id="rId5" Type="http://schemas.openxmlformats.org/officeDocument/2006/relationships/tags" Target="../tags/tag22.xml"/><Relationship Id="rId61" Type="http://schemas.openxmlformats.org/officeDocument/2006/relationships/image" Target="../media/image49.emf"/><Relationship Id="rId19" Type="http://schemas.openxmlformats.org/officeDocument/2006/relationships/tags" Target="../tags/tag3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tags" Target="../tags/tag47.xml"/><Relationship Id="rId35" Type="http://schemas.openxmlformats.org/officeDocument/2006/relationships/tags" Target="../tags/tag52.xml"/><Relationship Id="rId43" Type="http://schemas.openxmlformats.org/officeDocument/2006/relationships/tags" Target="../tags/tag60.xml"/><Relationship Id="rId48" Type="http://schemas.openxmlformats.org/officeDocument/2006/relationships/image" Target="../media/image36.png"/><Relationship Id="rId56" Type="http://schemas.openxmlformats.org/officeDocument/2006/relationships/image" Target="../media/image44.svg"/><Relationship Id="rId64" Type="http://schemas.openxmlformats.org/officeDocument/2006/relationships/image" Target="../media/image52.png"/><Relationship Id="rId69" Type="http://schemas.openxmlformats.org/officeDocument/2006/relationships/image" Target="../media/image57.svg"/><Relationship Id="rId8" Type="http://schemas.openxmlformats.org/officeDocument/2006/relationships/tags" Target="../tags/tag25.xml"/><Relationship Id="rId51" Type="http://schemas.openxmlformats.org/officeDocument/2006/relationships/image" Target="../media/image39.svg"/><Relationship Id="rId72" Type="http://schemas.openxmlformats.org/officeDocument/2006/relationships/image" Target="../media/image60.png"/><Relationship Id="rId3" Type="http://schemas.openxmlformats.org/officeDocument/2006/relationships/tags" Target="../tags/tag20.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tags" Target="../tags/tag50.xml"/><Relationship Id="rId38" Type="http://schemas.openxmlformats.org/officeDocument/2006/relationships/tags" Target="../tags/tag55.xml"/><Relationship Id="rId46" Type="http://schemas.openxmlformats.org/officeDocument/2006/relationships/image" Target="../media/image34.png"/><Relationship Id="rId59" Type="http://schemas.openxmlformats.org/officeDocument/2006/relationships/image" Target="../media/image47.png"/><Relationship Id="rId67" Type="http://schemas.openxmlformats.org/officeDocument/2006/relationships/image" Target="../media/image55.svg"/><Relationship Id="rId20" Type="http://schemas.openxmlformats.org/officeDocument/2006/relationships/tags" Target="../tags/tag37.xml"/><Relationship Id="rId41" Type="http://schemas.openxmlformats.org/officeDocument/2006/relationships/tags" Target="../tags/tag58.xml"/><Relationship Id="rId54" Type="http://schemas.openxmlformats.org/officeDocument/2006/relationships/image" Target="../media/image42.svg"/><Relationship Id="rId62" Type="http://schemas.openxmlformats.org/officeDocument/2006/relationships/image" Target="../media/image50.png"/><Relationship Id="rId70" Type="http://schemas.openxmlformats.org/officeDocument/2006/relationships/image" Target="../media/image58.png"/><Relationship Id="rId75" Type="http://schemas.openxmlformats.org/officeDocument/2006/relationships/image" Target="../media/image63.svg"/><Relationship Id="rId1" Type="http://schemas.openxmlformats.org/officeDocument/2006/relationships/tags" Target="../tags/tag18.xml"/><Relationship Id="rId6" Type="http://schemas.openxmlformats.org/officeDocument/2006/relationships/tags" Target="../tags/tag23.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tags" Target="../tags/tag45.xml"/><Relationship Id="rId36" Type="http://schemas.openxmlformats.org/officeDocument/2006/relationships/tags" Target="../tags/tag53.xml"/><Relationship Id="rId49" Type="http://schemas.openxmlformats.org/officeDocument/2006/relationships/image" Target="../media/image37.svg"/><Relationship Id="rId57" Type="http://schemas.openxmlformats.org/officeDocument/2006/relationships/image" Target="../media/image45.png"/><Relationship Id="rId10" Type="http://schemas.openxmlformats.org/officeDocument/2006/relationships/tags" Target="../tags/tag27.xml"/><Relationship Id="rId31" Type="http://schemas.openxmlformats.org/officeDocument/2006/relationships/tags" Target="../tags/tag48.xml"/><Relationship Id="rId44" Type="http://schemas.openxmlformats.org/officeDocument/2006/relationships/slideLayout" Target="../slideLayouts/slideLayout21.xml"/><Relationship Id="rId52" Type="http://schemas.openxmlformats.org/officeDocument/2006/relationships/image" Target="../media/image40.png"/><Relationship Id="rId60" Type="http://schemas.openxmlformats.org/officeDocument/2006/relationships/image" Target="../media/image48.svg"/><Relationship Id="rId65" Type="http://schemas.openxmlformats.org/officeDocument/2006/relationships/image" Target="../media/image53.svg"/><Relationship Id="rId73" Type="http://schemas.openxmlformats.org/officeDocument/2006/relationships/image" Target="../media/image61.svg"/><Relationship Id="rId4" Type="http://schemas.openxmlformats.org/officeDocument/2006/relationships/tags" Target="../tags/tag21.xml"/><Relationship Id="rId9" Type="http://schemas.openxmlformats.org/officeDocument/2006/relationships/tags" Target="../tags/tag26.xml"/><Relationship Id="rId13" Type="http://schemas.openxmlformats.org/officeDocument/2006/relationships/tags" Target="../tags/tag30.xml"/><Relationship Id="rId18" Type="http://schemas.openxmlformats.org/officeDocument/2006/relationships/tags" Target="../tags/tag35.xml"/><Relationship Id="rId39" Type="http://schemas.openxmlformats.org/officeDocument/2006/relationships/tags" Target="../tags/tag56.xml"/><Relationship Id="rId34" Type="http://schemas.openxmlformats.org/officeDocument/2006/relationships/tags" Target="../tags/tag51.xml"/><Relationship Id="rId50" Type="http://schemas.openxmlformats.org/officeDocument/2006/relationships/image" Target="../media/image38.png"/><Relationship Id="rId55" Type="http://schemas.openxmlformats.org/officeDocument/2006/relationships/image" Target="../media/image43.png"/><Relationship Id="rId76" Type="http://schemas.openxmlformats.org/officeDocument/2006/relationships/image" Target="../media/image33.png"/><Relationship Id="rId7" Type="http://schemas.openxmlformats.org/officeDocument/2006/relationships/tags" Target="../tags/tag24.xml"/><Relationship Id="rId71" Type="http://schemas.openxmlformats.org/officeDocument/2006/relationships/image" Target="../media/image59.svg"/></Relationships>
</file>

<file path=ppt/slides/_rels/slide3.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diagramLayout" Target="../diagrams/layout1.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diagramData" Target="../diagrams/data1.xml"/><Relationship Id="rId2" Type="http://schemas.openxmlformats.org/officeDocument/2006/relationships/tags" Target="../tags/tag62.xml"/><Relationship Id="rId16" Type="http://schemas.microsoft.com/office/2007/relationships/diagramDrawing" Target="../diagrams/drawing1.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notesSlide" Target="../notesSlides/notesSlide3.xml"/><Relationship Id="rId5" Type="http://schemas.openxmlformats.org/officeDocument/2006/relationships/tags" Target="../tags/tag65.xml"/><Relationship Id="rId15" Type="http://schemas.openxmlformats.org/officeDocument/2006/relationships/diagramColors" Target="../diagrams/colors1.xml"/><Relationship Id="rId10" Type="http://schemas.openxmlformats.org/officeDocument/2006/relationships/slideLayout" Target="../slideLayouts/slideLayout2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diagramColors" Target="../diagrams/colors2.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diagramQuickStyle" Target="../diagrams/quickStyle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diagramLayout" Target="../diagrams/layout2.xml"/><Relationship Id="rId5" Type="http://schemas.openxmlformats.org/officeDocument/2006/relationships/tags" Target="../tags/tag74.xml"/><Relationship Id="rId10" Type="http://schemas.openxmlformats.org/officeDocument/2006/relationships/diagramData" Target="../diagrams/data2.xml"/><Relationship Id="rId4" Type="http://schemas.openxmlformats.org/officeDocument/2006/relationships/tags" Target="../tags/tag73.xml"/><Relationship Id="rId9" Type="http://schemas.openxmlformats.org/officeDocument/2006/relationships/notesSlide" Target="../notesSlides/notesSlide4.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for a company&#10;&#10;Description automatically generated">
            <a:extLst>
              <a:ext uri="{FF2B5EF4-FFF2-40B4-BE49-F238E27FC236}">
                <a16:creationId xmlns:a16="http://schemas.microsoft.com/office/drawing/2014/main" id="{6C4123C6-1719-70E6-3970-48039B82E77C}"/>
              </a:ext>
            </a:extLst>
          </p:cNvPr>
          <p:cNvPicPr>
            <a:picLocks noChangeAspect="1"/>
          </p:cNvPicPr>
          <p:nvPr>
            <p:custDataLst>
              <p:tags r:id="rId1"/>
            </p:custDataLst>
          </p:nvPr>
        </p:nvPicPr>
        <p:blipFill>
          <a:blip r:embed="rId20"/>
          <a:stretch>
            <a:fillRect/>
          </a:stretch>
        </p:blipFill>
        <p:spPr>
          <a:xfrm>
            <a:off x="50716" y="6217030"/>
            <a:ext cx="2070100" cy="635000"/>
          </a:xfrm>
          <a:prstGeom prst="rect">
            <a:avLst/>
          </a:prstGeom>
        </p:spPr>
      </p:pic>
      <p:sp>
        <p:nvSpPr>
          <p:cNvPr id="46" name="Rounded Rectangle 45">
            <a:extLst>
              <a:ext uri="{FF2B5EF4-FFF2-40B4-BE49-F238E27FC236}">
                <a16:creationId xmlns:a16="http://schemas.microsoft.com/office/drawing/2014/main" id="{F077D7E0-1A04-662B-24A2-7C38A39734F0}"/>
              </a:ext>
            </a:extLst>
          </p:cNvPr>
          <p:cNvSpPr/>
          <p:nvPr>
            <p:custDataLst>
              <p:tags r:id="rId2"/>
            </p:custDataLst>
          </p:nvPr>
        </p:nvSpPr>
        <p:spPr>
          <a:xfrm>
            <a:off x="2184209" y="1301904"/>
            <a:ext cx="7490619" cy="90674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aphicFrame>
        <p:nvGraphicFramePr>
          <p:cNvPr id="47" name="Table 46">
            <a:extLst>
              <a:ext uri="{FF2B5EF4-FFF2-40B4-BE49-F238E27FC236}">
                <a16:creationId xmlns:a16="http://schemas.microsoft.com/office/drawing/2014/main" id="{1E6F8618-0B6D-5510-9D5D-12D2C99C2CBF}"/>
              </a:ext>
            </a:extLst>
          </p:cNvPr>
          <p:cNvGraphicFramePr>
            <a:graphicFrameLocks noGrp="1"/>
          </p:cNvGraphicFramePr>
          <p:nvPr>
            <p:custDataLst>
              <p:tags r:id="rId3"/>
            </p:custDataLst>
            <p:extLst>
              <p:ext uri="{D42A27DB-BD31-4B8C-83A1-F6EECF244321}">
                <p14:modId xmlns:p14="http://schemas.microsoft.com/office/powerpoint/2010/main" val="2997577397"/>
              </p:ext>
            </p:extLst>
          </p:nvPr>
        </p:nvGraphicFramePr>
        <p:xfrm>
          <a:off x="2239769" y="1184517"/>
          <a:ext cx="7435059" cy="1223613"/>
        </p:xfrm>
        <a:graphic>
          <a:graphicData uri="http://schemas.openxmlformats.org/drawingml/2006/table">
            <a:tbl>
              <a:tblPr firstRow="1" firstCol="1" bandRow="1"/>
              <a:tblGrid>
                <a:gridCol w="7435059">
                  <a:extLst>
                    <a:ext uri="{9D8B030D-6E8A-4147-A177-3AD203B41FA5}">
                      <a16:colId xmlns:a16="http://schemas.microsoft.com/office/drawing/2014/main" val="229045705"/>
                    </a:ext>
                  </a:extLst>
                </a:gridCol>
              </a:tblGrid>
              <a:tr h="1223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Structures et processus du côté de la demande en données probantes </a:t>
                      </a:r>
                      <a:r>
                        <a:rPr lang="fr" sz="1200" b="0" dirty="0">
                          <a:solidFill>
                            <a:srgbClr val="254776"/>
                          </a:solidFill>
                          <a:latin typeface="Helvetica" pitchFamily="2" charset="0"/>
                          <a:ea typeface="Garamond" panose="02020404030301010803" pitchFamily="18" charset="0"/>
                          <a:cs typeface="Garamond" panose="02020404030301010803" pitchFamily="18" charset="0"/>
                        </a:rPr>
                        <a:t>pour :</a:t>
                      </a:r>
                      <a:r>
                        <a:rPr lang="fr" sz="1200" b="1" dirty="0">
                          <a:solidFill>
                            <a:srgbClr val="254776"/>
                          </a:solidFill>
                          <a:latin typeface="Helvetica" pitchFamily="2" charset="0"/>
                          <a:ea typeface="Garamond" panose="02020404030301010803" pitchFamily="18" charset="0"/>
                          <a:cs typeface="Garamond" panose="02020404030301010803" pitchFamily="18" charset="0"/>
                        </a:rPr>
                        <a:t> </a:t>
                      </a:r>
                      <a:br>
                        <a:rPr lang="en-CA" sz="1200" b="1"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1) intégrer les données probantes dans les processus consultatifs et décisionnels de routine et </a:t>
                      </a:r>
                      <a:br>
                        <a:rPr lang="en-US" sz="1000" b="0"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dans les plateformes d'apprentissage et d'amélioration (</a:t>
                      </a:r>
                      <a:r>
                        <a:rPr lang="fr" sz="1000" b="1" dirty="0">
                          <a:solidFill>
                            <a:srgbClr val="254776"/>
                          </a:solidFill>
                          <a:latin typeface="Helvetica" pitchFamily="2" charset="0"/>
                          <a:ea typeface="Garamond" panose="02020404030301010803" pitchFamily="18" charset="0"/>
                          <a:cs typeface="Garamond" panose="02020404030301010803" pitchFamily="18" charset="0"/>
                        </a:rPr>
                        <a:t>facilitateurs</a:t>
                      </a:r>
                      <a:r>
                        <a:rPr lang="fr" sz="1000" b="0" dirty="0">
                          <a:solidFill>
                            <a:srgbClr val="254776"/>
                          </a:solidFill>
                          <a:latin typeface="Helvetica" pitchFamily="2" charset="0"/>
                          <a:ea typeface="Garamond" panose="02020404030301010803" pitchFamily="18" charset="0"/>
                          <a:cs typeface="Garamond" panose="02020404030301010803" pitchFamily="18" charset="0"/>
                        </a:rPr>
                        <a:t>) ;</a:t>
                      </a:r>
                      <a:br>
                        <a:rPr lang="en-US" sz="1000" b="0"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2) développer et maintenir une </a:t>
                      </a:r>
                      <a:r>
                        <a:rPr lang="fr" sz="1000" b="1" dirty="0">
                          <a:solidFill>
                            <a:srgbClr val="254776"/>
                          </a:solidFill>
                          <a:latin typeface="Helvetica" pitchFamily="2" charset="0"/>
                          <a:ea typeface="Garamond" panose="02020404030301010803" pitchFamily="18" charset="0"/>
                          <a:cs typeface="Garamond" panose="02020404030301010803" pitchFamily="18" charset="0"/>
                        </a:rPr>
                        <a:t>culture des données probantes</a:t>
                      </a:r>
                      <a:r>
                        <a:rPr lang="fr" sz="1000" b="0" dirty="0">
                          <a:solidFill>
                            <a:srgbClr val="254776"/>
                          </a:solidFill>
                          <a:latin typeface="Helvetica" pitchFamily="2" charset="0"/>
                          <a:ea typeface="Garamond" panose="02020404030301010803" pitchFamily="18" charset="0"/>
                          <a:cs typeface="Garamond" panose="02020404030301010803" pitchFamily="18" charset="0"/>
                        </a:rPr>
                        <a:t> ; 3) renforcer </a:t>
                      </a:r>
                      <a:r>
                        <a:rPr lang="fr" sz="1000" b="1" dirty="0">
                          <a:solidFill>
                            <a:srgbClr val="254776"/>
                          </a:solidFill>
                          <a:latin typeface="Helvetica" pitchFamily="2" charset="0"/>
                          <a:ea typeface="Garamond" panose="02020404030301010803" pitchFamily="18" charset="0"/>
                          <a:cs typeface="Garamond" panose="02020404030301010803" pitchFamily="18" charset="0"/>
                        </a:rPr>
                        <a:t>les capacités </a:t>
                      </a:r>
                      <a:r>
                        <a:rPr lang="fr" sz="1000" b="0" dirty="0">
                          <a:solidFill>
                            <a:srgbClr val="254776"/>
                          </a:solidFill>
                          <a:latin typeface="Helvetica" pitchFamily="2" charset="0"/>
                          <a:ea typeface="Garamond" panose="02020404030301010803" pitchFamily="18" charset="0"/>
                          <a:cs typeface="Garamond" panose="02020404030301010803" pitchFamily="18" charset="0"/>
                        </a:rPr>
                        <a:t>d’utilisation des données probantes</a:t>
                      </a:r>
                    </a:p>
                    <a:p>
                      <a:pPr marL="0" marR="0" indent="0" algn="ctr" defTabSz="914400" rtl="0" eaLnBrk="1" fontAlgn="auto" latinLnBrk="0" hangingPunct="1">
                        <a:lnSpc>
                          <a:spcPct val="100000"/>
                        </a:lnSpc>
                        <a:spcBef>
                          <a:spcPts val="0"/>
                        </a:spcBef>
                        <a:spcAft>
                          <a:spcPts val="0"/>
                        </a:spcAft>
                        <a:buClrTx/>
                        <a:buSzTx/>
                        <a:buFontTx/>
                        <a:buNone/>
                        <a:tabLst/>
                        <a:defRPr/>
                      </a:pPr>
                      <a:r>
                        <a:rPr lang="fr" sz="1000" b="1" dirty="0">
                          <a:solidFill>
                            <a:srgbClr val="254776"/>
                          </a:solidFill>
                          <a:latin typeface="Helvetica" pitchFamily="2" charset="0"/>
                          <a:ea typeface="Garamond" panose="02020404030301010803" pitchFamily="18" charset="0"/>
                          <a:cs typeface="Garamond" panose="02020404030301010803" pitchFamily="18" charset="0"/>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51" name="Rounded Rectangle 50">
            <a:extLst>
              <a:ext uri="{FF2B5EF4-FFF2-40B4-BE49-F238E27FC236}">
                <a16:creationId xmlns:a16="http://schemas.microsoft.com/office/drawing/2014/main" id="{EBEAF75D-93B7-0DC9-177C-04A0BF9CBFCE}"/>
              </a:ext>
            </a:extLst>
          </p:cNvPr>
          <p:cNvSpPr/>
          <p:nvPr>
            <p:custDataLst>
              <p:tags r:id="rId4"/>
            </p:custDataLst>
          </p:nvPr>
        </p:nvSpPr>
        <p:spPr>
          <a:xfrm>
            <a:off x="1746604" y="4559341"/>
            <a:ext cx="8159204" cy="2222940"/>
          </a:xfrm>
          <a:prstGeom prst="roundRect">
            <a:avLst/>
          </a:prstGeom>
          <a:noFill/>
          <a:ln w="28575">
            <a:solidFill>
              <a:srgbClr val="99CC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B66CC04-AF37-01B2-F043-DF68371D57DD}"/>
              </a:ext>
            </a:extLst>
          </p:cNvPr>
          <p:cNvSpPr txBox="1">
            <a:spLocks/>
          </p:cNvSpPr>
          <p:nvPr>
            <p:custDataLst>
              <p:tags r:id="rId5"/>
            </p:custDataLst>
          </p:nvPr>
        </p:nvSpPr>
        <p:spPr>
          <a:xfrm>
            <a:off x="359462" y="349704"/>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kumimoji="0" lang="fr-FR" altLang="fr-FR" sz="2000" b="0" i="0" u="none" strike="noStrike" cap="none" normalizeH="0" baseline="0" dirty="0">
                <a:ln>
                  <a:noFill/>
                </a:ln>
                <a:solidFill>
                  <a:schemeClr val="tx1"/>
                </a:solidFill>
                <a:effectLst/>
                <a:latin typeface="Arial" panose="020B0604020202020204" pitchFamily="34" charset="0"/>
              </a:rPr>
              <a:t>Les unités d’appui aux données probantes, réactives et axées sur la demande, opérant au sein de systèmes nationaux (et locaux), pourront désormais tirer parti des informations, des synthèses vivantes de données probantes et de l'infrastructure de soutien rendues possibles grâce à l'ESIC</a:t>
            </a:r>
          </a:p>
          <a:p>
            <a:pPr defTabSz="914400" hangingPunct="0">
              <a:spcBef>
                <a:spcPts val="0"/>
              </a:spcBef>
              <a:defRPr/>
            </a:pPr>
            <a:endParaRPr lang="en-CA" kern="0" dirty="0">
              <a:solidFill>
                <a:schemeClr val="tx1"/>
              </a:solidFill>
              <a:latin typeface="Arial"/>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9A5F3425-455C-2AE9-18DF-30DB845E0A2A}"/>
              </a:ext>
            </a:extLst>
          </p:cNvPr>
          <p:cNvSpPr/>
          <p:nvPr>
            <p:custDataLst>
              <p:tags r:id="rId6"/>
            </p:custDataLst>
          </p:nvPr>
        </p:nvSpPr>
        <p:spPr>
          <a:xfrm>
            <a:off x="2058600" y="2572369"/>
            <a:ext cx="7763496" cy="1632455"/>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17" name="Table 16">
            <a:extLst>
              <a:ext uri="{FF2B5EF4-FFF2-40B4-BE49-F238E27FC236}">
                <a16:creationId xmlns:a16="http://schemas.microsoft.com/office/drawing/2014/main" id="{8B8C16A7-8586-DD46-5F5C-77E6B2E27E99}"/>
              </a:ext>
            </a:extLst>
          </p:cNvPr>
          <p:cNvGraphicFramePr>
            <a:graphicFrameLocks noGrp="1"/>
          </p:cNvGraphicFramePr>
          <p:nvPr>
            <p:custDataLst>
              <p:tags r:id="rId7"/>
            </p:custDataLst>
            <p:extLst>
              <p:ext uri="{D42A27DB-BD31-4B8C-83A1-F6EECF244321}">
                <p14:modId xmlns:p14="http://schemas.microsoft.com/office/powerpoint/2010/main" val="1488332789"/>
              </p:ext>
            </p:extLst>
          </p:nvPr>
        </p:nvGraphicFramePr>
        <p:xfrm>
          <a:off x="2213395" y="2573518"/>
          <a:ext cx="7289642" cy="1715064"/>
        </p:xfrm>
        <a:graphic>
          <a:graphicData uri="http://schemas.openxmlformats.org/drawingml/2006/table">
            <a:tbl>
              <a:tblPr firstRow="1" firstCol="1" bandRow="1"/>
              <a:tblGrid>
                <a:gridCol w="3644821">
                  <a:extLst>
                    <a:ext uri="{9D8B030D-6E8A-4147-A177-3AD203B41FA5}">
                      <a16:colId xmlns:a16="http://schemas.microsoft.com/office/drawing/2014/main" val="229045705"/>
                    </a:ext>
                  </a:extLst>
                </a:gridCol>
                <a:gridCol w="3644821">
                  <a:extLst>
                    <a:ext uri="{9D8B030D-6E8A-4147-A177-3AD203B41FA5}">
                      <a16:colId xmlns:a16="http://schemas.microsoft.com/office/drawing/2014/main" val="3960308684"/>
                    </a:ext>
                  </a:extLst>
                </a:gridCol>
              </a:tblGrid>
              <a:tr h="4197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Mécanisme de priorisation des demandes en données probantes</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fr" sz="1100" b="1" i="0" dirty="0">
                          <a:solidFill>
                            <a:srgbClr val="40B5D3"/>
                          </a:solidFill>
                          <a:latin typeface="Helvetica" pitchFamily="2" charset="0"/>
                          <a:ea typeface="Garamond" panose="02020404030301010803" pitchFamily="18" charset="0"/>
                          <a:cs typeface="Garamond" panose="02020404030301010803" pitchFamily="18" charset="0"/>
                        </a:rPr>
                        <a:t> </a:t>
                      </a:r>
                      <a:r>
                        <a:rPr lang="fr" sz="1100" b="0" i="0" dirty="0">
                          <a:solidFill>
                            <a:srgbClr val="254776"/>
                          </a:solidFill>
                          <a:latin typeface="Helvetica" pitchFamily="2" charset="0"/>
                          <a:ea typeface="Garamond" panose="02020404030301010803" pitchFamily="18" charset="0"/>
                          <a:cs typeface="Garamond" panose="02020404030301010803" pitchFamily="18" charset="0"/>
                        </a:rPr>
                        <a:t>(analyse prospective et sollicitation de questions)</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5588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000" b="0" i="0" dirty="0">
                          <a:solidFill>
                            <a:srgbClr val="254776"/>
                          </a:solidFill>
                          <a:latin typeface="Helvetica" pitchFamily="2" charset="0"/>
                          <a:ea typeface="Garamond" panose="02020404030301010803" pitchFamily="18" charset="0"/>
                          <a:cs typeface="Garamond" panose="02020404030301010803" pitchFamily="18" charset="0"/>
                        </a:rPr>
                        <a:t>Demandes via un guichet unique</a:t>
                      </a:r>
                    </a:p>
                    <a:p>
                      <a:pPr marL="0" marR="0" indent="0" algn="ctr" defTabSz="914400" rtl="0" eaLnBrk="1" fontAlgn="auto" latinLnBrk="0" hangingPunct="1">
                        <a:lnSpc>
                          <a:spcPct val="100000"/>
                        </a:lnSpc>
                        <a:spcBef>
                          <a:spcPts val="0"/>
                        </a:spcBef>
                        <a:spcAft>
                          <a:spcPts val="0"/>
                        </a:spcAft>
                        <a:buClrTx/>
                        <a:buSzTx/>
                        <a:buFontTx/>
                        <a:buNone/>
                        <a:tabLst/>
                        <a:defRPr/>
                      </a:pPr>
                      <a:r>
                        <a:rPr lang="fr" sz="1000" b="0" i="0" dirty="0">
                          <a:solidFill>
                            <a:srgbClr val="254776"/>
                          </a:solidFill>
                          <a:latin typeface="Helvetica" pitchFamily="2" charset="0"/>
                          <a:ea typeface="Garamond" panose="02020404030301010803" pitchFamily="18" charset="0"/>
                          <a:cs typeface="Garamond" panose="02020404030301010803" pitchFamily="18" charset="0"/>
                        </a:rPr>
                        <a:t>(lors de questions complexes)</a:t>
                      </a:r>
                      <a:endParaRPr lang="en-CA" sz="1000" b="1" i="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000" b="0" i="0" dirty="0">
                          <a:solidFill>
                            <a:srgbClr val="254776"/>
                          </a:solidFill>
                          <a:latin typeface="Helvetica" pitchFamily="2" charset="0"/>
                          <a:ea typeface="Garamond" panose="02020404030301010803" pitchFamily="18" charset="0"/>
                          <a:cs typeface="Garamond" panose="02020404030301010803" pitchFamily="18" charset="0"/>
                        </a:rPr>
                        <a:t>Réponses dans des formats adaptés</a:t>
                      </a:r>
                      <a:br>
                        <a:rPr lang="en-CA" sz="1000" b="0" i="0" dirty="0">
                          <a:solidFill>
                            <a:srgbClr val="254776"/>
                          </a:solidFill>
                          <a:latin typeface="Helvetica" pitchFamily="2" charset="0"/>
                          <a:ea typeface="Garamond" panose="02020404030301010803" pitchFamily="18" charset="0"/>
                          <a:cs typeface="Garamond" panose="02020404030301010803" pitchFamily="18" charset="0"/>
                        </a:rPr>
                      </a:br>
                      <a:r>
                        <a:rPr lang="fr" sz="1000" b="0" i="0" dirty="0">
                          <a:solidFill>
                            <a:srgbClr val="254776"/>
                          </a:solidFill>
                          <a:latin typeface="Helvetica" pitchFamily="2" charset="0"/>
                          <a:ea typeface="Garamond" panose="02020404030301010803" pitchFamily="18" charset="0"/>
                          <a:cs typeface="Garamond" panose="02020404030301010803" pitchFamily="18" charset="0"/>
                        </a:rPr>
                        <a:t>aux processus décisionnels</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r h="7364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Mécanisme de coordination de l’offre en données probantes</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fr" sz="1100" b="1" i="0" dirty="0">
                          <a:solidFill>
                            <a:srgbClr val="40B5D3"/>
                          </a:solidFill>
                          <a:latin typeface="Helvetica" pitchFamily="2" charset="0"/>
                          <a:ea typeface="Garamond" panose="02020404030301010803" pitchFamily="18" charset="0"/>
                          <a:cs typeface="Garamond" panose="02020404030301010803" pitchFamily="18" charset="0"/>
                        </a:rPr>
                        <a:t> </a:t>
                      </a:r>
                      <a:r>
                        <a:rPr lang="fr" sz="1000" b="0" i="0" dirty="0">
                          <a:solidFill>
                            <a:srgbClr val="254776"/>
                          </a:solidFill>
                          <a:latin typeface="Helvetica" pitchFamily="2" charset="0"/>
                          <a:ea typeface="Garamond" panose="02020404030301010803" pitchFamily="18" charset="0"/>
                          <a:cs typeface="Garamond" panose="02020404030301010803" pitchFamily="18" charset="0"/>
                        </a:rPr>
                        <a:t>(appui ultrarapide en données probantes pour apporter les formes nécessaires de données probantes </a:t>
                      </a:r>
                      <a:r>
                        <a:rPr lang="fr" sz="1000" b="0" i="0" u="sng" dirty="0">
                          <a:solidFill>
                            <a:srgbClr val="254776"/>
                          </a:solidFill>
                          <a:latin typeface="Helvetica" pitchFamily="2" charset="0"/>
                          <a:ea typeface="Garamond" panose="02020404030301010803" pitchFamily="18" charset="0"/>
                          <a:cs typeface="Garamond" panose="02020404030301010803" pitchFamily="18" charset="0"/>
                        </a:rPr>
                        <a:t>existantes</a:t>
                      </a:r>
                      <a:r>
                        <a:rPr lang="fr" sz="1000" b="0" i="0" u="none" dirty="0">
                          <a:solidFill>
                            <a:srgbClr val="254776"/>
                          </a:solidFill>
                          <a:latin typeface="Helvetica" pitchFamily="2" charset="0"/>
                          <a:ea typeface="Garamond" panose="02020404030301010803" pitchFamily="18" charset="0"/>
                          <a:cs typeface="Garamond" panose="02020404030301010803" pitchFamily="18" charset="0"/>
                        </a:rPr>
                        <a:t> </a:t>
                      </a:r>
                      <a:r>
                        <a:rPr lang="fr" sz="1000" b="0" i="0" dirty="0">
                          <a:solidFill>
                            <a:srgbClr val="254776"/>
                          </a:solidFill>
                          <a:latin typeface="Helvetica" pitchFamily="2" charset="0"/>
                          <a:ea typeface="Garamond" panose="02020404030301010803" pitchFamily="18" charset="0"/>
                          <a:cs typeface="Garamond" panose="02020404030301010803" pitchFamily="18" charset="0"/>
                        </a:rPr>
                        <a:t>et un modèle « d'entrepreneur général » pour faire appel aux « métiers » appropriés pour développer </a:t>
                      </a:r>
                      <a:r>
                        <a:rPr lang="fr" sz="1000" b="0" i="0" u="none" dirty="0">
                          <a:solidFill>
                            <a:srgbClr val="254776"/>
                          </a:solidFill>
                          <a:latin typeface="Helvetica" pitchFamily="2" charset="0"/>
                          <a:ea typeface="Garamond" panose="02020404030301010803" pitchFamily="18" charset="0"/>
                          <a:cs typeface="Garamond" panose="02020404030301010803" pitchFamily="18" charset="0"/>
                        </a:rPr>
                        <a:t>de</a:t>
                      </a:r>
                      <a:r>
                        <a:rPr lang="fr" sz="1000" b="0" i="0" u="sng" dirty="0">
                          <a:solidFill>
                            <a:srgbClr val="254776"/>
                          </a:solidFill>
                          <a:latin typeface="Helvetica" pitchFamily="2" charset="0"/>
                          <a:ea typeface="Garamond" panose="02020404030301010803" pitchFamily="18" charset="0"/>
                          <a:cs typeface="Garamond" panose="02020404030301010803" pitchFamily="18" charset="0"/>
                        </a:rPr>
                        <a:t> nouvelles </a:t>
                      </a:r>
                      <a:r>
                        <a:rPr lang="fr" sz="1000" b="0" i="0" dirty="0">
                          <a:solidFill>
                            <a:srgbClr val="254776"/>
                          </a:solidFill>
                          <a:latin typeface="Helvetica" pitchFamily="2" charset="0"/>
                          <a:ea typeface="Garamond" panose="02020404030301010803" pitchFamily="18" charset="0"/>
                          <a:cs typeface="Garamond" panose="02020404030301010803" pitchFamily="18" charset="0"/>
                        </a:rPr>
                        <a:t>données probantes)</a:t>
                      </a:r>
                      <a:endParaRPr lang="en-CA" sz="1000" b="1" dirty="0">
                        <a:solidFill>
                          <a:srgbClr val="254776"/>
                        </a:solidFill>
                        <a:latin typeface="Helvetica" pitchFamily="2" charset="0"/>
                        <a:ea typeface="Garamond" panose="02020404030301010803" pitchFamily="18" charset="0"/>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41" name="Rounded Rectangle 40">
            <a:extLst>
              <a:ext uri="{FF2B5EF4-FFF2-40B4-BE49-F238E27FC236}">
                <a16:creationId xmlns:a16="http://schemas.microsoft.com/office/drawing/2014/main" id="{E8C752E9-D4EE-613B-5477-E3E36541EC41}"/>
              </a:ext>
            </a:extLst>
          </p:cNvPr>
          <p:cNvSpPr/>
          <p:nvPr>
            <p:custDataLst>
              <p:tags r:id="rId8"/>
            </p:custDataLst>
          </p:nvPr>
        </p:nvSpPr>
        <p:spPr>
          <a:xfrm>
            <a:off x="1900719" y="4626240"/>
            <a:ext cx="5657065" cy="2090033"/>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43" name="Table 42">
            <a:extLst>
              <a:ext uri="{FF2B5EF4-FFF2-40B4-BE49-F238E27FC236}">
                <a16:creationId xmlns:a16="http://schemas.microsoft.com/office/drawing/2014/main" id="{AD320019-7CEC-3ED0-D066-C4ACF2249FCC}"/>
              </a:ext>
            </a:extLst>
          </p:cNvPr>
          <p:cNvGraphicFramePr>
            <a:graphicFrameLocks noGrp="1"/>
          </p:cNvGraphicFramePr>
          <p:nvPr>
            <p:custDataLst>
              <p:tags r:id="rId9"/>
            </p:custDataLst>
            <p:extLst>
              <p:ext uri="{D42A27DB-BD31-4B8C-83A1-F6EECF244321}">
                <p14:modId xmlns:p14="http://schemas.microsoft.com/office/powerpoint/2010/main" val="3353057070"/>
              </p:ext>
            </p:extLst>
          </p:nvPr>
        </p:nvGraphicFramePr>
        <p:xfrm>
          <a:off x="2017503" y="4702031"/>
          <a:ext cx="5550555" cy="1935460"/>
        </p:xfrm>
        <a:graphic>
          <a:graphicData uri="http://schemas.openxmlformats.org/drawingml/2006/table">
            <a:tbl>
              <a:tblPr firstRow="1" firstCol="1" bandRow="1"/>
              <a:tblGrid>
                <a:gridCol w="3013634">
                  <a:extLst>
                    <a:ext uri="{9D8B030D-6E8A-4147-A177-3AD203B41FA5}">
                      <a16:colId xmlns:a16="http://schemas.microsoft.com/office/drawing/2014/main" val="229045705"/>
                    </a:ext>
                  </a:extLst>
                </a:gridCol>
                <a:gridCol w="2536921">
                  <a:extLst>
                    <a:ext uri="{9D8B030D-6E8A-4147-A177-3AD203B41FA5}">
                      <a16:colId xmlns:a16="http://schemas.microsoft.com/office/drawing/2014/main" val="2443240437"/>
                    </a:ext>
                  </a:extLst>
                </a:gridCol>
              </a:tblGrid>
              <a:tr h="18892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Unités d'appui aux données probantes </a:t>
                      </a:r>
                      <a:r>
                        <a:rPr lang="fr" sz="1100" b="0" dirty="0">
                          <a:solidFill>
                            <a:srgbClr val="254776"/>
                          </a:solidFill>
                          <a:latin typeface="Helvetica" pitchFamily="2" charset="0"/>
                          <a:ea typeface="Garamond" panose="02020404030301010803" pitchFamily="18" charset="0"/>
                          <a:cs typeface="Garamond" panose="02020404030301010803" pitchFamily="18" charset="0"/>
                        </a:rPr>
                        <a:t>(les « métiers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100" b="0" dirty="0">
                          <a:solidFill>
                            <a:srgbClr val="254776"/>
                          </a:solidFill>
                          <a:latin typeface="Helvetica" pitchFamily="2" charset="0"/>
                          <a:ea typeface="Garamond" panose="02020404030301010803" pitchFamily="18" charset="0"/>
                          <a:cs typeface="Garamond" panose="02020404030301010803" pitchFamily="18" charset="0"/>
                        </a:rPr>
                        <a:t>axées sur des formes spécifiques de données probantes</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875256">
                <a:tc>
                  <a:txBody>
                    <a:bodyPr/>
                    <a:lstStyle/>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Analyse de données</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Modélisation</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Évaluation</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Recherche comportementale/mise en œuvre</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Informations qualitatives</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Synthèse des données probantes (contextualisées)</a:t>
                      </a: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Évaluation des technologies / </a:t>
                      </a:r>
                      <a:br>
                        <a:rPr lang="en-CA" sz="1000" b="0"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analyse coût-efficacité</a:t>
                      </a: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Lignes directrices</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709684">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100" b="0" dirty="0">
                          <a:solidFill>
                            <a:srgbClr val="254776"/>
                          </a:solidFill>
                          <a:latin typeface="Helvetica" pitchFamily="2" charset="0"/>
                          <a:ea typeface="Garamond" panose="02020404030301010803" pitchFamily="18" charset="0"/>
                          <a:cs typeface="Garamond" panose="02020404030301010803" pitchFamily="18" charset="0"/>
                        </a:rPr>
                        <a:t>… axées sur des secteurs spécifiques (et de nombreuses formes de données probantes)</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chemeClr val="tx1"/>
                          </a:solidFill>
                          <a:latin typeface="Helvetica" pitchFamily="2" charset="0"/>
                          <a:ea typeface="Garamond" panose="02020404030301010803" pitchFamily="18" charset="0"/>
                          <a:cs typeface="Garamond" panose="02020404030301010803" pitchFamily="18" charset="0"/>
                        </a:rPr>
                        <a:t>Action climatique</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chemeClr val="tx1"/>
                          </a:solidFill>
                          <a:latin typeface="Helvetica" pitchFamily="2" charset="0"/>
                          <a:ea typeface="Garamond" panose="02020404030301010803" pitchFamily="18" charset="0"/>
                          <a:cs typeface="Garamond" panose="02020404030301010803" pitchFamily="18" charset="0"/>
                        </a:rPr>
                        <a:t>Éducation, santé, sécurité publique, services sociaux, etc.</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chemeClr val="tx1"/>
                          </a:solidFill>
                          <a:latin typeface="Helvetica" pitchFamily="2" charset="0"/>
                          <a:ea typeface="Garamond" panose="02020404030301010803" pitchFamily="18" charset="0"/>
                          <a:cs typeface="Garamond" panose="02020404030301010803" pitchFamily="18" charset="0"/>
                        </a:rPr>
                        <a:t>Développement international</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grpSp>
        <p:nvGrpSpPr>
          <p:cNvPr id="78" name="Group 77">
            <a:extLst>
              <a:ext uri="{FF2B5EF4-FFF2-40B4-BE49-F238E27FC236}">
                <a16:creationId xmlns:a16="http://schemas.microsoft.com/office/drawing/2014/main" id="{58A8D20F-E71D-9860-A776-0786193E2623}"/>
              </a:ext>
            </a:extLst>
          </p:cNvPr>
          <p:cNvGrpSpPr/>
          <p:nvPr>
            <p:custDataLst>
              <p:tags r:id="rId10"/>
            </p:custDataLst>
          </p:nvPr>
        </p:nvGrpSpPr>
        <p:grpSpPr>
          <a:xfrm rot="16200000" flipH="1">
            <a:off x="7611304" y="5451355"/>
            <a:ext cx="173233" cy="145420"/>
            <a:chOff x="5830099" y="0"/>
            <a:chExt cx="64895" cy="288001"/>
          </a:xfrm>
        </p:grpSpPr>
        <p:cxnSp>
          <p:nvCxnSpPr>
            <p:cNvPr id="79" name="Straight Arrow Connector 78">
              <a:extLst>
                <a:ext uri="{FF2B5EF4-FFF2-40B4-BE49-F238E27FC236}">
                  <a16:creationId xmlns:a16="http://schemas.microsoft.com/office/drawing/2014/main" id="{F9A4EB5A-B8FB-B814-FF56-138B79E3C62A}"/>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CEF1A581-4FEB-7C0B-6BB3-7141BDB18BB1}"/>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cxnSp>
        <p:nvCxnSpPr>
          <p:cNvPr id="36" name="Straight Arrow Connector 35">
            <a:extLst>
              <a:ext uri="{FF2B5EF4-FFF2-40B4-BE49-F238E27FC236}">
                <a16:creationId xmlns:a16="http://schemas.microsoft.com/office/drawing/2014/main" id="{61C1BCD4-9FFF-63B9-6EAC-E2D4C298E7EC}"/>
              </a:ext>
            </a:extLst>
          </p:cNvPr>
          <p:cNvCxnSpPr>
            <a:cxnSpLocks/>
          </p:cNvCxnSpPr>
          <p:nvPr>
            <p:custDataLst>
              <p:tags r:id="rId11"/>
            </p:custDataLst>
          </p:nvPr>
        </p:nvCxnSpPr>
        <p:spPr>
          <a:xfrm flipV="1">
            <a:off x="6113261" y="3195772"/>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B5042AE-701A-E272-A246-77FDC00DC497}"/>
              </a:ext>
            </a:extLst>
          </p:cNvPr>
          <p:cNvCxnSpPr>
            <a:cxnSpLocks/>
          </p:cNvCxnSpPr>
          <p:nvPr>
            <p:custDataLst>
              <p:tags r:id="rId12"/>
            </p:custDataLst>
          </p:nvPr>
        </p:nvCxnSpPr>
        <p:spPr>
          <a:xfrm>
            <a:off x="5588589" y="3210930"/>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B02E9B0E-0A8A-149E-B395-7B30A2F50895}"/>
              </a:ext>
            </a:extLst>
          </p:cNvPr>
          <p:cNvGrpSpPr/>
          <p:nvPr>
            <p:custDataLst>
              <p:tags r:id="rId13"/>
            </p:custDataLst>
          </p:nvPr>
        </p:nvGrpSpPr>
        <p:grpSpPr>
          <a:xfrm rot="10800000" flipH="1">
            <a:off x="5769520" y="2254091"/>
            <a:ext cx="188921" cy="288000"/>
            <a:chOff x="5706073" y="0"/>
            <a:chExt cx="188921" cy="288000"/>
          </a:xfrm>
        </p:grpSpPr>
        <p:cxnSp>
          <p:nvCxnSpPr>
            <p:cNvPr id="9" name="Straight Arrow Connector 8">
              <a:extLst>
                <a:ext uri="{FF2B5EF4-FFF2-40B4-BE49-F238E27FC236}">
                  <a16:creationId xmlns:a16="http://schemas.microsoft.com/office/drawing/2014/main" id="{E9C4240C-D1A5-3C17-CB57-BED11322BE52}"/>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5BDA682-D464-06F4-502E-F7CCE28B597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42" name="Rounded Rectangle 41">
            <a:extLst>
              <a:ext uri="{FF2B5EF4-FFF2-40B4-BE49-F238E27FC236}">
                <a16:creationId xmlns:a16="http://schemas.microsoft.com/office/drawing/2014/main" id="{77FBD945-B9D6-7242-A286-2ED70F3D2F3A}"/>
              </a:ext>
            </a:extLst>
          </p:cNvPr>
          <p:cNvSpPr/>
          <p:nvPr>
            <p:custDataLst>
              <p:tags r:id="rId14"/>
            </p:custDataLst>
          </p:nvPr>
        </p:nvSpPr>
        <p:spPr>
          <a:xfrm>
            <a:off x="7833078" y="4634461"/>
            <a:ext cx="1953444" cy="2118340"/>
          </a:xfrm>
          <a:prstGeom prst="roundRect">
            <a:avLst/>
          </a:prstGeom>
          <a:solidFill>
            <a:srgbClr val="CC76A6">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38" name="Table 37">
            <a:extLst>
              <a:ext uri="{FF2B5EF4-FFF2-40B4-BE49-F238E27FC236}">
                <a16:creationId xmlns:a16="http://schemas.microsoft.com/office/drawing/2014/main" id="{C3616C13-243C-3CA2-64D6-3992C2B55139}"/>
              </a:ext>
            </a:extLst>
          </p:cNvPr>
          <p:cNvGraphicFramePr>
            <a:graphicFrameLocks noGrp="1"/>
          </p:cNvGraphicFramePr>
          <p:nvPr>
            <p:custDataLst>
              <p:tags r:id="rId15"/>
            </p:custDataLst>
            <p:extLst>
              <p:ext uri="{D42A27DB-BD31-4B8C-83A1-F6EECF244321}">
                <p14:modId xmlns:p14="http://schemas.microsoft.com/office/powerpoint/2010/main" val="1835331809"/>
              </p:ext>
            </p:extLst>
          </p:nvPr>
        </p:nvGraphicFramePr>
        <p:xfrm>
          <a:off x="7904895" y="4602961"/>
          <a:ext cx="1915793" cy="2133600"/>
        </p:xfrm>
        <a:graphic>
          <a:graphicData uri="http://schemas.openxmlformats.org/drawingml/2006/table">
            <a:tbl>
              <a:tblPr firstRow="1" firstCol="1" bandRow="1"/>
              <a:tblGrid>
                <a:gridCol w="1915793">
                  <a:extLst>
                    <a:ext uri="{9D8B030D-6E8A-4147-A177-3AD203B41FA5}">
                      <a16:colId xmlns:a16="http://schemas.microsoft.com/office/drawing/2014/main" val="2063349985"/>
                    </a:ext>
                  </a:extLst>
                </a:gridCol>
              </a:tblGrid>
              <a:tr h="2113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b="1" dirty="0">
                        <a:solidFill>
                          <a:schemeClr val="tx1"/>
                        </a:solidFill>
                        <a:latin typeface="Helvetica" pitchFamily="2" charset="0"/>
                        <a:ea typeface="Garamond" panose="02020404030301010803" pitchFamily="18" charset="0"/>
                        <a:cs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254776"/>
                          </a:solidFill>
                          <a:latin typeface="Helvetica" pitchFamily="2" charset="0"/>
                          <a:ea typeface="Garamond" panose="02020404030301010803" pitchFamily="18" charset="0"/>
                          <a:cs typeface="Garamond" panose="02020404030301010803" pitchFamily="18" charset="0"/>
                        </a:rPr>
                        <a:t>Evidence Synthesis Infrastructure Collaborative</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Informations utilisables</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Synthèses vivantes des </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données probantes</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Infrastructures soutenant l'engagement du côté de la demande, le partage et la réutilisation des données, l'utilisation de l'IA, l'innovation des méthodes et le partage des capacités</a:t>
                      </a:r>
                      <a:endParaRPr lang="en-CA" sz="10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35" name="Group 34">
            <a:extLst>
              <a:ext uri="{FF2B5EF4-FFF2-40B4-BE49-F238E27FC236}">
                <a16:creationId xmlns:a16="http://schemas.microsoft.com/office/drawing/2014/main" id="{F797DC39-6B6B-4DA7-4FA0-8E992814FCF2}"/>
              </a:ext>
            </a:extLst>
          </p:cNvPr>
          <p:cNvGrpSpPr/>
          <p:nvPr>
            <p:custDataLst>
              <p:tags r:id="rId16"/>
            </p:custDataLst>
          </p:nvPr>
        </p:nvGrpSpPr>
        <p:grpSpPr>
          <a:xfrm rot="10800000" flipH="1">
            <a:off x="5760534" y="4229538"/>
            <a:ext cx="188921" cy="288000"/>
            <a:chOff x="5706073" y="0"/>
            <a:chExt cx="188921" cy="288000"/>
          </a:xfrm>
        </p:grpSpPr>
        <p:cxnSp>
          <p:nvCxnSpPr>
            <p:cNvPr id="40" name="Straight Arrow Connector 39">
              <a:extLst>
                <a:ext uri="{FF2B5EF4-FFF2-40B4-BE49-F238E27FC236}">
                  <a16:creationId xmlns:a16="http://schemas.microsoft.com/office/drawing/2014/main" id="{C4E51BB8-47A1-15D1-C0E4-BE102B06BC07}"/>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FF91C7C-BE06-A1CB-3C2E-DF8C392213FF}"/>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7" name="Slide Number Placeholder 4">
            <a:extLst>
              <a:ext uri="{FF2B5EF4-FFF2-40B4-BE49-F238E27FC236}">
                <a16:creationId xmlns:a16="http://schemas.microsoft.com/office/drawing/2014/main" id="{BBBE18FE-0CEE-AC1D-72AE-29F380F9B7EF}"/>
              </a:ext>
            </a:extLst>
          </p:cNvPr>
          <p:cNvSpPr>
            <a:spLocks noGrp="1"/>
          </p:cNvSpPr>
          <p:nvPr>
            <p:ph type="sldNum" sz="quarter" idx="4"/>
            <p:custDataLst>
              <p:tags r:id="rId17"/>
            </p:custDataLst>
          </p:nvPr>
        </p:nvSpPr>
        <p:spPr>
          <a:xfrm>
            <a:off x="11783932" y="6463958"/>
            <a:ext cx="357352" cy="365125"/>
          </a:xfrm>
        </p:spPr>
        <p:txBody>
          <a:bodyPr/>
          <a:lstStyle/>
          <a:p>
            <a:fld id="{E2CB33EA-91D6-F140-A440-0A130B2A34DE}" type="slidenum">
              <a:rPr lang="en-US" smtClean="0"/>
              <a:pPr/>
              <a:t>1</a:t>
            </a:fld>
            <a:endParaRPr lang="en-US" dirty="0"/>
          </a:p>
        </p:txBody>
      </p:sp>
    </p:spTree>
    <p:extLst>
      <p:ext uri="{BB962C8B-B14F-4D97-AF65-F5344CB8AC3E}">
        <p14:creationId xmlns:p14="http://schemas.microsoft.com/office/powerpoint/2010/main" val="300502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50A2A20-6748-9546-0BF2-722772E3D76B}"/>
              </a:ext>
            </a:extLst>
          </p:cNvPr>
          <p:cNvGrpSpPr/>
          <p:nvPr>
            <p:custDataLst>
              <p:tags r:id="rId1"/>
            </p:custDataLst>
          </p:nvPr>
        </p:nvGrpSpPr>
        <p:grpSpPr>
          <a:xfrm rot="10800000">
            <a:off x="4778573" y="5427896"/>
            <a:ext cx="1716048" cy="319995"/>
            <a:chOff x="101017" y="2582243"/>
            <a:chExt cx="1716048" cy="319995"/>
          </a:xfrm>
        </p:grpSpPr>
        <p:pic>
          <p:nvPicPr>
            <p:cNvPr id="81" name="Picture 80">
              <a:extLst>
                <a:ext uri="{FF2B5EF4-FFF2-40B4-BE49-F238E27FC236}">
                  <a16:creationId xmlns:a16="http://schemas.microsoft.com/office/drawing/2014/main" id="{AACA18BB-7EAD-7D2F-6F01-0E0C3BBC9832}"/>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82" name="Picture 81">
              <a:extLst>
                <a:ext uri="{FF2B5EF4-FFF2-40B4-BE49-F238E27FC236}">
                  <a16:creationId xmlns:a16="http://schemas.microsoft.com/office/drawing/2014/main" id="{F9025C0D-1092-0906-CC4E-B5C7A5C9E734}"/>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pSp>
        <p:nvGrpSpPr>
          <p:cNvPr id="56" name="Group 55">
            <a:extLst>
              <a:ext uri="{FF2B5EF4-FFF2-40B4-BE49-F238E27FC236}">
                <a16:creationId xmlns:a16="http://schemas.microsoft.com/office/drawing/2014/main" id="{8ABA5622-B87C-B5B8-C235-432A426ADEDC}"/>
              </a:ext>
            </a:extLst>
          </p:cNvPr>
          <p:cNvGrpSpPr/>
          <p:nvPr>
            <p:custDataLst>
              <p:tags r:id="rId2"/>
            </p:custDataLst>
          </p:nvPr>
        </p:nvGrpSpPr>
        <p:grpSpPr>
          <a:xfrm rot="10800000">
            <a:off x="4808062" y="2928907"/>
            <a:ext cx="1716048" cy="319995"/>
            <a:chOff x="101017" y="2582243"/>
            <a:chExt cx="1716048" cy="319995"/>
          </a:xfrm>
        </p:grpSpPr>
        <p:pic>
          <p:nvPicPr>
            <p:cNvPr id="57" name="Picture 56">
              <a:extLst>
                <a:ext uri="{FF2B5EF4-FFF2-40B4-BE49-F238E27FC236}">
                  <a16:creationId xmlns:a16="http://schemas.microsoft.com/office/drawing/2014/main" id="{7C24B5E6-0E45-9284-F274-9E1970CEB333}"/>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58" name="Picture 57">
              <a:extLst>
                <a:ext uri="{FF2B5EF4-FFF2-40B4-BE49-F238E27FC236}">
                  <a16:creationId xmlns:a16="http://schemas.microsoft.com/office/drawing/2014/main" id="{5C2C4476-A289-D3B0-DE9C-E11BE2194C93}"/>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aphicFrame>
        <p:nvGraphicFramePr>
          <p:cNvPr id="67" name="Table 66">
            <a:extLst>
              <a:ext uri="{FF2B5EF4-FFF2-40B4-BE49-F238E27FC236}">
                <a16:creationId xmlns:a16="http://schemas.microsoft.com/office/drawing/2014/main" id="{8B8D55A7-ABA4-537F-F2C9-024FEBCB97A1}"/>
              </a:ext>
            </a:extLst>
          </p:cNvPr>
          <p:cNvGraphicFramePr>
            <a:graphicFrameLocks noGrp="1"/>
          </p:cNvGraphicFramePr>
          <p:nvPr>
            <p:custDataLst>
              <p:tags r:id="rId3"/>
            </p:custDataLst>
          </p:nvPr>
        </p:nvGraphicFramePr>
        <p:xfrm>
          <a:off x="200503" y="5284822"/>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Analyse de données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Évaluation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59" name="Table 58">
            <a:extLst>
              <a:ext uri="{FF2B5EF4-FFF2-40B4-BE49-F238E27FC236}">
                <a16:creationId xmlns:a16="http://schemas.microsoft.com/office/drawing/2014/main" id="{42D7C369-7896-90CC-C731-11B769B6E80E}"/>
              </a:ext>
            </a:extLst>
          </p:cNvPr>
          <p:cNvGraphicFramePr>
            <a:graphicFrameLocks noGrp="1"/>
          </p:cNvGraphicFramePr>
          <p:nvPr>
            <p:custDataLst>
              <p:tags r:id="rId4"/>
            </p:custDataLst>
          </p:nvPr>
        </p:nvGraphicFramePr>
        <p:xfrm>
          <a:off x="4898686" y="2793242"/>
          <a:ext cx="2130817" cy="1866925"/>
        </p:xfrm>
        <a:graphic>
          <a:graphicData uri="http://schemas.openxmlformats.org/drawingml/2006/table">
            <a:tbl>
              <a:tblPr firstRow="1" firstCol="1" bandRow="1"/>
              <a:tblGrid>
                <a:gridCol w="361337">
                  <a:extLst>
                    <a:ext uri="{9D8B030D-6E8A-4147-A177-3AD203B41FA5}">
                      <a16:colId xmlns:a16="http://schemas.microsoft.com/office/drawing/2014/main" val="1026761990"/>
                    </a:ext>
                  </a:extLst>
                </a:gridCol>
                <a:gridCol w="1769480">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Modélisation</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Évaluation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Lignes directrices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Évaluation de technologies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75" name="Table 74">
            <a:extLst>
              <a:ext uri="{FF2B5EF4-FFF2-40B4-BE49-F238E27FC236}">
                <a16:creationId xmlns:a16="http://schemas.microsoft.com/office/drawing/2014/main" id="{48830DF8-0EE3-0C60-6F20-EB2A13DE2787}"/>
              </a:ext>
            </a:extLst>
          </p:cNvPr>
          <p:cNvGraphicFramePr>
            <a:graphicFrameLocks noGrp="1"/>
          </p:cNvGraphicFramePr>
          <p:nvPr>
            <p:custDataLst>
              <p:tags r:id="rId5"/>
            </p:custDataLst>
          </p:nvPr>
        </p:nvGraphicFramePr>
        <p:xfrm>
          <a:off x="4893812" y="5350963"/>
          <a:ext cx="2167844" cy="1120155"/>
        </p:xfrm>
        <a:graphic>
          <a:graphicData uri="http://schemas.openxmlformats.org/drawingml/2006/table">
            <a:tbl>
              <a:tblPr firstRow="1" firstCol="1" bandRow="1"/>
              <a:tblGrid>
                <a:gridCol w="367615">
                  <a:extLst>
                    <a:ext uri="{9D8B030D-6E8A-4147-A177-3AD203B41FA5}">
                      <a16:colId xmlns:a16="http://schemas.microsoft.com/office/drawing/2014/main" val="1026761990"/>
                    </a:ext>
                  </a:extLst>
                </a:gridCol>
                <a:gridCol w="180022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Recherche comportementale et de mise en œuvre</a:t>
                      </a: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15" name="Table 14">
            <a:extLst>
              <a:ext uri="{FF2B5EF4-FFF2-40B4-BE49-F238E27FC236}">
                <a16:creationId xmlns:a16="http://schemas.microsoft.com/office/drawing/2014/main" id="{B2D9E63A-8DCC-96DF-C8F8-9A0FF0097219}"/>
              </a:ext>
            </a:extLst>
          </p:cNvPr>
          <p:cNvGraphicFramePr>
            <a:graphicFrameLocks noGrp="1"/>
          </p:cNvGraphicFramePr>
          <p:nvPr>
            <p:custDataLst>
              <p:tags r:id="rId6"/>
            </p:custDataLst>
          </p:nvPr>
        </p:nvGraphicFramePr>
        <p:xfrm>
          <a:off x="246140" y="2751536"/>
          <a:ext cx="1672523" cy="1120155"/>
        </p:xfrm>
        <a:graphic>
          <a:graphicData uri="http://schemas.openxmlformats.org/drawingml/2006/table">
            <a:tbl>
              <a:tblPr firstRow="1" firstCol="1" bandRow="1"/>
              <a:tblGrid>
                <a:gridCol w="283620">
                  <a:extLst>
                    <a:ext uri="{9D8B030D-6E8A-4147-A177-3AD203B41FA5}">
                      <a16:colId xmlns:a16="http://schemas.microsoft.com/office/drawing/2014/main" val="1026761990"/>
                    </a:ext>
                  </a:extLst>
                </a:gridCol>
                <a:gridCol w="1388903">
                  <a:extLst>
                    <a:ext uri="{9D8B030D-6E8A-4147-A177-3AD203B41FA5}">
                      <a16:colId xmlns:a16="http://schemas.microsoft.com/office/drawing/2014/main" val="2835784650"/>
                    </a:ext>
                  </a:extLst>
                </a:gridCol>
              </a:tblGrid>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chemeClr val="tx1"/>
                          </a:solidFill>
                          <a:effectLst/>
                          <a:latin typeface="Arial" panose="020B0604020202020204" pitchFamily="34" charset="0"/>
                          <a:cs typeface="Arial" panose="020B0604020202020204" pitchFamily="34" charset="0"/>
                        </a:rPr>
                        <a:t>Analyse de données</a:t>
                      </a:r>
                      <a:endParaRPr lang="en-CA" sz="700" b="0" dirty="0">
                        <a:solidFill>
                          <a:schemeClr val="tx1"/>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Modélisation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sp>
        <p:nvSpPr>
          <p:cNvPr id="10" name="Title 14">
            <a:extLst>
              <a:ext uri="{FF2B5EF4-FFF2-40B4-BE49-F238E27FC236}">
                <a16:creationId xmlns:a16="http://schemas.microsoft.com/office/drawing/2014/main" id="{EE1EC868-7126-878C-C76B-592D410FF7EC}"/>
              </a:ext>
            </a:extLst>
          </p:cNvPr>
          <p:cNvSpPr>
            <a:spLocks noGrp="1"/>
          </p:cNvSpPr>
          <p:nvPr>
            <p:ph type="title"/>
            <p:custDataLst>
              <p:tags r:id="rId7"/>
            </p:custDataLst>
          </p:nvPr>
        </p:nvSpPr>
        <p:spPr/>
        <p:txBody>
          <a:bodyPr>
            <a:noAutofit/>
          </a:bodyPr>
          <a:lstStyle/>
          <a:p>
            <a:pPr defTabSz="914400" hangingPunct="0">
              <a:spcBef>
                <a:spcPts val="0"/>
              </a:spcBef>
              <a:defRPr/>
            </a:pPr>
            <a:r>
              <a:rPr kumimoji="0" lang="fr-CA" sz="22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Ceux qui soutiennent les responsables de politiques gouvernementales </a:t>
            </a:r>
            <a:r>
              <a:rPr lang="fr-CA" sz="2200" dirty="0"/>
              <a:t>auront désormais un accès rapide aux données probantes mondiales et pourront fournir des informations hautement contextualisées, enrichies par les données probantes nationales et locales</a:t>
            </a:r>
            <a:endParaRPr kumimoji="0" lang="en-US" sz="220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cxnSp>
        <p:nvCxnSpPr>
          <p:cNvPr id="26" name="Straight Connector 25">
            <a:extLst>
              <a:ext uri="{FF2B5EF4-FFF2-40B4-BE49-F238E27FC236}">
                <a16:creationId xmlns:a16="http://schemas.microsoft.com/office/drawing/2014/main" id="{5D634CCD-2C93-9329-E84F-2C2F5CBA6963}"/>
              </a:ext>
            </a:extLst>
          </p:cNvPr>
          <p:cNvCxnSpPr>
            <a:cxnSpLocks/>
          </p:cNvCxnSpPr>
          <p:nvPr>
            <p:custDataLst>
              <p:tags r:id="rId8"/>
            </p:custDataLst>
          </p:nvPr>
        </p:nvCxnSpPr>
        <p:spPr>
          <a:xfrm flipH="1">
            <a:off x="7036656" y="1247869"/>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C32A611-9F59-0FD1-A2EA-17B30E9E9FC5}"/>
              </a:ext>
            </a:extLst>
          </p:cNvPr>
          <p:cNvSpPr txBox="1"/>
          <p:nvPr>
            <p:custDataLst>
              <p:tags r:id="rId9"/>
            </p:custDataLst>
          </p:nvPr>
        </p:nvSpPr>
        <p:spPr>
          <a:xfrm>
            <a:off x="-40243" y="2270970"/>
            <a:ext cx="20443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un problème et ses causes</a:t>
            </a:r>
            <a:endParaRPr kumimoji="0" lang="en-CA" sz="1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a16="http://schemas.microsoft.com/office/drawing/2014/main" id="{E11A941D-307B-16A2-714D-663B59DD0A1A}"/>
              </a:ext>
            </a:extLst>
          </p:cNvPr>
          <p:cNvSpPr txBox="1"/>
          <p:nvPr>
            <p:custDataLst>
              <p:tags r:id="rId10"/>
            </p:custDataLst>
          </p:nvPr>
        </p:nvSpPr>
        <p:spPr>
          <a:xfrm>
            <a:off x="4632133" y="2273369"/>
            <a:ext cx="183262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Choisir une option pour résoudre le problème</a:t>
            </a:r>
          </a:p>
        </p:txBody>
      </p:sp>
      <p:sp>
        <p:nvSpPr>
          <p:cNvPr id="29" name="TextBox 28">
            <a:extLst>
              <a:ext uri="{FF2B5EF4-FFF2-40B4-BE49-F238E27FC236}">
                <a16:creationId xmlns:a16="http://schemas.microsoft.com/office/drawing/2014/main" id="{56BC2BA5-F3FA-DE23-73C8-337EBF743380}"/>
              </a:ext>
            </a:extLst>
          </p:cNvPr>
          <p:cNvSpPr txBox="1"/>
          <p:nvPr>
            <p:custDataLst>
              <p:tags r:id="rId11"/>
            </p:custDataLst>
          </p:nvPr>
        </p:nvSpPr>
        <p:spPr>
          <a:xfrm>
            <a:off x="4649367" y="4825270"/>
            <a:ext cx="20996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considérations de mise en œuvre</a:t>
            </a:r>
          </a:p>
        </p:txBody>
      </p:sp>
      <p:sp>
        <p:nvSpPr>
          <p:cNvPr id="31" name="TextBox 30">
            <a:extLst>
              <a:ext uri="{FF2B5EF4-FFF2-40B4-BE49-F238E27FC236}">
                <a16:creationId xmlns:a16="http://schemas.microsoft.com/office/drawing/2014/main" id="{6C184BE3-26E3-1EAA-79BC-BA47C8E255E6}"/>
              </a:ext>
            </a:extLst>
          </p:cNvPr>
          <p:cNvSpPr txBox="1"/>
          <p:nvPr>
            <p:custDataLst>
              <p:tags r:id="rId12"/>
            </p:custDataLst>
          </p:nvPr>
        </p:nvSpPr>
        <p:spPr>
          <a:xfrm>
            <a:off x="-241286" y="4768385"/>
            <a:ext cx="218953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Faire le suivi de la mise en œuvre et évaluer les impacts</a:t>
            </a:r>
          </a:p>
        </p:txBody>
      </p:sp>
      <p:sp>
        <p:nvSpPr>
          <p:cNvPr id="18" name="TextBox 17">
            <a:extLst>
              <a:ext uri="{FF2B5EF4-FFF2-40B4-BE49-F238E27FC236}">
                <a16:creationId xmlns:a16="http://schemas.microsoft.com/office/drawing/2014/main" id="{6F762966-01FD-45BB-45C8-EE702B53FD3C}"/>
              </a:ext>
            </a:extLst>
          </p:cNvPr>
          <p:cNvSpPr txBox="1"/>
          <p:nvPr>
            <p:custDataLst>
              <p:tags r:id="rId13"/>
            </p:custDataLst>
          </p:nvPr>
        </p:nvSpPr>
        <p:spPr>
          <a:xfrm>
            <a:off x="9996607" y="3293650"/>
            <a:ext cx="215970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Analyse de l’horizon </a:t>
            </a:r>
            <a:b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tirer parti du travail d’analyse prospective</a:t>
            </a:r>
            <a:r>
              <a:rPr kumimoji="0" lang="fr"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fait à l'échelle locale et mondiale)</a:t>
            </a:r>
          </a:p>
        </p:txBody>
      </p:sp>
      <p:sp>
        <p:nvSpPr>
          <p:cNvPr id="19" name="TextBox 18">
            <a:extLst>
              <a:ext uri="{FF2B5EF4-FFF2-40B4-BE49-F238E27FC236}">
                <a16:creationId xmlns:a16="http://schemas.microsoft.com/office/drawing/2014/main" id="{4DF91BEC-ABC5-9971-7C27-41C43A37E3AD}"/>
              </a:ext>
            </a:extLst>
          </p:cNvPr>
          <p:cNvSpPr txBox="1"/>
          <p:nvPr>
            <p:custDataLst>
              <p:tags r:id="rId14"/>
            </p:custDataLst>
          </p:nvPr>
        </p:nvSpPr>
        <p:spPr>
          <a:xfrm>
            <a:off x="10003626" y="3971433"/>
            <a:ext cx="2145665"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Résumé d’entretiens avec des informateurs clés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tirer parti d'expériences riches) </a:t>
            </a:r>
            <a:r>
              <a:rPr kumimoji="0" lang="fr"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et </a:t>
            </a:r>
            <a:r>
              <a:rPr lang="fr" sz="1000" b="1" dirty="0">
                <a:latin typeface="Arial" panose="020B0604020202020204" pitchFamily="34" charset="0"/>
                <a:cs typeface="Arial" panose="020B0604020202020204" pitchFamily="34" charset="0"/>
              </a:rPr>
              <a:t>recherche sur l'opinion publique </a:t>
            </a:r>
            <a:r>
              <a:rPr lang="fr" sz="1000" dirty="0">
                <a:latin typeface="Arial" panose="020B0604020202020204" pitchFamily="34" charset="0"/>
                <a:cs typeface="Arial" panose="020B0604020202020204" pitchFamily="34" charset="0"/>
              </a:rPr>
              <a:t>(pour recueillir les opinions)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83454258-D16C-B1D0-6663-A18915FF13F3}"/>
              </a:ext>
            </a:extLst>
          </p:cNvPr>
          <p:cNvSpPr txBox="1"/>
          <p:nvPr>
            <p:custDataLst>
              <p:tags r:id="rId15"/>
            </p:custDataLst>
          </p:nvPr>
        </p:nvSpPr>
        <p:spPr>
          <a:xfrm>
            <a:off x="10010640" y="4803104"/>
            <a:ext cx="2145664"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Résumé de processus délibératifs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impliquer les citoyens et les parties prenantes dans la résolution collective des problèmes) </a:t>
            </a: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et l'engagement des parties prenantes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 manière plus générale</a:t>
            </a:r>
          </a:p>
        </p:txBody>
      </p:sp>
      <p:sp>
        <p:nvSpPr>
          <p:cNvPr id="21" name="TextBox 20">
            <a:extLst>
              <a:ext uri="{FF2B5EF4-FFF2-40B4-BE49-F238E27FC236}">
                <a16:creationId xmlns:a16="http://schemas.microsoft.com/office/drawing/2014/main" id="{FA0FB83D-9C85-FEF4-B331-D30BED062AB5}"/>
              </a:ext>
            </a:extLst>
          </p:cNvPr>
          <p:cNvSpPr txBox="1"/>
          <p:nvPr>
            <p:custDataLst>
              <p:tags r:id="rId16"/>
            </p:custDataLst>
          </p:nvPr>
        </p:nvSpPr>
        <p:spPr>
          <a:xfrm>
            <a:off x="7717987" y="2348928"/>
            <a:ext cx="1518508"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defTabSz="457189"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Helvetica" pitchFamily="2" charset="0"/>
                <a:ea typeface="+mn-ea"/>
                <a:cs typeface="+mn-cs"/>
              </a:rPr>
              <a:t>Synthèse de </a:t>
            </a:r>
            <a:r>
              <a:rPr lang="fr" sz="1000" b="1" dirty="0">
                <a:latin typeface="Helvetica" pitchFamily="2" charset="0"/>
              </a:rPr>
              <a:t>données probantes</a:t>
            </a:r>
            <a:r>
              <a:rPr kumimoji="0" lang="fr" sz="1000" b="1" i="0" u="none" strike="noStrike" kern="1200" cap="none" spc="0" normalizeH="0" baseline="0" noProof="0" dirty="0">
                <a:ln>
                  <a:noFill/>
                </a:ln>
                <a:effectLst/>
                <a:uLnTx/>
                <a:uFillTx/>
                <a:latin typeface="Helvetica" pitchFamily="2" charset="0"/>
                <a:ea typeface="+mn-ea"/>
                <a:cs typeface="+mn-cs"/>
              </a:rPr>
              <a:t>,</a:t>
            </a:r>
          </a:p>
          <a:p>
            <a:pPr marL="0" marR="0" lvl="0" indent="0" algn="l" defTabSz="457189" rtl="0" eaLnBrk="1" fontAlgn="auto" latinLnBrk="0" hangingPunct="1">
              <a:lnSpc>
                <a:spcPct val="100000"/>
              </a:lnSpc>
              <a:spcBef>
                <a:spcPts val="0"/>
              </a:spcBef>
              <a:spcAft>
                <a:spcPts val="0"/>
              </a:spcAft>
              <a:buClrTx/>
              <a:buSzTx/>
              <a:buFontTx/>
              <a:buNone/>
              <a:tabLst/>
              <a:defRPr/>
            </a:pPr>
            <a:r>
              <a:rPr lang="fr-CA" sz="1000" b="1" dirty="0">
                <a:latin typeface="Helvetica" pitchFamily="2" charset="0"/>
              </a:rPr>
              <a:t>I</a:t>
            </a:r>
            <a:r>
              <a:rPr lang="fr" sz="1000" b="1" dirty="0">
                <a:latin typeface="Helvetica" pitchFamily="2" charset="0"/>
              </a:rPr>
              <a:t>déalement « vivantes »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fr" sz="1000" b="0" i="0" u="none" strike="noStrike" kern="1200" cap="none" spc="0" normalizeH="0" baseline="0" noProof="0" dirty="0">
                <a:ln>
                  <a:noFill/>
                </a:ln>
                <a:effectLst/>
                <a:uLnTx/>
                <a:uFillTx/>
                <a:latin typeface="Helvetica" pitchFamily="2" charset="0"/>
                <a:ea typeface="+mn-ea"/>
                <a:cs typeface="+mn-cs"/>
              </a:rPr>
              <a:t>(ce qui a été appris partout dans le monde, y compris la façon dont cela varie selon les groupes et les contextes)</a:t>
            </a:r>
          </a:p>
        </p:txBody>
      </p:sp>
      <p:sp>
        <p:nvSpPr>
          <p:cNvPr id="23" name="TextBox 22">
            <a:extLst>
              <a:ext uri="{FF2B5EF4-FFF2-40B4-BE49-F238E27FC236}">
                <a16:creationId xmlns:a16="http://schemas.microsoft.com/office/drawing/2014/main" id="{4475A594-8C81-492E-0B14-66942DE5087E}"/>
              </a:ext>
            </a:extLst>
          </p:cNvPr>
          <p:cNvSpPr txBox="1"/>
          <p:nvPr>
            <p:custDataLst>
              <p:tags r:id="rId17"/>
            </p:custDataLst>
          </p:nvPr>
        </p:nvSpPr>
        <p:spPr>
          <a:xfrm>
            <a:off x="10010640" y="2319520"/>
            <a:ext cx="219416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Helvetica" pitchFamily="2" charset="0"/>
                <a:ea typeface="+mn-ea"/>
                <a:cs typeface="+mn-cs"/>
              </a:rPr>
              <a:t>Analyse juridictionnelle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fr" sz="1000" b="0" i="0" u="none" strike="noStrike" kern="1200" cap="none" spc="0" normalizeH="0" baseline="0" noProof="0" dirty="0">
                <a:ln>
                  <a:noFill/>
                </a:ln>
                <a:effectLst/>
                <a:uLnTx/>
                <a:uFillTx/>
                <a:latin typeface="Helvetica" pitchFamily="2" charset="0"/>
                <a:ea typeface="+mn-ea"/>
                <a:cs typeface="+mn-cs"/>
              </a:rPr>
              <a:t>(pour documenter les politiques, les pratiques</a:t>
            </a:r>
            <a:r>
              <a:rPr lang="fr" sz="1000" dirty="0">
                <a:latin typeface="Helvetica" pitchFamily="2" charset="0"/>
              </a:rPr>
              <a:t>, </a:t>
            </a:r>
            <a:r>
              <a:rPr kumimoji="0" lang="fr" sz="1000" b="0" i="0" u="none" strike="noStrike" kern="1200" cap="none" spc="0" normalizeH="0" baseline="0" noProof="0" dirty="0">
                <a:ln>
                  <a:noFill/>
                </a:ln>
                <a:effectLst/>
                <a:uLnTx/>
                <a:uFillTx/>
                <a:latin typeface="Helvetica" pitchFamily="2" charset="0"/>
                <a:ea typeface="+mn-ea"/>
                <a:cs typeface="+mn-cs"/>
              </a:rPr>
              <a:t>les expériences et les évaluations de ce qui a été essayé dans certaines parties du pays </a:t>
            </a:r>
            <a:r>
              <a:rPr lang="fr" sz="1000" dirty="0">
                <a:latin typeface="Helvetica" pitchFamily="2" charset="0"/>
              </a:rPr>
              <a:t>et d'autres</a:t>
            </a:r>
            <a:r>
              <a:rPr kumimoji="0" lang="fr" sz="1000" b="0" i="0" u="none" strike="noStrike" kern="1200" cap="none" spc="0" normalizeH="0" baseline="0" noProof="0" dirty="0">
                <a:ln>
                  <a:noFill/>
                </a:ln>
                <a:effectLst/>
                <a:uLnTx/>
                <a:uFillTx/>
                <a:latin typeface="Helvetica" pitchFamily="2" charset="0"/>
                <a:ea typeface="+mn-ea"/>
                <a:cs typeface="+mn-cs"/>
              </a:rPr>
              <a:t> </a:t>
            </a:r>
            <a:r>
              <a:rPr kumimoji="0" lang="fr" sz="1000" b="0" i="0" u="none" strike="noStrike" kern="1200" cap="none" spc="0" normalizeH="0" baseline="0" noProof="0" dirty="0">
                <a:ln>
                  <a:noFill/>
                </a:ln>
                <a:effectLst/>
                <a:uLnTx/>
                <a:uFillTx/>
                <a:latin typeface="Helvetica" pitchFamily="2" charset="0"/>
                <a:ea typeface="+mn-ea"/>
              </a:rPr>
              <a:t>pays)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72" name="Straight Connector 71">
            <a:extLst>
              <a:ext uri="{FF2B5EF4-FFF2-40B4-BE49-F238E27FC236}">
                <a16:creationId xmlns:a16="http://schemas.microsoft.com/office/drawing/2014/main" id="{38F4D445-D376-76F9-7B31-E9692D0EC58D}"/>
              </a:ext>
            </a:extLst>
          </p:cNvPr>
          <p:cNvCxnSpPr>
            <a:cxnSpLocks/>
          </p:cNvCxnSpPr>
          <p:nvPr>
            <p:custDataLst>
              <p:tags r:id="rId18"/>
            </p:custDataLst>
          </p:nvPr>
        </p:nvCxnSpPr>
        <p:spPr>
          <a:xfrm>
            <a:off x="9316008" y="2142887"/>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CBAC4E9-2BDF-32D4-4110-4F1DD424BE62}"/>
              </a:ext>
            </a:extLst>
          </p:cNvPr>
          <p:cNvSpPr txBox="1"/>
          <p:nvPr>
            <p:custDataLst>
              <p:tags r:id="rId19"/>
            </p:custDataLst>
          </p:nvPr>
        </p:nvSpPr>
        <p:spPr>
          <a:xfrm>
            <a:off x="2000420" y="133758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Données probantes locales</a:t>
            </a:r>
            <a:endParaRPr kumimoji="0" lang="en-CA" sz="14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4" name="TextBox 73">
            <a:extLst>
              <a:ext uri="{FF2B5EF4-FFF2-40B4-BE49-F238E27FC236}">
                <a16:creationId xmlns:a16="http://schemas.microsoft.com/office/drawing/2014/main" id="{2C5DC442-CAF9-5600-6600-1B112CBAE48D}"/>
              </a:ext>
            </a:extLst>
          </p:cNvPr>
          <p:cNvSpPr txBox="1"/>
          <p:nvPr>
            <p:custDataLst>
              <p:tags r:id="rId20"/>
            </p:custDataLst>
          </p:nvPr>
        </p:nvSpPr>
        <p:spPr>
          <a:xfrm>
            <a:off x="7278529" y="1293459"/>
            <a:ext cx="213714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Données </a:t>
            </a:r>
            <a:b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probantes mondiales</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8" name="TextBox 77">
            <a:extLst>
              <a:ext uri="{FF2B5EF4-FFF2-40B4-BE49-F238E27FC236}">
                <a16:creationId xmlns:a16="http://schemas.microsoft.com/office/drawing/2014/main" id="{525312BC-0ECB-D340-81EB-D34571A72A6E}"/>
              </a:ext>
            </a:extLst>
          </p:cNvPr>
          <p:cNvSpPr txBox="1"/>
          <p:nvPr>
            <p:custDataLst>
              <p:tags r:id="rId21"/>
            </p:custDataLst>
          </p:nvPr>
        </p:nvSpPr>
        <p:spPr>
          <a:xfrm>
            <a:off x="9428650" y="1282744"/>
            <a:ext cx="255432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Autres types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d'informations</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90" name="Picture 89">
            <a:extLst>
              <a:ext uri="{FF2B5EF4-FFF2-40B4-BE49-F238E27FC236}">
                <a16:creationId xmlns:a16="http://schemas.microsoft.com/office/drawing/2014/main" id="{C0972DB2-017B-9E52-F17D-2B2EB26E1E71}"/>
              </a:ext>
            </a:extLst>
          </p:cNvPr>
          <p:cNvPicPr>
            <a:picLocks noChangeAspect="1"/>
          </p:cNvPicPr>
          <p:nvPr>
            <p:custDataLst>
              <p:tags r:id="rId22"/>
            </p:custDataLst>
          </p:nvPr>
        </p:nvPicPr>
        <p:blipFill>
          <a:blip r:embed="rId47"/>
          <a:srcRect/>
          <a:stretch/>
        </p:blipFill>
        <p:spPr>
          <a:xfrm>
            <a:off x="1695115" y="2707876"/>
            <a:ext cx="3166807" cy="3254774"/>
          </a:xfrm>
          <a:prstGeom prst="rect">
            <a:avLst/>
          </a:prstGeom>
        </p:spPr>
      </p:pic>
      <p:grpSp>
        <p:nvGrpSpPr>
          <p:cNvPr id="107" name="Group 106">
            <a:extLst>
              <a:ext uri="{FF2B5EF4-FFF2-40B4-BE49-F238E27FC236}">
                <a16:creationId xmlns:a16="http://schemas.microsoft.com/office/drawing/2014/main" id="{81A5ADF7-E98C-9B4D-0BE7-B18B16E77E18}"/>
              </a:ext>
            </a:extLst>
          </p:cNvPr>
          <p:cNvGrpSpPr/>
          <p:nvPr>
            <p:custDataLst>
              <p:tags r:id="rId23"/>
            </p:custDataLst>
          </p:nvPr>
        </p:nvGrpSpPr>
        <p:grpSpPr>
          <a:xfrm>
            <a:off x="189990" y="2800179"/>
            <a:ext cx="330731" cy="1071512"/>
            <a:chOff x="189990" y="2585841"/>
            <a:chExt cx="330731" cy="1071512"/>
          </a:xfrm>
        </p:grpSpPr>
        <p:cxnSp>
          <p:nvCxnSpPr>
            <p:cNvPr id="106" name="Straight Connector 105">
              <a:extLst>
                <a:ext uri="{FF2B5EF4-FFF2-40B4-BE49-F238E27FC236}">
                  <a16:creationId xmlns:a16="http://schemas.microsoft.com/office/drawing/2014/main" id="{B7322A55-130E-A9D1-0073-1B21C611914D}"/>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95" name="Group 94">
              <a:extLst>
                <a:ext uri="{FF2B5EF4-FFF2-40B4-BE49-F238E27FC236}">
                  <a16:creationId xmlns:a16="http://schemas.microsoft.com/office/drawing/2014/main" id="{50336AF2-6E6E-B1A9-A8B7-8AD26B85A4F2}"/>
                </a:ext>
              </a:extLst>
            </p:cNvPr>
            <p:cNvGrpSpPr/>
            <p:nvPr/>
          </p:nvGrpSpPr>
          <p:grpSpPr>
            <a:xfrm>
              <a:off x="193910" y="2585841"/>
              <a:ext cx="326811" cy="326811"/>
              <a:chOff x="193910" y="2585841"/>
              <a:chExt cx="326811" cy="326811"/>
            </a:xfrm>
          </p:grpSpPr>
          <p:sp>
            <p:nvSpPr>
              <p:cNvPr id="91" name="Oval 90">
                <a:extLst>
                  <a:ext uri="{FF2B5EF4-FFF2-40B4-BE49-F238E27FC236}">
                    <a16:creationId xmlns:a16="http://schemas.microsoft.com/office/drawing/2014/main" id="{E0827BC3-C6DE-C347-DECE-A77067EEEB61}"/>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Graphic 93">
                <a:extLst>
                  <a:ext uri="{FF2B5EF4-FFF2-40B4-BE49-F238E27FC236}">
                    <a16:creationId xmlns:a16="http://schemas.microsoft.com/office/drawing/2014/main" id="{77CB1C02-69DE-E264-C436-806332DA874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37461" y="2610824"/>
                <a:ext cx="260089" cy="260089"/>
              </a:xfrm>
              <a:prstGeom prst="rect">
                <a:avLst/>
              </a:prstGeom>
            </p:spPr>
          </p:pic>
        </p:grpSp>
        <p:grpSp>
          <p:nvGrpSpPr>
            <p:cNvPr id="97" name="Group 96">
              <a:extLst>
                <a:ext uri="{FF2B5EF4-FFF2-40B4-BE49-F238E27FC236}">
                  <a16:creationId xmlns:a16="http://schemas.microsoft.com/office/drawing/2014/main" id="{75A38C6D-01A1-D807-1617-82EB94010E06}"/>
                </a:ext>
              </a:extLst>
            </p:cNvPr>
            <p:cNvGrpSpPr/>
            <p:nvPr/>
          </p:nvGrpSpPr>
          <p:grpSpPr>
            <a:xfrm>
              <a:off x="191210" y="2958226"/>
              <a:ext cx="326811" cy="326811"/>
              <a:chOff x="193910" y="2585841"/>
              <a:chExt cx="326811" cy="326811"/>
            </a:xfrm>
          </p:grpSpPr>
          <p:sp>
            <p:nvSpPr>
              <p:cNvPr id="99" name="Oval 98">
                <a:extLst>
                  <a:ext uri="{FF2B5EF4-FFF2-40B4-BE49-F238E27FC236}">
                    <a16:creationId xmlns:a16="http://schemas.microsoft.com/office/drawing/2014/main" id="{8CE43C14-C521-9E5D-22DB-96D7666D9FBD}"/>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1" name="Graphic 100">
                <a:extLst>
                  <a:ext uri="{FF2B5EF4-FFF2-40B4-BE49-F238E27FC236}">
                    <a16:creationId xmlns:a16="http://schemas.microsoft.com/office/drawing/2014/main" id="{D7D3F3B1-8946-1F94-5981-7751FA6AE0BA}"/>
                  </a:ext>
                </a:extLst>
              </p:cNvPr>
              <p:cNvPicPr>
                <a:picLocks noChangeAspect="1"/>
              </p:cNvPicPr>
              <p:nvPr/>
            </p:nvPicPr>
            <p:blipFill>
              <a:blip r:embed="rId50">
                <a:extLst>
                  <a:ext uri="{96DAC541-7B7A-43D3-8B79-37D633B846F1}">
                    <asvg:svgBlip xmlns:asvg="http://schemas.microsoft.com/office/drawing/2016/SVG/main" r:embed="rId51"/>
                  </a:ext>
                </a:extLst>
              </a:blip>
              <a:srcRect/>
              <a:stretch/>
            </p:blipFill>
            <p:spPr>
              <a:xfrm>
                <a:off x="237461" y="2610824"/>
                <a:ext cx="260089" cy="260089"/>
              </a:xfrm>
              <a:prstGeom prst="rect">
                <a:avLst/>
              </a:prstGeom>
            </p:spPr>
          </p:pic>
        </p:grpSp>
        <p:grpSp>
          <p:nvGrpSpPr>
            <p:cNvPr id="103" name="Group 102">
              <a:extLst>
                <a:ext uri="{FF2B5EF4-FFF2-40B4-BE49-F238E27FC236}">
                  <a16:creationId xmlns:a16="http://schemas.microsoft.com/office/drawing/2014/main" id="{1270D63A-7D27-C1EA-CC88-E7573C7763D9}"/>
                </a:ext>
              </a:extLst>
            </p:cNvPr>
            <p:cNvGrpSpPr/>
            <p:nvPr/>
          </p:nvGrpSpPr>
          <p:grpSpPr>
            <a:xfrm>
              <a:off x="189990" y="3330542"/>
              <a:ext cx="330298" cy="326811"/>
              <a:chOff x="193910" y="2585841"/>
              <a:chExt cx="330298" cy="326811"/>
            </a:xfrm>
          </p:grpSpPr>
          <p:sp>
            <p:nvSpPr>
              <p:cNvPr id="104" name="Oval 103">
                <a:extLst>
                  <a:ext uri="{FF2B5EF4-FFF2-40B4-BE49-F238E27FC236}">
                    <a16:creationId xmlns:a16="http://schemas.microsoft.com/office/drawing/2014/main" id="{6E2D8E89-38E3-6103-126E-AE4E8D19F4D2}"/>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5" name="Graphic 104">
                <a:extLst>
                  <a:ext uri="{FF2B5EF4-FFF2-40B4-BE49-F238E27FC236}">
                    <a16:creationId xmlns:a16="http://schemas.microsoft.com/office/drawing/2014/main" id="{1CF47F17-501B-8110-083F-779C05E4D75A}"/>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06146" y="2592035"/>
                <a:ext cx="318062" cy="318062"/>
              </a:xfrm>
              <a:prstGeom prst="rect">
                <a:avLst/>
              </a:prstGeom>
            </p:spPr>
          </p:pic>
        </p:grpSp>
      </p:grpSp>
      <p:grpSp>
        <p:nvGrpSpPr>
          <p:cNvPr id="108" name="Group 107">
            <a:extLst>
              <a:ext uri="{FF2B5EF4-FFF2-40B4-BE49-F238E27FC236}">
                <a16:creationId xmlns:a16="http://schemas.microsoft.com/office/drawing/2014/main" id="{7D46AA8F-98AA-41EB-6CE2-D20C5D61CE9F}"/>
              </a:ext>
            </a:extLst>
          </p:cNvPr>
          <p:cNvGrpSpPr/>
          <p:nvPr>
            <p:custDataLst>
              <p:tags r:id="rId24"/>
            </p:custDataLst>
          </p:nvPr>
        </p:nvGrpSpPr>
        <p:grpSpPr>
          <a:xfrm>
            <a:off x="206943" y="5309143"/>
            <a:ext cx="339337" cy="1071512"/>
            <a:chOff x="189990" y="2585841"/>
            <a:chExt cx="339337" cy="1071512"/>
          </a:xfrm>
        </p:grpSpPr>
        <p:cxnSp>
          <p:nvCxnSpPr>
            <p:cNvPr id="109" name="Straight Connector 108">
              <a:extLst>
                <a:ext uri="{FF2B5EF4-FFF2-40B4-BE49-F238E27FC236}">
                  <a16:creationId xmlns:a16="http://schemas.microsoft.com/office/drawing/2014/main" id="{1FEF40C3-7382-DB79-65CB-D7956EF7FA7A}"/>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10" name="Group 109">
              <a:extLst>
                <a:ext uri="{FF2B5EF4-FFF2-40B4-BE49-F238E27FC236}">
                  <a16:creationId xmlns:a16="http://schemas.microsoft.com/office/drawing/2014/main" id="{17C974BF-759B-649D-5D50-27275736851F}"/>
                </a:ext>
              </a:extLst>
            </p:cNvPr>
            <p:cNvGrpSpPr/>
            <p:nvPr/>
          </p:nvGrpSpPr>
          <p:grpSpPr>
            <a:xfrm>
              <a:off x="193910" y="2585841"/>
              <a:ext cx="326811" cy="326811"/>
              <a:chOff x="193910" y="2585841"/>
              <a:chExt cx="326811" cy="326811"/>
            </a:xfrm>
          </p:grpSpPr>
          <p:sp>
            <p:nvSpPr>
              <p:cNvPr id="117" name="Oval 116">
                <a:extLst>
                  <a:ext uri="{FF2B5EF4-FFF2-40B4-BE49-F238E27FC236}">
                    <a16:creationId xmlns:a16="http://schemas.microsoft.com/office/drawing/2014/main" id="{41C6F18A-1DBD-3E56-A51F-E50391E0164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8" name="Graphic 117">
                <a:extLst>
                  <a:ext uri="{FF2B5EF4-FFF2-40B4-BE49-F238E27FC236}">
                    <a16:creationId xmlns:a16="http://schemas.microsoft.com/office/drawing/2014/main" id="{BEE6BFEF-DD0D-BFC1-9965-158349FE691F}"/>
                  </a:ext>
                </a:extLst>
              </p:cNvPr>
              <p:cNvPicPr>
                <a:picLocks noChangeAspect="1"/>
              </p:cNvPicPr>
              <p:nvPr/>
            </p:nvPicPr>
            <p:blipFill>
              <a:blip r:embed="rId48">
                <a:extLst>
                  <a:ext uri="{96DAC541-7B7A-43D3-8B79-37D633B846F1}">
                    <asvg:svgBlip xmlns:asvg="http://schemas.microsoft.com/office/drawing/2016/SVG/main" r:embed="rId54"/>
                  </a:ext>
                </a:extLst>
              </a:blip>
              <a:stretch>
                <a:fillRect/>
              </a:stretch>
            </p:blipFill>
            <p:spPr>
              <a:xfrm>
                <a:off x="237461" y="2610824"/>
                <a:ext cx="260089" cy="260089"/>
              </a:xfrm>
              <a:prstGeom prst="rect">
                <a:avLst/>
              </a:prstGeom>
            </p:spPr>
          </p:pic>
        </p:grpSp>
        <p:grpSp>
          <p:nvGrpSpPr>
            <p:cNvPr id="111" name="Group 110">
              <a:extLst>
                <a:ext uri="{FF2B5EF4-FFF2-40B4-BE49-F238E27FC236}">
                  <a16:creationId xmlns:a16="http://schemas.microsoft.com/office/drawing/2014/main" id="{0B8F78EE-6AFF-63E5-7CA0-906D75BCABBE}"/>
                </a:ext>
              </a:extLst>
            </p:cNvPr>
            <p:cNvGrpSpPr/>
            <p:nvPr/>
          </p:nvGrpSpPr>
          <p:grpSpPr>
            <a:xfrm>
              <a:off x="191210" y="2958226"/>
              <a:ext cx="326811" cy="326811"/>
              <a:chOff x="193910" y="2585841"/>
              <a:chExt cx="326811" cy="326811"/>
            </a:xfrm>
          </p:grpSpPr>
          <p:sp>
            <p:nvSpPr>
              <p:cNvPr id="115" name="Oval 114">
                <a:extLst>
                  <a:ext uri="{FF2B5EF4-FFF2-40B4-BE49-F238E27FC236}">
                    <a16:creationId xmlns:a16="http://schemas.microsoft.com/office/drawing/2014/main" id="{42900E23-865A-D67B-71BE-3456DD63B1F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221A6BD0-1728-4750-63AE-4AC2DAF477A3}"/>
                  </a:ext>
                </a:extLst>
              </p:cNvPr>
              <p:cNvPicPr>
                <a:picLocks noChangeAspect="1"/>
              </p:cNvPicPr>
              <p:nvPr/>
            </p:nvPicPr>
            <p:blipFill rotWithShape="1">
              <a:blip r:embed="rId55">
                <a:extLst>
                  <a:ext uri="{96DAC541-7B7A-43D3-8B79-37D633B846F1}">
                    <asvg:svgBlip xmlns:asvg="http://schemas.microsoft.com/office/drawing/2016/SVG/main" r:embed="rId56"/>
                  </a:ext>
                </a:extLst>
              </a:blip>
              <a:srcRect l="19472" r="8590"/>
              <a:stretch/>
            </p:blipFill>
            <p:spPr>
              <a:xfrm>
                <a:off x="268043" y="2594460"/>
                <a:ext cx="219548" cy="305189"/>
              </a:xfrm>
              <a:prstGeom prst="rect">
                <a:avLst/>
              </a:prstGeom>
            </p:spPr>
          </p:pic>
        </p:grpSp>
        <p:grpSp>
          <p:nvGrpSpPr>
            <p:cNvPr id="112" name="Group 111">
              <a:extLst>
                <a:ext uri="{FF2B5EF4-FFF2-40B4-BE49-F238E27FC236}">
                  <a16:creationId xmlns:a16="http://schemas.microsoft.com/office/drawing/2014/main" id="{8B3AD4AE-A142-C28E-5BE9-9B99524D5F32}"/>
                </a:ext>
              </a:extLst>
            </p:cNvPr>
            <p:cNvGrpSpPr/>
            <p:nvPr/>
          </p:nvGrpSpPr>
          <p:grpSpPr>
            <a:xfrm>
              <a:off x="189990" y="3323078"/>
              <a:ext cx="339337" cy="334275"/>
              <a:chOff x="193910" y="2578377"/>
              <a:chExt cx="339337" cy="334275"/>
            </a:xfrm>
          </p:grpSpPr>
          <p:sp>
            <p:nvSpPr>
              <p:cNvPr id="113" name="Oval 112">
                <a:extLst>
                  <a:ext uri="{FF2B5EF4-FFF2-40B4-BE49-F238E27FC236}">
                    <a16:creationId xmlns:a16="http://schemas.microsoft.com/office/drawing/2014/main" id="{5F50C502-8891-6AD5-375F-8DE957613503}"/>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4" name="Graphic 113">
                <a:extLst>
                  <a:ext uri="{FF2B5EF4-FFF2-40B4-BE49-F238E27FC236}">
                    <a16:creationId xmlns:a16="http://schemas.microsoft.com/office/drawing/2014/main" id="{8EC54D04-5EF2-630E-1CBD-A357FCA19CF0}"/>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06436" y="2578377"/>
                <a:ext cx="326811" cy="326811"/>
              </a:xfrm>
              <a:prstGeom prst="rect">
                <a:avLst/>
              </a:prstGeom>
            </p:spPr>
          </p:pic>
        </p:grpSp>
      </p:grpSp>
      <p:grpSp>
        <p:nvGrpSpPr>
          <p:cNvPr id="119" name="Group 118">
            <a:extLst>
              <a:ext uri="{FF2B5EF4-FFF2-40B4-BE49-F238E27FC236}">
                <a16:creationId xmlns:a16="http://schemas.microsoft.com/office/drawing/2014/main" id="{2D3E2EAF-B5E7-2987-EA76-D201C04DBBF3}"/>
              </a:ext>
            </a:extLst>
          </p:cNvPr>
          <p:cNvGrpSpPr/>
          <p:nvPr>
            <p:custDataLst>
              <p:tags r:id="rId25"/>
            </p:custDataLst>
          </p:nvPr>
        </p:nvGrpSpPr>
        <p:grpSpPr>
          <a:xfrm>
            <a:off x="4926410" y="2800179"/>
            <a:ext cx="330731" cy="1699594"/>
            <a:chOff x="189990" y="2585841"/>
            <a:chExt cx="330731" cy="1699594"/>
          </a:xfrm>
        </p:grpSpPr>
        <p:cxnSp>
          <p:nvCxnSpPr>
            <p:cNvPr id="120" name="Straight Connector 119">
              <a:extLst>
                <a:ext uri="{FF2B5EF4-FFF2-40B4-BE49-F238E27FC236}">
                  <a16:creationId xmlns:a16="http://schemas.microsoft.com/office/drawing/2014/main" id="{6B915884-E111-2BD2-F4E8-9BC8E36C99B2}"/>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21" name="Group 120">
              <a:extLst>
                <a:ext uri="{FF2B5EF4-FFF2-40B4-BE49-F238E27FC236}">
                  <a16:creationId xmlns:a16="http://schemas.microsoft.com/office/drawing/2014/main" id="{10AB2ABB-9A4E-9641-5F20-1521618080A6}"/>
                </a:ext>
              </a:extLst>
            </p:cNvPr>
            <p:cNvGrpSpPr/>
            <p:nvPr/>
          </p:nvGrpSpPr>
          <p:grpSpPr>
            <a:xfrm>
              <a:off x="193910" y="2585841"/>
              <a:ext cx="326811" cy="326811"/>
              <a:chOff x="193910" y="2585841"/>
              <a:chExt cx="326811" cy="326811"/>
            </a:xfrm>
          </p:grpSpPr>
          <p:sp>
            <p:nvSpPr>
              <p:cNvPr id="128" name="Oval 127">
                <a:extLst>
                  <a:ext uri="{FF2B5EF4-FFF2-40B4-BE49-F238E27FC236}">
                    <a16:creationId xmlns:a16="http://schemas.microsoft.com/office/drawing/2014/main" id="{DC1C773D-7958-43B3-9F5B-F1A616874D2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9" name="Graphic 128">
                <a:extLst>
                  <a:ext uri="{FF2B5EF4-FFF2-40B4-BE49-F238E27FC236}">
                    <a16:creationId xmlns:a16="http://schemas.microsoft.com/office/drawing/2014/main" id="{1EFD0062-C484-3663-736C-A46C7ACAD0FE}"/>
                  </a:ext>
                </a:extLst>
              </p:cNvPr>
              <p:cNvPicPr>
                <a:picLocks noChangeAspect="1"/>
              </p:cNvPicPr>
              <p:nvPr/>
            </p:nvPicPr>
            <p:blipFill>
              <a:blip r:embed="rId57">
                <a:extLst>
                  <a:ext uri="{96DAC541-7B7A-43D3-8B79-37D633B846F1}">
                    <asvg:svgBlip xmlns:asvg="http://schemas.microsoft.com/office/drawing/2016/SVG/main" r:embed="rId58"/>
                  </a:ext>
                </a:extLst>
              </a:blip>
              <a:srcRect/>
              <a:stretch/>
            </p:blipFill>
            <p:spPr>
              <a:xfrm>
                <a:off x="237461" y="2610824"/>
                <a:ext cx="260089" cy="260089"/>
              </a:xfrm>
              <a:prstGeom prst="rect">
                <a:avLst/>
              </a:prstGeom>
            </p:spPr>
          </p:pic>
        </p:grpSp>
        <p:grpSp>
          <p:nvGrpSpPr>
            <p:cNvPr id="122" name="Group 121">
              <a:extLst>
                <a:ext uri="{FF2B5EF4-FFF2-40B4-BE49-F238E27FC236}">
                  <a16:creationId xmlns:a16="http://schemas.microsoft.com/office/drawing/2014/main" id="{79FD11AA-B353-FFC5-059A-31FDEA434026}"/>
                </a:ext>
              </a:extLst>
            </p:cNvPr>
            <p:cNvGrpSpPr/>
            <p:nvPr/>
          </p:nvGrpSpPr>
          <p:grpSpPr>
            <a:xfrm>
              <a:off x="191210" y="2958226"/>
              <a:ext cx="327735" cy="326811"/>
              <a:chOff x="193910" y="2585841"/>
              <a:chExt cx="327735" cy="326811"/>
            </a:xfrm>
          </p:grpSpPr>
          <p:sp>
            <p:nvSpPr>
              <p:cNvPr id="126" name="Oval 125">
                <a:extLst>
                  <a:ext uri="{FF2B5EF4-FFF2-40B4-BE49-F238E27FC236}">
                    <a16:creationId xmlns:a16="http://schemas.microsoft.com/office/drawing/2014/main" id="{4BB75527-4478-5D84-528A-D8AE5546446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7" name="Graphic 126">
                <a:extLst>
                  <a:ext uri="{FF2B5EF4-FFF2-40B4-BE49-F238E27FC236}">
                    <a16:creationId xmlns:a16="http://schemas.microsoft.com/office/drawing/2014/main" id="{E70DDA82-C812-6CD5-FAD0-376117DA9B78}"/>
                  </a:ext>
                </a:extLst>
              </p:cNvPr>
              <p:cNvPicPr>
                <a:picLocks noChangeAspect="1"/>
              </p:cNvPicPr>
              <p:nvPr/>
            </p:nvPicPr>
            <p:blipFill>
              <a:blip r:embed="rId55">
                <a:extLst>
                  <a:ext uri="{96DAC541-7B7A-43D3-8B79-37D633B846F1}">
                    <asvg:svgBlip xmlns:asvg="http://schemas.microsoft.com/office/drawing/2016/SVG/main" r:embed="rId56"/>
                  </a:ext>
                </a:extLst>
              </a:blip>
              <a:srcRect/>
              <a:stretch/>
            </p:blipFill>
            <p:spPr>
              <a:xfrm>
                <a:off x="209489" y="2600496"/>
                <a:ext cx="312156" cy="312156"/>
              </a:xfrm>
              <a:prstGeom prst="rect">
                <a:avLst/>
              </a:prstGeom>
            </p:spPr>
          </p:pic>
        </p:grpSp>
        <p:grpSp>
          <p:nvGrpSpPr>
            <p:cNvPr id="123" name="Group 122">
              <a:extLst>
                <a:ext uri="{FF2B5EF4-FFF2-40B4-BE49-F238E27FC236}">
                  <a16:creationId xmlns:a16="http://schemas.microsoft.com/office/drawing/2014/main" id="{7B35A503-AD6B-81D8-7060-CDB8C21E57BB}"/>
                </a:ext>
              </a:extLst>
            </p:cNvPr>
            <p:cNvGrpSpPr/>
            <p:nvPr/>
          </p:nvGrpSpPr>
          <p:grpSpPr>
            <a:xfrm>
              <a:off x="189990" y="3330542"/>
              <a:ext cx="326811" cy="326811"/>
              <a:chOff x="193910" y="2585841"/>
              <a:chExt cx="326811" cy="326811"/>
            </a:xfrm>
          </p:grpSpPr>
          <p:sp>
            <p:nvSpPr>
              <p:cNvPr id="124" name="Oval 123">
                <a:extLst>
                  <a:ext uri="{FF2B5EF4-FFF2-40B4-BE49-F238E27FC236}">
                    <a16:creationId xmlns:a16="http://schemas.microsoft.com/office/drawing/2014/main" id="{4846B6CE-5930-4252-C8DD-0D93624F06E6}"/>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5" name="Graphic 124">
                <a:extLst>
                  <a:ext uri="{FF2B5EF4-FFF2-40B4-BE49-F238E27FC236}">
                    <a16:creationId xmlns:a16="http://schemas.microsoft.com/office/drawing/2014/main" id="{0EE21A71-F593-90C9-5899-2EAAB00471DB}"/>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12409" y="2592035"/>
                <a:ext cx="304125" cy="304125"/>
              </a:xfrm>
              <a:prstGeom prst="rect">
                <a:avLst/>
              </a:prstGeom>
            </p:spPr>
          </p:pic>
        </p:grpSp>
      </p:grpSp>
      <p:grpSp>
        <p:nvGrpSpPr>
          <p:cNvPr id="130" name="Group 129">
            <a:extLst>
              <a:ext uri="{FF2B5EF4-FFF2-40B4-BE49-F238E27FC236}">
                <a16:creationId xmlns:a16="http://schemas.microsoft.com/office/drawing/2014/main" id="{60102108-86A5-645D-07B9-D62E3D7C627C}"/>
              </a:ext>
            </a:extLst>
          </p:cNvPr>
          <p:cNvGrpSpPr/>
          <p:nvPr>
            <p:custDataLst>
              <p:tags r:id="rId26"/>
            </p:custDataLst>
          </p:nvPr>
        </p:nvGrpSpPr>
        <p:grpSpPr>
          <a:xfrm>
            <a:off x="4926410" y="5309143"/>
            <a:ext cx="338399" cy="762289"/>
            <a:chOff x="189990" y="2585841"/>
            <a:chExt cx="338399" cy="762289"/>
          </a:xfrm>
        </p:grpSpPr>
        <p:cxnSp>
          <p:nvCxnSpPr>
            <p:cNvPr id="131" name="Straight Connector 130">
              <a:extLst>
                <a:ext uri="{FF2B5EF4-FFF2-40B4-BE49-F238E27FC236}">
                  <a16:creationId xmlns:a16="http://schemas.microsoft.com/office/drawing/2014/main" id="{6308F442-B594-BEB6-27FF-4B8242677136}"/>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32" name="Group 131">
              <a:extLst>
                <a:ext uri="{FF2B5EF4-FFF2-40B4-BE49-F238E27FC236}">
                  <a16:creationId xmlns:a16="http://schemas.microsoft.com/office/drawing/2014/main" id="{4CA28F27-715B-D676-C093-8FAF04D4244C}"/>
                </a:ext>
              </a:extLst>
            </p:cNvPr>
            <p:cNvGrpSpPr/>
            <p:nvPr/>
          </p:nvGrpSpPr>
          <p:grpSpPr>
            <a:xfrm>
              <a:off x="193910" y="2585841"/>
              <a:ext cx="326811" cy="326811"/>
              <a:chOff x="193910" y="2585841"/>
              <a:chExt cx="326811" cy="326811"/>
            </a:xfrm>
          </p:grpSpPr>
          <p:sp>
            <p:nvSpPr>
              <p:cNvPr id="139" name="Oval 138">
                <a:extLst>
                  <a:ext uri="{FF2B5EF4-FFF2-40B4-BE49-F238E27FC236}">
                    <a16:creationId xmlns:a16="http://schemas.microsoft.com/office/drawing/2014/main" id="{E9C0393F-78F9-61C6-8D07-97D821CE399C}"/>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0" name="Graphic 139">
                <a:extLst>
                  <a:ext uri="{FF2B5EF4-FFF2-40B4-BE49-F238E27FC236}">
                    <a16:creationId xmlns:a16="http://schemas.microsoft.com/office/drawing/2014/main" id="{C443213C-4E8A-CEFC-6DD8-81AE77FAAF74}"/>
                  </a:ext>
                </a:extLst>
              </p:cNvPr>
              <p:cNvPicPr>
                <a:picLocks noChangeAspect="1"/>
              </p:cNvPicPr>
              <p:nvPr/>
            </p:nvPicPr>
            <p:blipFill>
              <a:blip r:embed="rId59">
                <a:extLst>
                  <a:ext uri="{96DAC541-7B7A-43D3-8B79-37D633B846F1}">
                    <asvg:svgBlip xmlns:asvg="http://schemas.microsoft.com/office/drawing/2016/SVG/main" r:embed="rId60"/>
                  </a:ext>
                </a:extLst>
              </a:blip>
              <a:srcRect/>
              <a:stretch/>
            </p:blipFill>
            <p:spPr>
              <a:xfrm>
                <a:off x="237461" y="2610824"/>
                <a:ext cx="260089" cy="260089"/>
              </a:xfrm>
              <a:prstGeom prst="rect">
                <a:avLst/>
              </a:prstGeom>
            </p:spPr>
          </p:pic>
        </p:grpSp>
        <p:grpSp>
          <p:nvGrpSpPr>
            <p:cNvPr id="134" name="Group 133">
              <a:extLst>
                <a:ext uri="{FF2B5EF4-FFF2-40B4-BE49-F238E27FC236}">
                  <a16:creationId xmlns:a16="http://schemas.microsoft.com/office/drawing/2014/main" id="{DAE2F2C8-DB8B-11C8-3EC7-C18224749D94}"/>
                </a:ext>
              </a:extLst>
            </p:cNvPr>
            <p:cNvGrpSpPr/>
            <p:nvPr/>
          </p:nvGrpSpPr>
          <p:grpSpPr>
            <a:xfrm>
              <a:off x="189990" y="3005280"/>
              <a:ext cx="338399" cy="342850"/>
              <a:chOff x="193910" y="2260579"/>
              <a:chExt cx="338399" cy="342850"/>
            </a:xfrm>
          </p:grpSpPr>
          <p:sp>
            <p:nvSpPr>
              <p:cNvPr id="135" name="Oval 134">
                <a:extLst>
                  <a:ext uri="{FF2B5EF4-FFF2-40B4-BE49-F238E27FC236}">
                    <a16:creationId xmlns:a16="http://schemas.microsoft.com/office/drawing/2014/main" id="{1354BAF1-7012-4978-82DE-B39C05CF11BF}"/>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6" name="Graphic 135">
                <a:extLst>
                  <a:ext uri="{FF2B5EF4-FFF2-40B4-BE49-F238E27FC236}">
                    <a16:creationId xmlns:a16="http://schemas.microsoft.com/office/drawing/2014/main" id="{D8E34B64-D970-B13F-37FD-F9D845096C06}"/>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06146" y="2260579"/>
                <a:ext cx="326163" cy="326163"/>
              </a:xfrm>
              <a:prstGeom prst="rect">
                <a:avLst/>
              </a:prstGeom>
            </p:spPr>
          </p:pic>
        </p:grpSp>
      </p:grpSp>
      <p:grpSp>
        <p:nvGrpSpPr>
          <p:cNvPr id="147" name="Group 146">
            <a:extLst>
              <a:ext uri="{FF2B5EF4-FFF2-40B4-BE49-F238E27FC236}">
                <a16:creationId xmlns:a16="http://schemas.microsoft.com/office/drawing/2014/main" id="{BF128D43-23E4-4EF7-F37F-1E45E6718F89}"/>
              </a:ext>
            </a:extLst>
          </p:cNvPr>
          <p:cNvGrpSpPr/>
          <p:nvPr>
            <p:custDataLst>
              <p:tags r:id="rId27"/>
            </p:custDataLst>
          </p:nvPr>
        </p:nvGrpSpPr>
        <p:grpSpPr>
          <a:xfrm>
            <a:off x="7207630" y="2376755"/>
            <a:ext cx="517784" cy="517784"/>
            <a:chOff x="7207630" y="2168685"/>
            <a:chExt cx="517784" cy="517784"/>
          </a:xfrm>
        </p:grpSpPr>
        <p:sp>
          <p:nvSpPr>
            <p:cNvPr id="142" name="Oval 141">
              <a:extLst>
                <a:ext uri="{FF2B5EF4-FFF2-40B4-BE49-F238E27FC236}">
                  <a16:creationId xmlns:a16="http://schemas.microsoft.com/office/drawing/2014/main" id="{D983785B-C569-511E-B53F-9E9E6E321D60}"/>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EDA577DE-F39E-00E4-EE24-266E3A1B5EC7}"/>
                </a:ext>
              </a:extLst>
            </p:cNvPr>
            <p:cNvPicPr>
              <a:picLocks noChangeAspect="1"/>
            </p:cNvPicPr>
            <p:nvPr/>
          </p:nvPicPr>
          <p:blipFill>
            <a:blip r:embed="rId61"/>
            <a:srcRect t="2326" b="2326"/>
            <a:stretch/>
          </p:blipFill>
          <p:spPr>
            <a:xfrm>
              <a:off x="7266611" y="2265208"/>
              <a:ext cx="371486" cy="307654"/>
            </a:xfrm>
            <a:prstGeom prst="rect">
              <a:avLst/>
            </a:prstGeom>
          </p:spPr>
        </p:pic>
      </p:grpSp>
      <p:grpSp>
        <p:nvGrpSpPr>
          <p:cNvPr id="154" name="Group 153">
            <a:extLst>
              <a:ext uri="{FF2B5EF4-FFF2-40B4-BE49-F238E27FC236}">
                <a16:creationId xmlns:a16="http://schemas.microsoft.com/office/drawing/2014/main" id="{33285A11-EE89-C079-3789-35452CDF3C94}"/>
              </a:ext>
            </a:extLst>
          </p:cNvPr>
          <p:cNvGrpSpPr/>
          <p:nvPr>
            <p:custDataLst>
              <p:tags r:id="rId28"/>
            </p:custDataLst>
          </p:nvPr>
        </p:nvGrpSpPr>
        <p:grpSpPr>
          <a:xfrm>
            <a:off x="9468620" y="3336612"/>
            <a:ext cx="517784" cy="517784"/>
            <a:chOff x="9473062" y="3004546"/>
            <a:chExt cx="517784" cy="517784"/>
          </a:xfrm>
        </p:grpSpPr>
        <p:sp>
          <p:nvSpPr>
            <p:cNvPr id="146" name="Oval 145">
              <a:extLst>
                <a:ext uri="{FF2B5EF4-FFF2-40B4-BE49-F238E27FC236}">
                  <a16:creationId xmlns:a16="http://schemas.microsoft.com/office/drawing/2014/main" id="{AC98FE1A-EFDF-B351-879B-6861063A3832}"/>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8" name="Graphic 147">
              <a:extLst>
                <a:ext uri="{FF2B5EF4-FFF2-40B4-BE49-F238E27FC236}">
                  <a16:creationId xmlns:a16="http://schemas.microsoft.com/office/drawing/2014/main" id="{4E1152A1-C954-8B55-6DF1-3071EBC09321}"/>
                </a:ext>
              </a:extLst>
            </p:cNvPr>
            <p:cNvPicPr>
              <a:picLocks noChangeAspect="1"/>
            </p:cNvPicPr>
            <p:nvPr/>
          </p:nvPicPr>
          <p:blipFill>
            <a:blip r:embed="rId62">
              <a:extLst>
                <a:ext uri="{96DAC541-7B7A-43D3-8B79-37D633B846F1}">
                  <asvg:svgBlip xmlns:asvg="http://schemas.microsoft.com/office/drawing/2016/SVG/main" r:embed="rId63"/>
                </a:ext>
              </a:extLst>
            </a:blip>
            <a:srcRect/>
            <a:stretch/>
          </p:blipFill>
          <p:spPr>
            <a:xfrm>
              <a:off x="9550225" y="3044556"/>
              <a:ext cx="382496" cy="382496"/>
            </a:xfrm>
            <a:prstGeom prst="rect">
              <a:avLst/>
            </a:prstGeom>
          </p:spPr>
        </p:pic>
      </p:grpSp>
      <p:sp>
        <p:nvSpPr>
          <p:cNvPr id="157" name="Oval 156">
            <a:extLst>
              <a:ext uri="{FF2B5EF4-FFF2-40B4-BE49-F238E27FC236}">
                <a16:creationId xmlns:a16="http://schemas.microsoft.com/office/drawing/2014/main" id="{E96471A1-D1B2-C318-F447-8428DC9C5C90}"/>
              </a:ext>
            </a:extLst>
          </p:cNvPr>
          <p:cNvSpPr/>
          <p:nvPr>
            <p:custDataLst>
              <p:tags r:id="rId29"/>
            </p:custDataLst>
          </p:nvPr>
        </p:nvSpPr>
        <p:spPr>
          <a:xfrm>
            <a:off x="4933548" y="3914144"/>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46A0F9D-270C-9E65-B17D-F378DE1C006C}"/>
              </a:ext>
            </a:extLst>
          </p:cNvPr>
          <p:cNvSpPr/>
          <p:nvPr>
            <p:custDataLst>
              <p:tags r:id="rId30"/>
            </p:custDataLst>
          </p:nvPr>
        </p:nvSpPr>
        <p:spPr>
          <a:xfrm>
            <a:off x="4933548" y="4288957"/>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224FB1F3-2D0F-B54F-6B84-8D7717E37297}"/>
              </a:ext>
            </a:extLst>
          </p:cNvPr>
          <p:cNvGrpSpPr/>
          <p:nvPr>
            <p:custDataLst>
              <p:tags r:id="rId31"/>
            </p:custDataLst>
          </p:nvPr>
        </p:nvGrpSpPr>
        <p:grpSpPr>
          <a:xfrm>
            <a:off x="352045" y="1682644"/>
            <a:ext cx="6476187" cy="481970"/>
            <a:chOff x="1864507" y="1476746"/>
            <a:chExt cx="3216019" cy="175974"/>
          </a:xfrm>
        </p:grpSpPr>
        <p:sp>
          <p:nvSpPr>
            <p:cNvPr id="162" name="Rounded Rectangle 161">
              <a:extLst>
                <a:ext uri="{FF2B5EF4-FFF2-40B4-BE49-F238E27FC236}">
                  <a16:creationId xmlns:a16="http://schemas.microsoft.com/office/drawing/2014/main" id="{A264D04D-7739-2D2F-B946-9C2A6C670D97}"/>
                </a:ext>
              </a:extLst>
            </p:cNvPr>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TextBox 162">
              <a:extLst>
                <a:ext uri="{FF2B5EF4-FFF2-40B4-BE49-F238E27FC236}">
                  <a16:creationId xmlns:a16="http://schemas.microsoft.com/office/drawing/2014/main" id="{4DC8AB57-9868-8223-F30E-6035A4CBE38B}"/>
                </a:ext>
              </a:extLst>
            </p:cNvPr>
            <p:cNvSpPr txBox="1"/>
            <p:nvPr/>
          </p:nvSpPr>
          <p:spPr>
            <a:xfrm>
              <a:off x="1872551" y="1499112"/>
              <a:ext cx="3207975"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 sz="1200" dirty="0">
                  <a:latin typeface="Arial" panose="020B0604020202020204" pitchFamily="34" charset="0"/>
                  <a:cs typeface="Arial" panose="020B0604020202020204" pitchFamily="34" charset="0"/>
                </a:rPr>
                <a:t>(par </a:t>
              </a: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étape du cycle décisionnel, </a:t>
              </a:r>
              <a:b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chacune d’elles pouvant faire l’objet d’une synthèse de données probantes contextualisées)</a:t>
              </a:r>
              <a:endParaRPr kumimoji="0" lang="en-CA" sz="12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67" name="Group 166">
            <a:extLst>
              <a:ext uri="{FF2B5EF4-FFF2-40B4-BE49-F238E27FC236}">
                <a16:creationId xmlns:a16="http://schemas.microsoft.com/office/drawing/2014/main" id="{9BBC3784-B2EA-DB5F-ECBF-7B2E2CB854E3}"/>
              </a:ext>
            </a:extLst>
          </p:cNvPr>
          <p:cNvGrpSpPr/>
          <p:nvPr>
            <p:custDataLst>
              <p:tags r:id="rId32"/>
            </p:custDataLst>
          </p:nvPr>
        </p:nvGrpSpPr>
        <p:grpSpPr>
          <a:xfrm>
            <a:off x="7390709" y="1802395"/>
            <a:ext cx="4354307" cy="269488"/>
            <a:chOff x="7140759" y="1675487"/>
            <a:chExt cx="4986291" cy="269488"/>
          </a:xfrm>
        </p:grpSpPr>
        <p:sp>
          <p:nvSpPr>
            <p:cNvPr id="165" name="Rounded Rectangle 164">
              <a:extLst>
                <a:ext uri="{FF2B5EF4-FFF2-40B4-BE49-F238E27FC236}">
                  <a16:creationId xmlns:a16="http://schemas.microsoft.com/office/drawing/2014/main" id="{ECBF3AB8-8BBD-AF7C-0E6E-CE259FF8F057}"/>
                </a:ext>
              </a:extLst>
            </p:cNvPr>
            <p:cNvSpPr/>
            <p:nvPr/>
          </p:nvSpPr>
          <p:spPr>
            <a:xfrm>
              <a:off x="7140759" y="1675487"/>
              <a:ext cx="4986291"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6" name="TextBox 165">
              <a:extLst>
                <a:ext uri="{FF2B5EF4-FFF2-40B4-BE49-F238E27FC236}">
                  <a16:creationId xmlns:a16="http://schemas.microsoft.com/office/drawing/2014/main" id="{D3A76531-A835-06C4-B404-5FC03AEF157C}"/>
                </a:ext>
              </a:extLst>
            </p:cNvPr>
            <p:cNvSpPr txBox="1"/>
            <p:nvPr/>
          </p:nvSpPr>
          <p:spPr>
            <a:xfrm>
              <a:off x="7219294" y="1706850"/>
              <a:ext cx="481034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(pour une ou plusieurs étapes du </a:t>
              </a:r>
              <a:r>
                <a:rPr lang="fr" sz="1200" dirty="0">
                  <a:latin typeface="Arial" panose="020B0604020202020204" pitchFamily="34" charset="0"/>
                  <a:cs typeface="Arial" panose="020B0604020202020204" pitchFamily="34" charset="0"/>
                </a:rPr>
                <a:t>cycle décisionnel</a:t>
              </a: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grpSp>
      <p:grpSp>
        <p:nvGrpSpPr>
          <p:cNvPr id="171" name="Group 170">
            <a:extLst>
              <a:ext uri="{FF2B5EF4-FFF2-40B4-BE49-F238E27FC236}">
                <a16:creationId xmlns:a16="http://schemas.microsoft.com/office/drawing/2014/main" id="{1750922A-0E1C-9AAB-D713-6DD1EFE37D9E}"/>
              </a:ext>
            </a:extLst>
          </p:cNvPr>
          <p:cNvGrpSpPr/>
          <p:nvPr>
            <p:custDataLst>
              <p:tags r:id="rId33"/>
            </p:custDataLst>
          </p:nvPr>
        </p:nvGrpSpPr>
        <p:grpSpPr>
          <a:xfrm>
            <a:off x="9473062" y="2418607"/>
            <a:ext cx="517784" cy="517784"/>
            <a:chOff x="9473062" y="2210537"/>
            <a:chExt cx="517784" cy="517784"/>
          </a:xfrm>
        </p:grpSpPr>
        <p:sp>
          <p:nvSpPr>
            <p:cNvPr id="149" name="Oval 148">
              <a:extLst>
                <a:ext uri="{FF2B5EF4-FFF2-40B4-BE49-F238E27FC236}">
                  <a16:creationId xmlns:a16="http://schemas.microsoft.com/office/drawing/2014/main" id="{846C4211-F6F0-A2F9-18BB-E65916485AAF}"/>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0" name="Graphic 169">
              <a:extLst>
                <a:ext uri="{FF2B5EF4-FFF2-40B4-BE49-F238E27FC236}">
                  <a16:creationId xmlns:a16="http://schemas.microsoft.com/office/drawing/2014/main" id="{2E001CA1-EEC4-B248-9DA4-8803E00B82EE}"/>
                </a:ext>
              </a:extLst>
            </p:cNvPr>
            <p:cNvPicPr>
              <a:picLocks noChangeAspect="1"/>
            </p:cNvPicPr>
            <p:nvPr/>
          </p:nvPicPr>
          <p:blipFill rotWithShape="1">
            <a:blip r:embed="rId64">
              <a:extLst>
                <a:ext uri="{96DAC541-7B7A-43D3-8B79-37D633B846F1}">
                  <asvg:svgBlip xmlns:asvg="http://schemas.microsoft.com/office/drawing/2016/SVG/main" r:embed="rId65"/>
                </a:ext>
              </a:extLst>
            </a:blip>
            <a:srcRect l="17545" t="16967" r="30145" b="30680"/>
            <a:stretch/>
          </p:blipFill>
          <p:spPr>
            <a:xfrm>
              <a:off x="9567863" y="2301888"/>
              <a:ext cx="336397" cy="336673"/>
            </a:xfrm>
            <a:prstGeom prst="rect">
              <a:avLst/>
            </a:prstGeom>
          </p:spPr>
        </p:pic>
      </p:grpSp>
      <p:grpSp>
        <p:nvGrpSpPr>
          <p:cNvPr id="174" name="Group 173">
            <a:extLst>
              <a:ext uri="{FF2B5EF4-FFF2-40B4-BE49-F238E27FC236}">
                <a16:creationId xmlns:a16="http://schemas.microsoft.com/office/drawing/2014/main" id="{34EB2AAA-DA1A-D4F3-54B8-BA0B75FFB42D}"/>
              </a:ext>
            </a:extLst>
          </p:cNvPr>
          <p:cNvGrpSpPr/>
          <p:nvPr>
            <p:custDataLst>
              <p:tags r:id="rId34"/>
            </p:custDataLst>
          </p:nvPr>
        </p:nvGrpSpPr>
        <p:grpSpPr>
          <a:xfrm>
            <a:off x="9468620" y="4060703"/>
            <a:ext cx="517784" cy="517784"/>
            <a:chOff x="9473062" y="3798555"/>
            <a:chExt cx="517784" cy="517784"/>
          </a:xfrm>
        </p:grpSpPr>
        <p:sp>
          <p:nvSpPr>
            <p:cNvPr id="151" name="Oval 150">
              <a:extLst>
                <a:ext uri="{FF2B5EF4-FFF2-40B4-BE49-F238E27FC236}">
                  <a16:creationId xmlns:a16="http://schemas.microsoft.com/office/drawing/2014/main" id="{53DA3020-B10F-8D51-05CC-3EBC26DA86C8}"/>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3" name="Graphic 172">
              <a:extLst>
                <a:ext uri="{FF2B5EF4-FFF2-40B4-BE49-F238E27FC236}">
                  <a16:creationId xmlns:a16="http://schemas.microsoft.com/office/drawing/2014/main" id="{27C9DE92-05D6-3462-DFDA-F7F5D7266A64}"/>
                </a:ext>
              </a:extLst>
            </p:cNvPr>
            <p:cNvPicPr>
              <a:picLocks noChangeAspect="1"/>
            </p:cNvPicPr>
            <p:nvPr/>
          </p:nvPicPr>
          <p:blipFill rotWithShape="1">
            <a:blip r:embed="rId66">
              <a:extLst>
                <a:ext uri="{96DAC541-7B7A-43D3-8B79-37D633B846F1}">
                  <asvg:svgBlip xmlns:asvg="http://schemas.microsoft.com/office/drawing/2016/SVG/main" r:embed="rId67"/>
                </a:ext>
              </a:extLst>
            </a:blip>
            <a:srcRect l="9399" r="9106"/>
            <a:stretch/>
          </p:blipFill>
          <p:spPr>
            <a:xfrm>
              <a:off x="9544787" y="3839633"/>
              <a:ext cx="365450" cy="448432"/>
            </a:xfrm>
            <a:prstGeom prst="rect">
              <a:avLst/>
            </a:prstGeom>
          </p:spPr>
        </p:pic>
      </p:grpSp>
      <p:grpSp>
        <p:nvGrpSpPr>
          <p:cNvPr id="177" name="Group 176">
            <a:extLst>
              <a:ext uri="{FF2B5EF4-FFF2-40B4-BE49-F238E27FC236}">
                <a16:creationId xmlns:a16="http://schemas.microsoft.com/office/drawing/2014/main" id="{B48D7F67-8A10-C82C-D896-54CCF2174779}"/>
              </a:ext>
            </a:extLst>
          </p:cNvPr>
          <p:cNvGrpSpPr/>
          <p:nvPr>
            <p:custDataLst>
              <p:tags r:id="rId35"/>
            </p:custDataLst>
          </p:nvPr>
        </p:nvGrpSpPr>
        <p:grpSpPr>
          <a:xfrm>
            <a:off x="9464178" y="4866959"/>
            <a:ext cx="517784" cy="517784"/>
            <a:chOff x="9473062" y="4592565"/>
            <a:chExt cx="517784" cy="517784"/>
          </a:xfrm>
        </p:grpSpPr>
        <p:sp>
          <p:nvSpPr>
            <p:cNvPr id="153" name="Oval 152">
              <a:extLst>
                <a:ext uri="{FF2B5EF4-FFF2-40B4-BE49-F238E27FC236}">
                  <a16:creationId xmlns:a16="http://schemas.microsoft.com/office/drawing/2014/main" id="{DC66875B-9C97-68BB-0542-D4235E892B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6" name="Graphic 175">
              <a:extLst>
                <a:ext uri="{FF2B5EF4-FFF2-40B4-BE49-F238E27FC236}">
                  <a16:creationId xmlns:a16="http://schemas.microsoft.com/office/drawing/2014/main" id="{E4983151-DE09-5C7A-01A1-B6581299CB5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9527086" y="4598844"/>
              <a:ext cx="420713" cy="420713"/>
            </a:xfrm>
            <a:prstGeom prst="rect">
              <a:avLst/>
            </a:prstGeom>
          </p:spPr>
        </p:pic>
      </p:grpSp>
      <p:pic>
        <p:nvPicPr>
          <p:cNvPr id="6" name="Graphic 5">
            <a:extLst>
              <a:ext uri="{FF2B5EF4-FFF2-40B4-BE49-F238E27FC236}">
                <a16:creationId xmlns:a16="http://schemas.microsoft.com/office/drawing/2014/main" id="{B7D2E519-11D0-CB8E-7B46-B7F412357136}"/>
              </a:ext>
            </a:extLst>
          </p:cNvPr>
          <p:cNvPicPr>
            <a:picLocks noChangeAspect="1"/>
          </p:cNvPicPr>
          <p:nvPr>
            <p:custDataLst>
              <p:tags r:id="rId36"/>
            </p:custDataLst>
          </p:nvPr>
        </p:nvPicPr>
        <p:blipFill rotWithShape="1">
          <a:blip r:embed="rId70">
            <a:extLst>
              <a:ext uri="{96DAC541-7B7A-43D3-8B79-37D633B846F1}">
                <asvg:svgBlip xmlns:asvg="http://schemas.microsoft.com/office/drawing/2016/SVG/main" r:embed="rId71"/>
              </a:ext>
            </a:extLst>
          </a:blip>
          <a:srcRect l="25338" t="17662" r="27906" b="25892"/>
          <a:stretch/>
        </p:blipFill>
        <p:spPr>
          <a:xfrm>
            <a:off x="4983135" y="3947834"/>
            <a:ext cx="232373" cy="260953"/>
          </a:xfrm>
          <a:prstGeom prst="rect">
            <a:avLst/>
          </a:prstGeom>
        </p:spPr>
      </p:pic>
      <p:pic>
        <p:nvPicPr>
          <p:cNvPr id="8" name="Graphic 7">
            <a:extLst>
              <a:ext uri="{FF2B5EF4-FFF2-40B4-BE49-F238E27FC236}">
                <a16:creationId xmlns:a16="http://schemas.microsoft.com/office/drawing/2014/main" id="{9088603E-F081-3C18-6613-228C146E3B8D}"/>
              </a:ext>
            </a:extLst>
          </p:cNvPr>
          <p:cNvPicPr>
            <a:picLocks noChangeAspect="1"/>
          </p:cNvPicPr>
          <p:nvPr>
            <p:custDataLst>
              <p:tags r:id="rId37"/>
            </p:custDataLst>
          </p:nvPr>
        </p:nvPicPr>
        <p:blipFill>
          <a:blip r:embed="rId72">
            <a:extLst>
              <a:ext uri="{96DAC541-7B7A-43D3-8B79-37D633B846F1}">
                <asvg:svgBlip xmlns:asvg="http://schemas.microsoft.com/office/drawing/2016/SVG/main" r:embed="rId73"/>
              </a:ext>
            </a:extLst>
          </a:blip>
          <a:srcRect/>
          <a:stretch/>
        </p:blipFill>
        <p:spPr>
          <a:xfrm>
            <a:off x="4984622" y="4345410"/>
            <a:ext cx="224662" cy="215169"/>
          </a:xfrm>
          <a:prstGeom prst="rect">
            <a:avLst/>
          </a:prstGeom>
        </p:spPr>
      </p:pic>
      <p:sp>
        <p:nvSpPr>
          <p:cNvPr id="96" name="TextBox 95">
            <a:extLst>
              <a:ext uri="{FF2B5EF4-FFF2-40B4-BE49-F238E27FC236}">
                <a16:creationId xmlns:a16="http://schemas.microsoft.com/office/drawing/2014/main" id="{CF2D431D-4128-376A-B0D9-AB21F441985A}"/>
              </a:ext>
            </a:extLst>
          </p:cNvPr>
          <p:cNvSpPr txBox="1"/>
          <p:nvPr>
            <p:custDataLst>
              <p:tags r:id="rId38"/>
            </p:custDataLst>
          </p:nvPr>
        </p:nvSpPr>
        <p:spPr>
          <a:xfrm>
            <a:off x="7702947" y="4126361"/>
            <a:ext cx="1518508"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noProof="0" dirty="0">
                <a:ln>
                  <a:noFill/>
                </a:ln>
                <a:effectLst/>
                <a:uLnTx/>
                <a:uFillTx/>
                <a:latin typeface="Helvetica" pitchFamily="2" charset="0"/>
                <a:ea typeface="+mn-ea"/>
                <a:cs typeface="+mn-cs"/>
              </a:rPr>
              <a:t>Données probantes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fr" sz="1000" b="1" i="0" u="none" strike="noStrike" kern="1200" cap="none" spc="0" normalizeH="0" baseline="0" noProof="0" dirty="0">
                <a:ln>
                  <a:noFill/>
                </a:ln>
                <a:effectLst/>
                <a:uLnTx/>
                <a:uFillTx/>
                <a:latin typeface="Helvetica" pitchFamily="2" charset="0"/>
                <a:ea typeface="+mn-ea"/>
                <a:cs typeface="+mn-cs"/>
              </a:rPr>
              <a:t>émergentes </a:t>
            </a:r>
            <a:r>
              <a:rPr kumimoji="0" lang="fr" sz="1000" b="0" i="0" u="none" strike="noStrike" kern="1200" cap="none" spc="0" normalizeH="0" baseline="0" noProof="0" dirty="0">
                <a:ln>
                  <a:noFill/>
                </a:ln>
                <a:effectLst/>
                <a:uLnTx/>
                <a:uFillTx/>
                <a:latin typeface="Helvetica" pitchFamily="2" charset="0"/>
                <a:ea typeface="+mn-ea"/>
                <a:cs typeface="+mn-cs"/>
              </a:rPr>
              <a:t>(ce que l’on apprend partout dans le monde </a:t>
            </a:r>
            <a:r>
              <a:rPr lang="fr" sz="1000" dirty="0">
                <a:latin typeface="Helvetica" pitchFamily="2" charset="0"/>
              </a:rPr>
              <a:t>à mesure que les données probantes évoluent rapidement</a:t>
            </a:r>
            <a:r>
              <a:rPr kumimoji="0" lang="fr" sz="1000" b="0" i="0" u="none" strike="noStrike" kern="1200" cap="none" spc="0" normalizeH="0" baseline="0" noProof="0" dirty="0">
                <a:ln>
                  <a:noFill/>
                </a:ln>
                <a:effectLst/>
                <a:uLnTx/>
                <a:uFillTx/>
                <a:latin typeface="Helvetica" pitchFamily="2" charset="0"/>
                <a:ea typeface="+mn-ea"/>
                <a:cs typeface="+mn-cs"/>
              </a:rPr>
              <a:t>)</a:t>
            </a:r>
          </a:p>
        </p:txBody>
      </p:sp>
      <p:sp>
        <p:nvSpPr>
          <p:cNvPr id="4" name="Oval 3">
            <a:extLst>
              <a:ext uri="{FF2B5EF4-FFF2-40B4-BE49-F238E27FC236}">
                <a16:creationId xmlns:a16="http://schemas.microsoft.com/office/drawing/2014/main" id="{C4FB82E6-974F-7D61-3E96-DFDF335F2E38}"/>
              </a:ext>
            </a:extLst>
          </p:cNvPr>
          <p:cNvSpPr/>
          <p:nvPr>
            <p:custDataLst>
              <p:tags r:id="rId39"/>
            </p:custDataLst>
          </p:nvPr>
        </p:nvSpPr>
        <p:spPr>
          <a:xfrm>
            <a:off x="7207630" y="4137427"/>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033EE35-5743-E183-D8E9-44804C829587}"/>
              </a:ext>
            </a:extLst>
          </p:cNvPr>
          <p:cNvPicPr>
            <a:picLocks noChangeAspect="1"/>
          </p:cNvPicPr>
          <p:nvPr>
            <p:custDataLst>
              <p:tags r:id="rId40"/>
            </p:custDataLst>
          </p:nvPr>
        </p:nvPicPr>
        <p:blipFill>
          <a:blip r:embed="rId74">
            <a:extLst>
              <a:ext uri="{96DAC541-7B7A-43D3-8B79-37D633B846F1}">
                <asvg:svgBlip xmlns:asvg="http://schemas.microsoft.com/office/drawing/2016/SVG/main" r:embed="rId75"/>
              </a:ext>
            </a:extLst>
          </a:blip>
          <a:stretch>
            <a:fillRect/>
          </a:stretch>
        </p:blipFill>
        <p:spPr>
          <a:xfrm>
            <a:off x="7297343" y="4217021"/>
            <a:ext cx="326811" cy="375227"/>
          </a:xfrm>
          <a:prstGeom prst="rect">
            <a:avLst/>
          </a:prstGeom>
        </p:spPr>
      </p:pic>
      <p:sp>
        <p:nvSpPr>
          <p:cNvPr id="2" name="Slide Number Placeholder 4">
            <a:extLst>
              <a:ext uri="{FF2B5EF4-FFF2-40B4-BE49-F238E27FC236}">
                <a16:creationId xmlns:a16="http://schemas.microsoft.com/office/drawing/2014/main" id="{59513596-572B-8D76-71E6-852FE45C6E51}"/>
              </a:ext>
            </a:extLst>
          </p:cNvPr>
          <p:cNvSpPr>
            <a:spLocks noGrp="1"/>
          </p:cNvSpPr>
          <p:nvPr>
            <p:ph type="sldNum" sz="quarter" idx="4"/>
            <p:custDataLst>
              <p:tags r:id="rId41"/>
            </p:custDataLst>
          </p:nvPr>
        </p:nvSpPr>
        <p:spPr>
          <a:xfrm>
            <a:off x="6128340" y="6405093"/>
            <a:ext cx="357352" cy="365125"/>
          </a:xfrm>
        </p:spPr>
        <p:txBody>
          <a:bodyPr/>
          <a:lstStyle/>
          <a:p>
            <a:fld id="{E2CB33EA-91D6-F140-A440-0A130B2A34DE}" type="slidenum">
              <a:rPr lang="en-US" smtClean="0"/>
              <a:pPr/>
              <a:t>2</a:t>
            </a:fld>
            <a:endParaRPr lang="en-US" dirty="0"/>
          </a:p>
        </p:txBody>
      </p:sp>
      <p:pic>
        <p:nvPicPr>
          <p:cNvPr id="5" name="Picture 4" descr="A logo for a company&#10;&#10;Description automatically generated">
            <a:extLst>
              <a:ext uri="{FF2B5EF4-FFF2-40B4-BE49-F238E27FC236}">
                <a16:creationId xmlns:a16="http://schemas.microsoft.com/office/drawing/2014/main" id="{B2AA65FC-42EA-01F2-2F34-9BDDAED43491}"/>
              </a:ext>
            </a:extLst>
          </p:cNvPr>
          <p:cNvPicPr>
            <a:picLocks noChangeAspect="1"/>
          </p:cNvPicPr>
          <p:nvPr>
            <p:custDataLst>
              <p:tags r:id="rId42"/>
            </p:custDataLst>
          </p:nvPr>
        </p:nvPicPr>
        <p:blipFill>
          <a:blip r:embed="rId76"/>
          <a:stretch>
            <a:fillRect/>
          </a:stretch>
        </p:blipFill>
        <p:spPr>
          <a:xfrm>
            <a:off x="10086204" y="6173083"/>
            <a:ext cx="2070100" cy="635000"/>
          </a:xfrm>
          <a:prstGeom prst="rect">
            <a:avLst/>
          </a:prstGeom>
        </p:spPr>
      </p:pic>
      <p:sp>
        <p:nvSpPr>
          <p:cNvPr id="3" name="Oval 2">
            <a:extLst>
              <a:ext uri="{FF2B5EF4-FFF2-40B4-BE49-F238E27FC236}">
                <a16:creationId xmlns:a16="http://schemas.microsoft.com/office/drawing/2014/main" id="{EECE594D-B8BC-2B5D-9A12-53FE508CF50C}"/>
              </a:ext>
            </a:extLst>
          </p:cNvPr>
          <p:cNvSpPr/>
          <p:nvPr>
            <p:custDataLst>
              <p:tags r:id="rId43"/>
            </p:custDataLst>
          </p:nvPr>
        </p:nvSpPr>
        <p:spPr>
          <a:xfrm>
            <a:off x="7076136" y="1223749"/>
            <a:ext cx="2493415" cy="4497845"/>
          </a:xfrm>
          <a:prstGeom prst="ellipse">
            <a:avLst/>
          </a:prstGeom>
          <a:solidFill>
            <a:srgbClr val="000000">
              <a:alpha val="0"/>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n>
                <a:solidFill>
                  <a:schemeClr val="accent3"/>
                </a:solidFill>
              </a:ln>
              <a:noFill/>
            </a:endParaRPr>
          </a:p>
        </p:txBody>
      </p:sp>
    </p:spTree>
    <p:extLst>
      <p:ext uri="{BB962C8B-B14F-4D97-AF65-F5344CB8AC3E}">
        <p14:creationId xmlns:p14="http://schemas.microsoft.com/office/powerpoint/2010/main" val="413503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F1FF-9D37-C85D-5AEA-629718D4E934}"/>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F3C3D7A0-7F61-10EA-C6B8-B6324414E80D}"/>
              </a:ext>
            </a:extLst>
          </p:cNvPr>
          <p:cNvSpPr txBox="1">
            <a:spLocks/>
          </p:cNvSpPr>
          <p:nvPr>
            <p:custDataLst>
              <p:tags r:id="rId1"/>
            </p:custDataLst>
          </p:nvPr>
        </p:nvSpPr>
        <p:spPr>
          <a:xfrm>
            <a:off x="267858" y="97077"/>
            <a:ext cx="11613366" cy="1006368"/>
          </a:xfrm>
          <a:prstGeom prst="rect">
            <a:avLst/>
          </a:prstGeom>
        </p:spPr>
        <p:txBody>
          <a:bodyPr vert="horz" lIns="91440" tIns="45720" rIns="91440" bIns="45720" rtlCol="0" anchor="ctr">
            <a:normAutofit fontScale="92500" lnSpcReduction="10000"/>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fr-CA" sz="2400" kern="0" dirty="0">
                <a:latin typeface="Arial"/>
                <a:cs typeface="Arial" panose="020B0604020202020204" pitchFamily="34" charset="0"/>
              </a:rPr>
              <a:t>Signes </a:t>
            </a:r>
            <a:r>
              <a:rPr lang="fr-CA" kern="0" dirty="0">
                <a:latin typeface="Arial"/>
                <a:cs typeface="Arial" panose="020B0604020202020204" pitchFamily="34" charset="0"/>
              </a:rPr>
              <a:t>d</a:t>
            </a:r>
            <a:r>
              <a:rPr lang="fr-CA" sz="2400" kern="0" dirty="0">
                <a:latin typeface="Arial"/>
                <a:cs typeface="Arial" panose="020B0604020202020204" pitchFamily="34" charset="0"/>
              </a:rPr>
              <a:t>’un élan croissant pour la mise en œuvre de la priorité 1, mais nous n’observons pas d’engagements visant à formaliser et renforcer les systèmes nationaux (et locaux) d’appui aux données probantes</a:t>
            </a:r>
            <a:endParaRPr lang="en-US" sz="2400" kern="0" dirty="0">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AEDDC6A6-D5E4-42E3-D4A9-29CB7A21BAA7}"/>
              </a:ext>
            </a:extLst>
          </p:cNvPr>
          <p:cNvSpPr>
            <a:spLocks noGrp="1"/>
          </p:cNvSpPr>
          <p:nvPr>
            <p:ph type="sldNum" sz="quarter" idx="4"/>
            <p:custDataLst>
              <p:tags r:id="rId2"/>
            </p:custDataLst>
          </p:nvPr>
        </p:nvSpPr>
        <p:spPr>
          <a:xfrm>
            <a:off x="6128340" y="6405093"/>
            <a:ext cx="357352" cy="365125"/>
          </a:xfrm>
        </p:spPr>
        <p:txBody>
          <a:bodyPr/>
          <a:lstStyle/>
          <a:p>
            <a:fld id="{E2CB33EA-91D6-F140-A440-0A130B2A34DE}" type="slidenum">
              <a:rPr lang="en-US" smtClean="0"/>
              <a:pPr/>
              <a:t>3</a:t>
            </a:fld>
            <a:endParaRPr lang="en-US" dirty="0"/>
          </a:p>
        </p:txBody>
      </p:sp>
      <p:graphicFrame>
        <p:nvGraphicFramePr>
          <p:cNvPr id="4" name="Diagram 3">
            <a:extLst>
              <a:ext uri="{FF2B5EF4-FFF2-40B4-BE49-F238E27FC236}">
                <a16:creationId xmlns:a16="http://schemas.microsoft.com/office/drawing/2014/main" id="{B6602FF9-195F-A042-49A7-4C1D7AF1A1F1}"/>
              </a:ext>
            </a:extLst>
          </p:cNvPr>
          <p:cNvGraphicFramePr/>
          <p:nvPr>
            <p:custDataLst>
              <p:tags r:id="rId3"/>
            </p:custDataLst>
            <p:extLst>
              <p:ext uri="{D42A27DB-BD31-4B8C-83A1-F6EECF244321}">
                <p14:modId xmlns:p14="http://schemas.microsoft.com/office/powerpoint/2010/main" val="2750019542"/>
              </p:ext>
            </p:extLst>
          </p:nvPr>
        </p:nvGraphicFramePr>
        <p:xfrm>
          <a:off x="-1083243" y="1347204"/>
          <a:ext cx="14358486" cy="46877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Oval 11">
            <a:extLst>
              <a:ext uri="{FF2B5EF4-FFF2-40B4-BE49-F238E27FC236}">
                <a16:creationId xmlns:a16="http://schemas.microsoft.com/office/drawing/2014/main" id="{2B1E988D-660F-2A36-7437-65FB73BA291C}"/>
              </a:ext>
            </a:extLst>
          </p:cNvPr>
          <p:cNvSpPr/>
          <p:nvPr>
            <p:custDataLst>
              <p:tags r:id="rId4"/>
            </p:custDataLst>
          </p:nvPr>
        </p:nvSpPr>
        <p:spPr>
          <a:xfrm>
            <a:off x="1113271" y="134720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1a</a:t>
            </a:r>
          </a:p>
        </p:txBody>
      </p:sp>
      <p:sp>
        <p:nvSpPr>
          <p:cNvPr id="13" name="Oval 12">
            <a:extLst>
              <a:ext uri="{FF2B5EF4-FFF2-40B4-BE49-F238E27FC236}">
                <a16:creationId xmlns:a16="http://schemas.microsoft.com/office/drawing/2014/main" id="{74527554-49AC-713C-E4FF-6D9E207261E5}"/>
              </a:ext>
            </a:extLst>
          </p:cNvPr>
          <p:cNvSpPr/>
          <p:nvPr>
            <p:custDataLst>
              <p:tags r:id="rId5"/>
            </p:custDataLst>
          </p:nvPr>
        </p:nvSpPr>
        <p:spPr>
          <a:xfrm>
            <a:off x="1113270" y="213653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1b</a:t>
            </a:r>
          </a:p>
        </p:txBody>
      </p:sp>
      <p:sp>
        <p:nvSpPr>
          <p:cNvPr id="14" name="Oval 13">
            <a:extLst>
              <a:ext uri="{FF2B5EF4-FFF2-40B4-BE49-F238E27FC236}">
                <a16:creationId xmlns:a16="http://schemas.microsoft.com/office/drawing/2014/main" id="{A3EFD882-C10D-43C5-924B-4E46645202B7}"/>
              </a:ext>
            </a:extLst>
          </p:cNvPr>
          <p:cNvSpPr/>
          <p:nvPr>
            <p:custDataLst>
              <p:tags r:id="rId6"/>
            </p:custDataLst>
          </p:nvPr>
        </p:nvSpPr>
        <p:spPr>
          <a:xfrm>
            <a:off x="1113270" y="2925858"/>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1c</a:t>
            </a:r>
          </a:p>
        </p:txBody>
      </p:sp>
      <p:sp>
        <p:nvSpPr>
          <p:cNvPr id="15" name="Oval 14">
            <a:extLst>
              <a:ext uri="{FF2B5EF4-FFF2-40B4-BE49-F238E27FC236}">
                <a16:creationId xmlns:a16="http://schemas.microsoft.com/office/drawing/2014/main" id="{D4E6994A-461D-1541-5607-0AE24ED38BCF}"/>
              </a:ext>
            </a:extLst>
          </p:cNvPr>
          <p:cNvSpPr/>
          <p:nvPr>
            <p:custDataLst>
              <p:tags r:id="rId7"/>
            </p:custDataLst>
          </p:nvPr>
        </p:nvSpPr>
        <p:spPr>
          <a:xfrm>
            <a:off x="1113270" y="373420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a:solidFill>
                  <a:schemeClr val="tx1"/>
                </a:solidFill>
              </a:rPr>
              <a:t>1d</a:t>
            </a:r>
            <a:endParaRPr lang="fr" sz="1800" b="1" dirty="0">
              <a:solidFill>
                <a:schemeClr val="tx1"/>
              </a:solidFill>
            </a:endParaRPr>
          </a:p>
        </p:txBody>
      </p:sp>
      <p:sp>
        <p:nvSpPr>
          <p:cNvPr id="16" name="Oval 15">
            <a:extLst>
              <a:ext uri="{FF2B5EF4-FFF2-40B4-BE49-F238E27FC236}">
                <a16:creationId xmlns:a16="http://schemas.microsoft.com/office/drawing/2014/main" id="{EDF7E3EB-E758-C7F2-63FC-21799A33ADB4}"/>
              </a:ext>
            </a:extLst>
          </p:cNvPr>
          <p:cNvSpPr/>
          <p:nvPr>
            <p:custDataLst>
              <p:tags r:id="rId8"/>
            </p:custDataLst>
          </p:nvPr>
        </p:nvSpPr>
        <p:spPr>
          <a:xfrm>
            <a:off x="1113270" y="454254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1e</a:t>
            </a:r>
          </a:p>
        </p:txBody>
      </p:sp>
      <p:sp>
        <p:nvSpPr>
          <p:cNvPr id="17" name="Oval 16">
            <a:extLst>
              <a:ext uri="{FF2B5EF4-FFF2-40B4-BE49-F238E27FC236}">
                <a16:creationId xmlns:a16="http://schemas.microsoft.com/office/drawing/2014/main" id="{5AB09940-D7D2-06B1-BF69-3E2A510E3817}"/>
              </a:ext>
            </a:extLst>
          </p:cNvPr>
          <p:cNvSpPr/>
          <p:nvPr>
            <p:custDataLst>
              <p:tags r:id="rId9"/>
            </p:custDataLst>
          </p:nvPr>
        </p:nvSpPr>
        <p:spPr>
          <a:xfrm>
            <a:off x="1113270" y="5350887"/>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1f</a:t>
            </a:r>
          </a:p>
        </p:txBody>
      </p:sp>
    </p:spTree>
    <p:extLst>
      <p:ext uri="{BB962C8B-B14F-4D97-AF65-F5344CB8AC3E}">
        <p14:creationId xmlns:p14="http://schemas.microsoft.com/office/powerpoint/2010/main" val="71590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D9303-BBE4-E6CC-3659-FDF0F04A54D8}"/>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ECE28892-BA4C-E36A-1C67-B76A541CFF63}"/>
              </a:ext>
            </a:extLst>
          </p:cNvPr>
          <p:cNvSpPr txBox="1">
            <a:spLocks/>
          </p:cNvSpPr>
          <p:nvPr>
            <p:custDataLst>
              <p:tags r:id="rId1"/>
            </p:custDataLst>
          </p:nvPr>
        </p:nvSpPr>
        <p:spPr>
          <a:xfrm>
            <a:off x="267857" y="97077"/>
            <a:ext cx="10736841" cy="1006368"/>
          </a:xfrm>
          <a:prstGeom prst="rect">
            <a:avLst/>
          </a:prstGeom>
        </p:spPr>
        <p:txBody>
          <a:bodyPr vert="horz" lIns="91440" tIns="45720" rIns="91440" bIns="45720" rtlCol="0" anchor="ctr">
            <a:normAutofit fontScale="92500" lnSpcReduction="10000"/>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fr-CA" sz="2400" kern="0" dirty="0">
                <a:solidFill>
                  <a:schemeClr val="tx1"/>
                </a:solidFill>
                <a:latin typeface="Arial"/>
                <a:cs typeface="Arial" panose="020B0604020202020204" pitchFamily="34" charset="0"/>
                <a:sym typeface="Arial"/>
              </a:rPr>
              <a:t>Certains signes que l’élan prend de l’ampleur pour la mise en œuvre de la priorité 3, mais nous ne voyons pas d’engagements à véritablement placer les données probantes au cœur de la vie quotidienne</a:t>
            </a:r>
            <a:endParaRPr lang="en-CA" sz="2400" kern="0" dirty="0">
              <a:solidFill>
                <a:srgbClr val="FF0000"/>
              </a:solidFill>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E5B82E8E-709F-7D60-ED90-89FC36C36CE5}"/>
              </a:ext>
            </a:extLst>
          </p:cNvPr>
          <p:cNvSpPr>
            <a:spLocks noGrp="1"/>
          </p:cNvSpPr>
          <p:nvPr>
            <p:ph type="sldNum" sz="quarter" idx="4"/>
            <p:custDataLst>
              <p:tags r:id="rId2"/>
            </p:custDataLst>
          </p:nvPr>
        </p:nvSpPr>
        <p:spPr>
          <a:xfrm>
            <a:off x="5900759" y="6492875"/>
            <a:ext cx="357352" cy="365125"/>
          </a:xfrm>
        </p:spPr>
        <p:txBody>
          <a:bodyPr/>
          <a:lstStyle/>
          <a:p>
            <a:fld id="{E2CB33EA-91D6-F140-A440-0A130B2A34DE}" type="slidenum">
              <a:rPr lang="en-US" smtClean="0"/>
              <a:pPr/>
              <a:t>4</a:t>
            </a:fld>
            <a:endParaRPr lang="en-US" dirty="0"/>
          </a:p>
        </p:txBody>
      </p:sp>
      <p:graphicFrame>
        <p:nvGraphicFramePr>
          <p:cNvPr id="6" name="Diagram 5">
            <a:extLst>
              <a:ext uri="{FF2B5EF4-FFF2-40B4-BE49-F238E27FC236}">
                <a16:creationId xmlns:a16="http://schemas.microsoft.com/office/drawing/2014/main" id="{A7E8788E-759D-A717-83D0-8A83239FA913}"/>
              </a:ext>
            </a:extLst>
          </p:cNvPr>
          <p:cNvGraphicFramePr/>
          <p:nvPr>
            <p:custDataLst>
              <p:tags r:id="rId3"/>
            </p:custDataLst>
          </p:nvPr>
        </p:nvGraphicFramePr>
        <p:xfrm>
          <a:off x="-155713" y="1408976"/>
          <a:ext cx="12503426" cy="466679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Oval 6">
            <a:extLst>
              <a:ext uri="{FF2B5EF4-FFF2-40B4-BE49-F238E27FC236}">
                <a16:creationId xmlns:a16="http://schemas.microsoft.com/office/drawing/2014/main" id="{BDB68414-F482-551A-FEB7-19F7781F5DC8}"/>
              </a:ext>
            </a:extLst>
          </p:cNvPr>
          <p:cNvSpPr/>
          <p:nvPr>
            <p:custDataLst>
              <p:tags r:id="rId4"/>
            </p:custDataLst>
          </p:nvPr>
        </p:nvSpPr>
        <p:spPr>
          <a:xfrm>
            <a:off x="1686561" y="1408976"/>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3a</a:t>
            </a:r>
          </a:p>
        </p:txBody>
      </p:sp>
      <p:sp>
        <p:nvSpPr>
          <p:cNvPr id="8" name="Oval 7">
            <a:extLst>
              <a:ext uri="{FF2B5EF4-FFF2-40B4-BE49-F238E27FC236}">
                <a16:creationId xmlns:a16="http://schemas.microsoft.com/office/drawing/2014/main" id="{C64523B5-5B37-71DC-D3E9-2A91A99D063B}"/>
              </a:ext>
            </a:extLst>
          </p:cNvPr>
          <p:cNvSpPr/>
          <p:nvPr>
            <p:custDataLst>
              <p:tags r:id="rId5"/>
            </p:custDataLst>
          </p:nvPr>
        </p:nvSpPr>
        <p:spPr>
          <a:xfrm>
            <a:off x="1686561" y="2639678"/>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3b</a:t>
            </a:r>
          </a:p>
        </p:txBody>
      </p:sp>
      <p:sp>
        <p:nvSpPr>
          <p:cNvPr id="9" name="Oval 8">
            <a:extLst>
              <a:ext uri="{FF2B5EF4-FFF2-40B4-BE49-F238E27FC236}">
                <a16:creationId xmlns:a16="http://schemas.microsoft.com/office/drawing/2014/main" id="{19DFE214-BDBA-F23D-ACE3-0BB7593F0E49}"/>
              </a:ext>
            </a:extLst>
          </p:cNvPr>
          <p:cNvSpPr/>
          <p:nvPr>
            <p:custDataLst>
              <p:tags r:id="rId6"/>
            </p:custDataLst>
          </p:nvPr>
        </p:nvSpPr>
        <p:spPr>
          <a:xfrm>
            <a:off x="1686561" y="3840829"/>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3c</a:t>
            </a:r>
          </a:p>
        </p:txBody>
      </p:sp>
      <p:sp>
        <p:nvSpPr>
          <p:cNvPr id="14" name="Oval 13">
            <a:extLst>
              <a:ext uri="{FF2B5EF4-FFF2-40B4-BE49-F238E27FC236}">
                <a16:creationId xmlns:a16="http://schemas.microsoft.com/office/drawing/2014/main" id="{00616032-86E7-0958-1C50-B31B66B40D74}"/>
              </a:ext>
            </a:extLst>
          </p:cNvPr>
          <p:cNvSpPr/>
          <p:nvPr>
            <p:custDataLst>
              <p:tags r:id="rId7"/>
            </p:custDataLst>
          </p:nvPr>
        </p:nvSpPr>
        <p:spPr>
          <a:xfrm>
            <a:off x="1686561" y="5081649"/>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fr" sz="1800" b="1" dirty="0">
                <a:solidFill>
                  <a:schemeClr val="tx1"/>
                </a:solidFill>
              </a:rPr>
              <a:t>3d</a:t>
            </a:r>
          </a:p>
        </p:txBody>
      </p:sp>
    </p:spTree>
    <p:extLst>
      <p:ext uri="{BB962C8B-B14F-4D97-AF65-F5344CB8AC3E}">
        <p14:creationId xmlns:p14="http://schemas.microsoft.com/office/powerpoint/2010/main" val="606127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6"/>
</p:tagLst>
</file>

<file path=ppt/tags/tag34.xml><?xml version="1.0" encoding="utf-8"?>
<p:tagLst xmlns:a="http://schemas.openxmlformats.org/drawingml/2006/main" xmlns:r="http://schemas.openxmlformats.org/officeDocument/2006/relationships" xmlns:p="http://schemas.openxmlformats.org/presentationml/2006/main">
  <p:tag name="NUM" val="17"/>
</p:tagLst>
</file>

<file path=ppt/tags/tag35.xml><?xml version="1.0" encoding="utf-8"?>
<p:tagLst xmlns:a="http://schemas.openxmlformats.org/drawingml/2006/main" xmlns:r="http://schemas.openxmlformats.org/officeDocument/2006/relationships" xmlns:p="http://schemas.openxmlformats.org/presentationml/2006/main">
  <p:tag name="NUM" val="18"/>
</p:tagLst>
</file>

<file path=ppt/tags/tag36.xml><?xml version="1.0" encoding="utf-8"?>
<p:tagLst xmlns:a="http://schemas.openxmlformats.org/drawingml/2006/main" xmlns:r="http://schemas.openxmlformats.org/officeDocument/2006/relationships" xmlns:p="http://schemas.openxmlformats.org/presentationml/2006/main">
  <p:tag name="NUM" val="19"/>
</p:tagLst>
</file>

<file path=ppt/tags/tag37.xml><?xml version="1.0" encoding="utf-8"?>
<p:tagLst xmlns:a="http://schemas.openxmlformats.org/drawingml/2006/main" xmlns:r="http://schemas.openxmlformats.org/officeDocument/2006/relationships" xmlns:p="http://schemas.openxmlformats.org/presentationml/2006/main">
  <p:tag name="NUM" val="20"/>
</p:tagLst>
</file>

<file path=ppt/tags/tag38.xml><?xml version="1.0" encoding="utf-8"?>
<p:tagLst xmlns:a="http://schemas.openxmlformats.org/drawingml/2006/main" xmlns:r="http://schemas.openxmlformats.org/officeDocument/2006/relationships" xmlns:p="http://schemas.openxmlformats.org/presentationml/2006/main">
  <p:tag name="NUM" val="21"/>
</p:tagLst>
</file>

<file path=ppt/tags/tag39.xml><?xml version="1.0" encoding="utf-8"?>
<p:tagLst xmlns:a="http://schemas.openxmlformats.org/drawingml/2006/main" xmlns:r="http://schemas.openxmlformats.org/officeDocument/2006/relationships" xmlns:p="http://schemas.openxmlformats.org/presentationml/2006/main">
  <p:tag name="NUM" val="2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3"/>
</p:tagLst>
</file>

<file path=ppt/tags/tag41.xml><?xml version="1.0" encoding="utf-8"?>
<p:tagLst xmlns:a="http://schemas.openxmlformats.org/drawingml/2006/main" xmlns:r="http://schemas.openxmlformats.org/officeDocument/2006/relationships" xmlns:p="http://schemas.openxmlformats.org/presentationml/2006/main">
  <p:tag name="NUM" val="24"/>
</p:tagLst>
</file>

<file path=ppt/tags/tag42.xml><?xml version="1.0" encoding="utf-8"?>
<p:tagLst xmlns:a="http://schemas.openxmlformats.org/drawingml/2006/main" xmlns:r="http://schemas.openxmlformats.org/officeDocument/2006/relationships" xmlns:p="http://schemas.openxmlformats.org/presentationml/2006/main">
  <p:tag name="NUM" val="25"/>
</p:tagLst>
</file>

<file path=ppt/tags/tag43.xml><?xml version="1.0" encoding="utf-8"?>
<p:tagLst xmlns:a="http://schemas.openxmlformats.org/drawingml/2006/main" xmlns:r="http://schemas.openxmlformats.org/officeDocument/2006/relationships" xmlns:p="http://schemas.openxmlformats.org/presentationml/2006/main">
  <p:tag name="NUM" val="26"/>
</p:tagLst>
</file>

<file path=ppt/tags/tag44.xml><?xml version="1.0" encoding="utf-8"?>
<p:tagLst xmlns:a="http://schemas.openxmlformats.org/drawingml/2006/main" xmlns:r="http://schemas.openxmlformats.org/officeDocument/2006/relationships" xmlns:p="http://schemas.openxmlformats.org/presentationml/2006/main">
  <p:tag name="NUM" val="27"/>
</p:tagLst>
</file>

<file path=ppt/tags/tag45.xml><?xml version="1.0" encoding="utf-8"?>
<p:tagLst xmlns:a="http://schemas.openxmlformats.org/drawingml/2006/main" xmlns:r="http://schemas.openxmlformats.org/officeDocument/2006/relationships" xmlns:p="http://schemas.openxmlformats.org/presentationml/2006/main">
  <p:tag name="NUM" val="28"/>
</p:tagLst>
</file>

<file path=ppt/tags/tag46.xml><?xml version="1.0" encoding="utf-8"?>
<p:tagLst xmlns:a="http://schemas.openxmlformats.org/drawingml/2006/main" xmlns:r="http://schemas.openxmlformats.org/officeDocument/2006/relationships" xmlns:p="http://schemas.openxmlformats.org/presentationml/2006/main">
  <p:tag name="NUM" val="29"/>
</p:tagLst>
</file>

<file path=ppt/tags/tag47.xml><?xml version="1.0" encoding="utf-8"?>
<p:tagLst xmlns:a="http://schemas.openxmlformats.org/drawingml/2006/main" xmlns:r="http://schemas.openxmlformats.org/officeDocument/2006/relationships" xmlns:p="http://schemas.openxmlformats.org/presentationml/2006/main">
  <p:tag name="NUM" val="30"/>
</p:tagLst>
</file>

<file path=ppt/tags/tag48.xml><?xml version="1.0" encoding="utf-8"?>
<p:tagLst xmlns:a="http://schemas.openxmlformats.org/drawingml/2006/main" xmlns:r="http://schemas.openxmlformats.org/officeDocument/2006/relationships" xmlns:p="http://schemas.openxmlformats.org/presentationml/2006/main">
  <p:tag name="NUM" val="31"/>
</p:tagLst>
</file>

<file path=ppt/tags/tag49.xml><?xml version="1.0" encoding="utf-8"?>
<p:tagLst xmlns:a="http://schemas.openxmlformats.org/drawingml/2006/main" xmlns:r="http://schemas.openxmlformats.org/officeDocument/2006/relationships" xmlns:p="http://schemas.openxmlformats.org/presentationml/2006/main">
  <p:tag name="NUM" val="3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3"/>
</p:tagLst>
</file>

<file path=ppt/tags/tag51.xml><?xml version="1.0" encoding="utf-8"?>
<p:tagLst xmlns:a="http://schemas.openxmlformats.org/drawingml/2006/main" xmlns:r="http://schemas.openxmlformats.org/officeDocument/2006/relationships" xmlns:p="http://schemas.openxmlformats.org/presentationml/2006/main">
  <p:tag name="NUM" val="34"/>
</p:tagLst>
</file>

<file path=ppt/tags/tag52.xml><?xml version="1.0" encoding="utf-8"?>
<p:tagLst xmlns:a="http://schemas.openxmlformats.org/drawingml/2006/main" xmlns:r="http://schemas.openxmlformats.org/officeDocument/2006/relationships" xmlns:p="http://schemas.openxmlformats.org/presentationml/2006/main">
  <p:tag name="NUM" val="35"/>
</p:tagLst>
</file>

<file path=ppt/tags/tag53.xml><?xml version="1.0" encoding="utf-8"?>
<p:tagLst xmlns:a="http://schemas.openxmlformats.org/drawingml/2006/main" xmlns:r="http://schemas.openxmlformats.org/officeDocument/2006/relationships" xmlns:p="http://schemas.openxmlformats.org/presentationml/2006/main">
  <p:tag name="NUM" val="36"/>
</p:tagLst>
</file>

<file path=ppt/tags/tag54.xml><?xml version="1.0" encoding="utf-8"?>
<p:tagLst xmlns:a="http://schemas.openxmlformats.org/drawingml/2006/main" xmlns:r="http://schemas.openxmlformats.org/officeDocument/2006/relationships" xmlns:p="http://schemas.openxmlformats.org/presentationml/2006/main">
  <p:tag name="NUM" val="37"/>
</p:tagLst>
</file>

<file path=ppt/tags/tag55.xml><?xml version="1.0" encoding="utf-8"?>
<p:tagLst xmlns:a="http://schemas.openxmlformats.org/drawingml/2006/main" xmlns:r="http://schemas.openxmlformats.org/officeDocument/2006/relationships" xmlns:p="http://schemas.openxmlformats.org/presentationml/2006/main">
  <p:tag name="NUM" val="38"/>
</p:tagLst>
</file>

<file path=ppt/tags/tag56.xml><?xml version="1.0" encoding="utf-8"?>
<p:tagLst xmlns:a="http://schemas.openxmlformats.org/drawingml/2006/main" xmlns:r="http://schemas.openxmlformats.org/officeDocument/2006/relationships" xmlns:p="http://schemas.openxmlformats.org/presentationml/2006/main">
  <p:tag name="NUM" val="39"/>
</p:tagLst>
</file>

<file path=ppt/tags/tag57.xml><?xml version="1.0" encoding="utf-8"?>
<p:tagLst xmlns:a="http://schemas.openxmlformats.org/drawingml/2006/main" xmlns:r="http://schemas.openxmlformats.org/officeDocument/2006/relationships" xmlns:p="http://schemas.openxmlformats.org/presentationml/2006/main">
  <p:tag name="NUM" val="40"/>
</p:tagLst>
</file>

<file path=ppt/tags/tag58.xml><?xml version="1.0" encoding="utf-8"?>
<p:tagLst xmlns:a="http://schemas.openxmlformats.org/drawingml/2006/main" xmlns:r="http://schemas.openxmlformats.org/officeDocument/2006/relationships" xmlns:p="http://schemas.openxmlformats.org/presentationml/2006/main">
  <p:tag name="NUM" val="41"/>
</p:tagLst>
</file>

<file path=ppt/tags/tag59.xml><?xml version="1.0" encoding="utf-8"?>
<p:tagLst xmlns:a="http://schemas.openxmlformats.org/drawingml/2006/main" xmlns:r="http://schemas.openxmlformats.org/officeDocument/2006/relationships" xmlns:p="http://schemas.openxmlformats.org/presentationml/2006/main">
  <p:tag name="NUM" val="4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83B2-BEB8-41F2-8FEC-E8F0D26003C6}">
  <ds:schemaRefs>
    <ds:schemaRef ds:uri="http://purl.org/dc/dcmitype/"/>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0408fcbc-2e10-4461-bee0-724c01b46ae9"/>
    <ds:schemaRef ds:uri="599eec1d-e27c-4128-92a4-19001b8afe14"/>
    <ds:schemaRef ds:uri="http://schemas.microsoft.com/office/2006/metadata/properties"/>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31654</TotalTime>
  <Words>944</Words>
  <Application>Microsoft Macintosh PowerPoint</Application>
  <PresentationFormat>Widescreen</PresentationFormat>
  <Paragraphs>86</Paragraphs>
  <Slides>4</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Courier New</vt:lpstr>
      <vt:lpstr>Helvetica</vt:lpstr>
      <vt:lpstr>Wellcome</vt:lpstr>
      <vt:lpstr>Wingdings</vt:lpstr>
      <vt:lpstr>RISE</vt:lpstr>
      <vt:lpstr>ESN-CA</vt:lpstr>
      <vt:lpstr>GCESC</vt:lpstr>
      <vt:lpstr>PowerPoint Presentation</vt:lpstr>
      <vt:lpstr>Ceux qui soutiennent les responsables de politiques gouvernementales auront désormais un accès rapide aux données probantes mondiales et pourront fournir des informations hautement contextualisées, enrichies par les données probantes nationales et locales</vt:lpstr>
      <vt:lpstr>PowerPoint Presentation</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2025-02-14T13:57:31Z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