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00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776"/>
    <a:srgbClr val="000000"/>
    <a:srgbClr val="F5E4ED"/>
    <a:srgbClr val="CC76A6"/>
    <a:srgbClr val="E9F7FB"/>
    <a:srgbClr val="F2F2F2"/>
    <a:srgbClr val="FF3156"/>
    <a:srgbClr val="FF8AD8"/>
    <a:srgbClr val="3F4349"/>
    <a:srgbClr val="FEC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068" autoAdjust="0"/>
  </p:normalViewPr>
  <p:slideViewPr>
    <p:cSldViewPr snapToGrid="0" snapToObjects="1">
      <p:cViewPr varScale="1">
        <p:scale>
          <a:sx n="121" d="100"/>
          <a:sy n="121" d="100"/>
        </p:scale>
        <p:origin x="1360" y="16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1/31/25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1/31/25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99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F3C2C0-3406-CF4F-7543-B2F83D9C5BB6}"/>
              </a:ext>
            </a:extLst>
          </p:cNvPr>
          <p:cNvSpPr txBox="1"/>
          <p:nvPr/>
        </p:nvSpPr>
        <p:spPr>
          <a:xfrm>
            <a:off x="27425" y="1313513"/>
            <a:ext cx="11883753" cy="4470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marR="0" lvl="0" indent="-271463" algn="l" defTabSz="609585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Works Climate Solutions Summit in Berlin, </a:t>
            </a:r>
            <a:r>
              <a:rPr lang="en-US" sz="17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bold thinking about the need for large-scale, AI-enabled suites of living evidence syntheses began to emerge</a:t>
            </a:r>
          </a:p>
          <a:p>
            <a:pPr marL="447675" marR="0" lvl="0" indent="-271463" algn="l" defTabSz="609585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lang="en-US" sz="17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‘SHOW ME’ the evidence consensus posted, which helped key ‘interest holders’ to jointly describe a better future and reassured funders that there was a ‘money problem’ and not a ‘people problem’</a:t>
            </a:r>
          </a:p>
          <a:p>
            <a:pPr marL="447675" marR="0" lvl="0" indent="-271463" algn="l" defTabSz="609585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Evidence Summit in Prague, where leaders from Campbell, Cochrane and JBI committed to working </a:t>
            </a:r>
            <a:r>
              <a:rPr lang="en-US" sz="17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broad coalition of partners 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design and help execute a step-change improvement</a:t>
            </a:r>
          </a:p>
          <a:p>
            <a:pPr marL="447675" marR="0" lvl="0" indent="-271463" algn="l" defTabSz="609585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Summit of the Future in New York, where a breakthrough announcement was made, which triggered the </a:t>
            </a:r>
            <a:b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Evidence Synthesis Infrastructure Collaborative (ESIC) planning process that is now underway</a:t>
            </a: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en-US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en-US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en-US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en-US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en-US" sz="16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1">
              <a:spcAft>
                <a:spcPts val="300"/>
              </a:spcAft>
              <a:buSzPct val="65000"/>
              <a:tabLst>
                <a:tab pos="447675" algn="l"/>
              </a:tabLst>
              <a:defRPr/>
            </a:pPr>
            <a:br>
              <a:rPr lang="en-US" sz="16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47675" marR="0" lvl="0" indent="-271463" algn="l" defTabSz="609585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endParaRPr kumimoji="0" lang="en-US" sz="1700" i="0" u="none" strike="noStrike" kern="120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4">
            <a:extLst>
              <a:ext uri="{FF2B5EF4-FFF2-40B4-BE49-F238E27FC236}">
                <a16:creationId xmlns:a16="http://schemas.microsoft.com/office/drawing/2014/main" id="{84EECF26-E903-39C5-DC35-C5602C649EA3}"/>
              </a:ext>
            </a:extLst>
          </p:cNvPr>
          <p:cNvSpPr txBox="1">
            <a:spLocks/>
          </p:cNvSpPr>
          <p:nvPr/>
        </p:nvSpPr>
        <p:spPr>
          <a:xfrm>
            <a:off x="267857" y="97077"/>
            <a:ext cx="11505789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en-CA" kern="0" dirty="0">
                <a:latin typeface="Arial"/>
                <a:cs typeface="Arial" panose="020B0604020202020204" pitchFamily="34" charset="0"/>
                <a:sym typeface="Arial"/>
              </a:rPr>
              <a:t>Four events in 2024 culminated in a breakthrough, namely an intention to fund an </a:t>
            </a:r>
          </a:p>
          <a:p>
            <a:pPr defTabSz="914400" hangingPunct="0">
              <a:spcBef>
                <a:spcPts val="0"/>
              </a:spcBef>
              <a:defRPr/>
            </a:pPr>
            <a:r>
              <a:rPr lang="en-CA" kern="0" dirty="0">
                <a:latin typeface="Arial"/>
                <a:cs typeface="Arial" panose="020B0604020202020204" pitchFamily="34" charset="0"/>
                <a:sym typeface="Arial"/>
              </a:rPr>
              <a:t>‘Evidence Synthesis Infrastructure Collaborative’ (or ESIC)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E4B8F62-458C-53D9-04B8-60526857A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022077-B66B-CB72-F56C-B32D7B3BA3EE}"/>
              </a:ext>
            </a:extLst>
          </p:cNvPr>
          <p:cNvGrpSpPr/>
          <p:nvPr/>
        </p:nvGrpSpPr>
        <p:grpSpPr>
          <a:xfrm>
            <a:off x="2078714" y="4019509"/>
            <a:ext cx="9832464" cy="1659515"/>
            <a:chOff x="351488" y="3096462"/>
            <a:chExt cx="10966369" cy="1850895"/>
          </a:xfrm>
        </p:grpSpPr>
        <p:pic>
          <p:nvPicPr>
            <p:cNvPr id="4" name="Picture 3" descr="A logo with arrows and text&#10;&#10;Description automatically generated">
              <a:extLst>
                <a:ext uri="{FF2B5EF4-FFF2-40B4-BE49-F238E27FC236}">
                  <a16:creationId xmlns:a16="http://schemas.microsoft.com/office/drawing/2014/main" id="{5B71DE56-2A12-67E7-E1E6-0C26F3602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0326" y="4067029"/>
              <a:ext cx="1943215" cy="860400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AF330DC6-92CA-4F24-96F4-DD0FEC39A2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b="20673"/>
            <a:stretch/>
          </p:blipFill>
          <p:spPr>
            <a:xfrm>
              <a:off x="351488" y="4134290"/>
              <a:ext cx="1975710" cy="643188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B8195B8-6958-13A0-93ED-37216ECB2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088148" y="4086957"/>
              <a:ext cx="1278650" cy="860400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D0AAF80-64CA-89F6-2230-6D52D9CEBA81}"/>
                </a:ext>
              </a:extLst>
            </p:cNvPr>
            <p:cNvCxnSpPr>
              <a:cxnSpLocks/>
            </p:cNvCxnSpPr>
            <p:nvPr/>
          </p:nvCxnSpPr>
          <p:spPr>
            <a:xfrm>
              <a:off x="387860" y="3533422"/>
              <a:ext cx="10929997" cy="0"/>
            </a:xfrm>
            <a:prstGeom prst="line">
              <a:avLst/>
            </a:prstGeom>
            <a:ln w="66675" cap="rnd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734D1B1-08C3-A241-1331-4EC7FBD973BF}"/>
                </a:ext>
              </a:extLst>
            </p:cNvPr>
            <p:cNvGrpSpPr/>
            <p:nvPr/>
          </p:nvGrpSpPr>
          <p:grpSpPr>
            <a:xfrm>
              <a:off x="3112809" y="3221456"/>
              <a:ext cx="5192488" cy="612781"/>
              <a:chOff x="3112809" y="3221456"/>
              <a:chExt cx="5192488" cy="61278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235F3A3-0A3D-9D2B-4915-7AD440FB6EB1}"/>
                  </a:ext>
                </a:extLst>
              </p:cNvPr>
              <p:cNvSpPr/>
              <p:nvPr/>
            </p:nvSpPr>
            <p:spPr>
              <a:xfrm>
                <a:off x="3112809" y="3233986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DD275A7-34C6-B3B6-0891-F25E88899514}"/>
                  </a:ext>
                </a:extLst>
              </p:cNvPr>
              <p:cNvSpPr/>
              <p:nvPr/>
            </p:nvSpPr>
            <p:spPr>
              <a:xfrm>
                <a:off x="5293631" y="3221456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ECF2670-0120-5EDE-1797-CAECD19D285A}"/>
                  </a:ext>
                </a:extLst>
              </p:cNvPr>
              <p:cNvSpPr/>
              <p:nvPr/>
            </p:nvSpPr>
            <p:spPr>
              <a:xfrm>
                <a:off x="7440149" y="3233986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319808A-491B-BED4-FB63-74712F80039D}"/>
                </a:ext>
              </a:extLst>
            </p:cNvPr>
            <p:cNvSpPr/>
            <p:nvPr/>
          </p:nvSpPr>
          <p:spPr>
            <a:xfrm>
              <a:off x="865017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90B25B6-A98B-7976-0B8B-6A9F9DB21162}"/>
                </a:ext>
              </a:extLst>
            </p:cNvPr>
            <p:cNvSpPr/>
            <p:nvPr/>
          </p:nvSpPr>
          <p:spPr>
            <a:xfrm>
              <a:off x="5289836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D7F575D-0194-B9AB-6A9C-3198D83031EC}"/>
                </a:ext>
              </a:extLst>
            </p:cNvPr>
            <p:cNvSpPr/>
            <p:nvPr/>
          </p:nvSpPr>
          <p:spPr>
            <a:xfrm>
              <a:off x="7453506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6E1EC0-FA84-BACD-4750-27A0C989ECB0}"/>
                </a:ext>
              </a:extLst>
            </p:cNvPr>
            <p:cNvSpPr txBox="1"/>
            <p:nvPr/>
          </p:nvSpPr>
          <p:spPr>
            <a:xfrm>
              <a:off x="971616" y="3267002"/>
              <a:ext cx="6354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Jun</a:t>
              </a:r>
            </a:p>
            <a:p>
              <a:pPr algn="ctr"/>
              <a:r>
                <a:rPr lang="en-US" sz="1400" dirty="0"/>
                <a:t>9-12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A43B0A-9156-8138-DBA6-86946441EFE9}"/>
                </a:ext>
              </a:extLst>
            </p:cNvPr>
            <p:cNvSpPr txBox="1"/>
            <p:nvPr/>
          </p:nvSpPr>
          <p:spPr>
            <a:xfrm>
              <a:off x="5344220" y="3267002"/>
              <a:ext cx="755350" cy="583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Sep</a:t>
              </a:r>
            </a:p>
            <a:p>
              <a:pPr algn="ctr"/>
              <a:r>
                <a:rPr lang="en-US" sz="1400" dirty="0"/>
                <a:t>10-13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14CA060-5C2E-D759-9856-053AAB977C76}"/>
                </a:ext>
              </a:extLst>
            </p:cNvPr>
            <p:cNvSpPr txBox="1"/>
            <p:nvPr/>
          </p:nvSpPr>
          <p:spPr>
            <a:xfrm>
              <a:off x="7516592" y="3267002"/>
              <a:ext cx="745475" cy="583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Sep</a:t>
              </a:r>
            </a:p>
            <a:p>
              <a:pPr algn="ctr"/>
              <a:r>
                <a:rPr lang="en-US" sz="1400" dirty="0"/>
                <a:t>23-24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F76A9120-A4A8-F0A2-D2BE-02BF07E1D683}"/>
              </a:ext>
            </a:extLst>
          </p:cNvPr>
          <p:cNvSpPr/>
          <p:nvPr/>
        </p:nvSpPr>
        <p:spPr>
          <a:xfrm>
            <a:off x="4525652" y="4018242"/>
            <a:ext cx="775693" cy="775693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BC547D-BD17-E6D7-297F-360157A70F17}"/>
              </a:ext>
            </a:extLst>
          </p:cNvPr>
          <p:cNvSpPr txBox="1"/>
          <p:nvPr/>
        </p:nvSpPr>
        <p:spPr>
          <a:xfrm>
            <a:off x="4621229" y="4171148"/>
            <a:ext cx="569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Sep</a:t>
            </a:r>
          </a:p>
          <a:p>
            <a:pPr algn="ctr"/>
            <a:r>
              <a:rPr lang="en-US" sz="1400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2D21F6-DD9B-5291-5DA1-02C6470643F5}"/>
              </a:ext>
            </a:extLst>
          </p:cNvPr>
          <p:cNvSpPr txBox="1"/>
          <p:nvPr/>
        </p:nvSpPr>
        <p:spPr>
          <a:xfrm>
            <a:off x="3901562" y="4894194"/>
            <a:ext cx="19691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‘SHOW ME </a:t>
            </a:r>
            <a:br>
              <a:rPr lang="en-US" sz="1500" dirty="0"/>
            </a:br>
            <a:r>
              <a:rPr lang="en-US" sz="1500" dirty="0"/>
              <a:t>the evidence’ consensus posted </a:t>
            </a:r>
            <a:endParaRPr lang="en-CA" sz="1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733852-FC66-0E41-ED3F-B9CC868FA6B0}"/>
              </a:ext>
            </a:extLst>
          </p:cNvPr>
          <p:cNvSpPr txBox="1"/>
          <p:nvPr/>
        </p:nvSpPr>
        <p:spPr>
          <a:xfrm>
            <a:off x="9722093" y="3880623"/>
            <a:ext cx="2469907" cy="1686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7" descr="A blue line on a white background&#10;&#10;Description automatically generated">
            <a:extLst>
              <a:ext uri="{FF2B5EF4-FFF2-40B4-BE49-F238E27FC236}">
                <a16:creationId xmlns:a16="http://schemas.microsoft.com/office/drawing/2014/main" id="{C348343E-89EE-9D81-A3F2-7360624B15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8811" y="4161174"/>
            <a:ext cx="906856" cy="67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54298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0408fcbc-2e10-4461-bee0-724c01b46ae9"/>
    <ds:schemaRef ds:uri="http://schemas.microsoft.com/office/2006/documentManagement/types"/>
    <ds:schemaRef ds:uri="http://purl.org/dc/dcmitype/"/>
    <ds:schemaRef ds:uri="599eec1d-e27c-4128-92a4-19001b8afe1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C40D3C-3522-44F1-94E4-A2470CCCC8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31215</TotalTime>
  <Words>173</Words>
  <Application>Microsoft Macintosh PowerPoint</Application>
  <PresentationFormat>Widescreen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279</cp:revision>
  <cp:lastPrinted>2023-05-24T15:22:34Z</cp:lastPrinted>
  <dcterms:created xsi:type="dcterms:W3CDTF">2017-04-21T15:41:45Z</dcterms:created>
  <dcterms:modified xsi:type="dcterms:W3CDTF">2025-01-31T17:59:46Z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