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174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863" autoAdjust="0"/>
  </p:normalViewPr>
  <p:slideViewPr>
    <p:cSldViewPr snapToGrid="0" snapToObjects="1">
      <p:cViewPr varScale="1">
        <p:scale>
          <a:sx n="120" d="100"/>
          <a:sy n="120" d="100"/>
        </p:scale>
        <p:origin x="1416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1/31/25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077D7E0-1A04-662B-24A2-7C38A39734F0}"/>
              </a:ext>
            </a:extLst>
          </p:cNvPr>
          <p:cNvSpPr/>
          <p:nvPr/>
        </p:nvSpPr>
        <p:spPr>
          <a:xfrm>
            <a:off x="2461610" y="1301904"/>
            <a:ext cx="6975690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6F8618-0B6D-5510-9D5D-12D2C99C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231475"/>
              </p:ext>
            </p:extLst>
          </p:nvPr>
        </p:nvGraphicFramePr>
        <p:xfrm>
          <a:off x="2239769" y="1335380"/>
          <a:ext cx="7324912" cy="990600"/>
        </p:xfrm>
        <a:graphic>
          <a:graphicData uri="http://schemas.openxmlformats.org/drawingml/2006/table">
            <a:tbl>
              <a:tblPr firstRow="1" firstCol="1" bandRow="1"/>
              <a:tblGrid>
                <a:gridCol w="7324912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Structures and processes on the evidence-demand side </a:t>
                      </a: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to:</a:t>
                      </a: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1) 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incorporate evidence into routine advisory and decision-making processes and</a:t>
                      </a:r>
                      <a:b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into learning and improvement platforms (</a:t>
                      </a:r>
                      <a:r>
                        <a:rPr lang="en-US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enablers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 </a:t>
                      </a:r>
                      <a:b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2) build and sustain an evidence </a:t>
                      </a:r>
                      <a:r>
                        <a:rPr lang="en-US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culture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; 3) strengthen </a:t>
                      </a:r>
                      <a:r>
                        <a:rPr lang="en-US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capacity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for evidence use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BEAF75D-93B7-0DC9-177C-04A0BF9CBFCE}"/>
              </a:ext>
            </a:extLst>
          </p:cNvPr>
          <p:cNvSpPr/>
          <p:nvPr/>
        </p:nvSpPr>
        <p:spPr>
          <a:xfrm>
            <a:off x="2301555" y="4559341"/>
            <a:ext cx="7391084" cy="2222940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en-US" sz="2300" dirty="0">
                <a:solidFill>
                  <a:schemeClr val="tx1"/>
                </a:solidFill>
              </a:rPr>
              <a:t>Timely demand-driven evidence-support units operating within national (and local) evidence-support systems will now be able to leverage the actionable insights, living evidence syntheses, and supporting infrastructure made possible through ESIC</a:t>
            </a:r>
            <a:endParaRPr lang="en-CA" sz="2300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5F3425-455C-2AE9-18DF-30DB845E0A2A}"/>
              </a:ext>
            </a:extLst>
          </p:cNvPr>
          <p:cNvSpPr/>
          <p:nvPr/>
        </p:nvSpPr>
        <p:spPr>
          <a:xfrm>
            <a:off x="2763823" y="2572369"/>
            <a:ext cx="6384040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8C16A7-8586-DD46-5F5C-77E6B2E27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32825"/>
              </p:ext>
            </p:extLst>
          </p:nvPr>
        </p:nvGraphicFramePr>
        <p:xfrm>
          <a:off x="2907671" y="2605901"/>
          <a:ext cx="6101540" cy="1520283"/>
        </p:xfrm>
        <a:graphic>
          <a:graphicData uri="http://schemas.openxmlformats.org/drawingml/2006/table">
            <a:tbl>
              <a:tblPr firstRow="1" firstCol="1" bandRow="1"/>
              <a:tblGrid>
                <a:gridCol w="305077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050770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091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Evidence-demand prioritization mechanism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300" b="1" i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(horizon scanning and elicitation of questions)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One-window requests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(when complex questions)</a:t>
                      </a:r>
                      <a:endParaRPr lang="en-CA" sz="1100" b="1" i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Packaged responses that align</a:t>
                      </a:r>
                      <a:b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 with decision-making processes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Evidence-supply coordination mechanism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300" b="1" i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(ultra-rapid evidence support to bring in needed forms of </a:t>
                      </a:r>
                      <a:r>
                        <a:rPr lang="en-CA" sz="1200" b="0" i="0" u="sng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existing</a:t>
                      </a: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evidence and</a:t>
                      </a:r>
                      <a:b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 ‘general contractor’ model to bring in the right ‘trades’ to build out </a:t>
                      </a:r>
                      <a:r>
                        <a:rPr lang="en-CA" sz="1200" b="0" i="0" u="sng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new</a:t>
                      </a: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evidence)</a:t>
                      </a:r>
                      <a:endParaRPr lang="en-CA" sz="13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8C752E9-D4EE-613B-5477-E3E36541EC41}"/>
              </a:ext>
            </a:extLst>
          </p:cNvPr>
          <p:cNvSpPr/>
          <p:nvPr/>
        </p:nvSpPr>
        <p:spPr>
          <a:xfrm>
            <a:off x="2405478" y="4626240"/>
            <a:ext cx="5152306" cy="2090033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D320019-7CEC-3ED0-D066-C4ACF2249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8637"/>
              </p:ext>
            </p:extLst>
          </p:nvPr>
        </p:nvGraphicFramePr>
        <p:xfrm>
          <a:off x="2542438" y="4709175"/>
          <a:ext cx="5057395" cy="1981180"/>
        </p:xfrm>
        <a:graphic>
          <a:graphicData uri="http://schemas.openxmlformats.org/drawingml/2006/table">
            <a:tbl>
              <a:tblPr firstRow="1" firstCol="1" bandRow="1"/>
              <a:tblGrid>
                <a:gridCol w="2745876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311519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88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Timely demand-driven evidence-support units</a:t>
                      </a: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(the ‘trades’)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focused on a specific form of evidence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875256">
                <a:tc>
                  <a:txBody>
                    <a:bodyPr/>
                    <a:lstStyle/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Data analytics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Modeling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Evaluation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Behavioural/implementation research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Qualitative insights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 synthesis (contextualized)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Technology assessments / </a:t>
                      </a:r>
                      <a:b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cost-effectiveness analysis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Guidance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7096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focused on specific sectors (and many forms of evidence)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Climate action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Education, health, public security, social services, etc.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International development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58A8D20F-E71D-9860-A776-0786193E2623}"/>
              </a:ext>
            </a:extLst>
          </p:cNvPr>
          <p:cNvGrpSpPr/>
          <p:nvPr/>
        </p:nvGrpSpPr>
        <p:grpSpPr>
          <a:xfrm rot="16200000" flipH="1">
            <a:off x="7577467" y="5454051"/>
            <a:ext cx="173233" cy="145420"/>
            <a:chOff x="5830099" y="0"/>
            <a:chExt cx="64895" cy="2880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9A4EB5A-B8FB-B814-FF56-138B79E3C62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F1A581-4FEB-7C0B-6BB3-7141BDB18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1BCD4-9FFF-63B9-6EAC-E2D4C298E7EC}"/>
              </a:ext>
            </a:extLst>
          </p:cNvPr>
          <p:cNvCxnSpPr>
            <a:cxnSpLocks/>
          </p:cNvCxnSpPr>
          <p:nvPr/>
        </p:nvCxnSpPr>
        <p:spPr>
          <a:xfrm flipV="1">
            <a:off x="6432241" y="3195772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042AE-701A-E272-A246-77FDC00DC497}"/>
              </a:ext>
            </a:extLst>
          </p:cNvPr>
          <p:cNvCxnSpPr>
            <a:cxnSpLocks/>
          </p:cNvCxnSpPr>
          <p:nvPr/>
        </p:nvCxnSpPr>
        <p:spPr>
          <a:xfrm>
            <a:off x="5492892" y="3210930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E9B0E-0A8A-149E-B395-7B30A2F50895}"/>
              </a:ext>
            </a:extLst>
          </p:cNvPr>
          <p:cNvGrpSpPr/>
          <p:nvPr/>
        </p:nvGrpSpPr>
        <p:grpSpPr>
          <a:xfrm rot="10800000" flipH="1">
            <a:off x="5769520" y="2254091"/>
            <a:ext cx="188921" cy="288000"/>
            <a:chOff x="5706073" y="0"/>
            <a:chExt cx="188921" cy="288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C4240C-D1A5-3C17-CB57-BED11322B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BDA682-D464-06F4-502E-F7CCE28B5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7FBD945-B9D6-7242-A286-2ED70F3D2F3A}"/>
              </a:ext>
            </a:extLst>
          </p:cNvPr>
          <p:cNvSpPr/>
          <p:nvPr/>
        </p:nvSpPr>
        <p:spPr>
          <a:xfrm>
            <a:off x="7780572" y="4616993"/>
            <a:ext cx="1821235" cy="2090031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3616C13-243C-3CA2-64D6-3992C2B5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424924"/>
              </p:ext>
            </p:extLst>
          </p:nvPr>
        </p:nvGraphicFramePr>
        <p:xfrm>
          <a:off x="7822621" y="4736996"/>
          <a:ext cx="1876592" cy="1981179"/>
        </p:xfrm>
        <a:graphic>
          <a:graphicData uri="http://schemas.openxmlformats.org/drawingml/2006/table">
            <a:tbl>
              <a:tblPr firstRow="1" firstCol="1" bandRow="1"/>
              <a:tblGrid>
                <a:gridCol w="1876592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981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 Synthesis Infrastructure Collaborative</a:t>
                      </a: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Actionable insights</a:t>
                      </a: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Living evidence syntheses</a:t>
                      </a: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Infrastructure supporting demand-side engagement, data sharing &amp; reusing, AI use, methods innovation, and capacity sharing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F797DC39-6B6B-4DA7-4FA0-8E992814FCF2}"/>
              </a:ext>
            </a:extLst>
          </p:cNvPr>
          <p:cNvGrpSpPr/>
          <p:nvPr/>
        </p:nvGrpSpPr>
        <p:grpSpPr>
          <a:xfrm rot="10800000" flipH="1">
            <a:off x="5760534" y="4229538"/>
            <a:ext cx="188921" cy="288000"/>
            <a:chOff x="5706073" y="0"/>
            <a:chExt cx="188921" cy="288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4E51BB8-47A1-15D1-C0E4-BE102B06BC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F91C7C-BE06-A1CB-3C2E-DF8C39221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866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DCC40D3C-3522-44F1-94E4-A2470CCCC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http://schemas.microsoft.com/office/2006/metadata/properties"/>
    <ds:schemaRef ds:uri="http://purl.org/dc/elements/1.1/"/>
    <ds:schemaRef ds:uri="0408fcbc-2e10-4461-bee0-724c01b46ae9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99eec1d-e27c-4128-92a4-19001b8afe1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31221</TotalTime>
  <Words>249</Words>
  <Application>Microsoft Macintosh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Helvetica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278</cp:revision>
  <cp:lastPrinted>2023-05-24T15:22:34Z</cp:lastPrinted>
  <dcterms:created xsi:type="dcterms:W3CDTF">2017-04-21T15:41:45Z</dcterms:created>
  <dcterms:modified xsi:type="dcterms:W3CDTF">2025-01-31T20:11:24Z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