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164"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4863" autoAdjust="0"/>
  </p:normalViewPr>
  <p:slideViewPr>
    <p:cSldViewPr snapToGrid="0" snapToObjects="1">
      <p:cViewPr varScale="1">
        <p:scale>
          <a:sx n="120" d="100"/>
          <a:sy n="120" d="100"/>
        </p:scale>
        <p:origin x="1416" y="192"/>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1/31/25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1/31/25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96903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43838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svg"/><Relationship Id="rId18" Type="http://schemas.openxmlformats.org/officeDocument/2006/relationships/image" Target="../media/image48.emf"/><Relationship Id="rId26" Type="http://schemas.openxmlformats.org/officeDocument/2006/relationships/image" Target="../media/image56.sv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svg"/><Relationship Id="rId25" Type="http://schemas.openxmlformats.org/officeDocument/2006/relationships/image" Target="../media/image55.png"/><Relationship Id="rId2" Type="http://schemas.openxmlformats.org/officeDocument/2006/relationships/notesSlide" Target="../notesSlides/notesSlide1.xml"/><Relationship Id="rId16" Type="http://schemas.openxmlformats.org/officeDocument/2006/relationships/image" Target="../media/image46.png"/><Relationship Id="rId20" Type="http://schemas.openxmlformats.org/officeDocument/2006/relationships/image" Target="../media/image50.svg"/><Relationship Id="rId29" Type="http://schemas.openxmlformats.org/officeDocument/2006/relationships/image" Target="../media/image59.png"/><Relationship Id="rId1" Type="http://schemas.openxmlformats.org/officeDocument/2006/relationships/slideLayout" Target="../slideLayouts/slideLayout21.xml"/><Relationship Id="rId6" Type="http://schemas.openxmlformats.org/officeDocument/2006/relationships/image" Target="../media/image36.svg"/><Relationship Id="rId11" Type="http://schemas.openxmlformats.org/officeDocument/2006/relationships/image" Target="../media/image41.svg"/><Relationship Id="rId24" Type="http://schemas.openxmlformats.org/officeDocument/2006/relationships/image" Target="../media/image54.svg"/><Relationship Id="rId32" Type="http://schemas.openxmlformats.org/officeDocument/2006/relationships/image" Target="../media/image62.svg"/><Relationship Id="rId5" Type="http://schemas.openxmlformats.org/officeDocument/2006/relationships/image" Target="../media/image35.png"/><Relationship Id="rId15" Type="http://schemas.openxmlformats.org/officeDocument/2006/relationships/image" Target="../media/image45.svg"/><Relationship Id="rId23" Type="http://schemas.openxmlformats.org/officeDocument/2006/relationships/image" Target="../media/image53.png"/><Relationship Id="rId28" Type="http://schemas.openxmlformats.org/officeDocument/2006/relationships/image" Target="../media/image58.svg"/><Relationship Id="rId10" Type="http://schemas.openxmlformats.org/officeDocument/2006/relationships/image" Target="../media/image40.svg"/><Relationship Id="rId19" Type="http://schemas.openxmlformats.org/officeDocument/2006/relationships/image" Target="../media/image49.png"/><Relationship Id="rId31" Type="http://schemas.openxmlformats.org/officeDocument/2006/relationships/image" Target="../media/image61.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svg"/><Relationship Id="rId27" Type="http://schemas.openxmlformats.org/officeDocument/2006/relationships/image" Target="../media/image57.png"/><Relationship Id="rId30" Type="http://schemas.openxmlformats.org/officeDocument/2006/relationships/image" Target="../media/image6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750A2A20-6748-9546-0BF2-722772E3D76B}"/>
              </a:ext>
            </a:extLst>
          </p:cNvPr>
          <p:cNvGrpSpPr/>
          <p:nvPr/>
        </p:nvGrpSpPr>
        <p:grpSpPr>
          <a:xfrm rot="10800000">
            <a:off x="4765773" y="5572862"/>
            <a:ext cx="1716048" cy="319995"/>
            <a:chOff x="101017" y="2582243"/>
            <a:chExt cx="1716048" cy="319995"/>
          </a:xfrm>
        </p:grpSpPr>
        <p:pic>
          <p:nvPicPr>
            <p:cNvPr id="81" name="Picture 80">
              <a:extLst>
                <a:ext uri="{FF2B5EF4-FFF2-40B4-BE49-F238E27FC236}">
                  <a16:creationId xmlns:a16="http://schemas.microsoft.com/office/drawing/2014/main" id="{AACA18BB-7EAD-7D2F-6F01-0E0C3BBC98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pic>
          <p:nvPicPr>
            <p:cNvPr id="82" name="Picture 81">
              <a:extLst>
                <a:ext uri="{FF2B5EF4-FFF2-40B4-BE49-F238E27FC236}">
                  <a16:creationId xmlns:a16="http://schemas.microsoft.com/office/drawing/2014/main" id="{F9025C0D-1092-0906-CC4E-B5C7A5C9E7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grpSp>
      <p:grpSp>
        <p:nvGrpSpPr>
          <p:cNvPr id="56" name="Group 55">
            <a:extLst>
              <a:ext uri="{FF2B5EF4-FFF2-40B4-BE49-F238E27FC236}">
                <a16:creationId xmlns:a16="http://schemas.microsoft.com/office/drawing/2014/main" id="{8ABA5622-B87C-B5B8-C235-432A426ADEDC}"/>
              </a:ext>
            </a:extLst>
          </p:cNvPr>
          <p:cNvGrpSpPr/>
          <p:nvPr/>
        </p:nvGrpSpPr>
        <p:grpSpPr>
          <a:xfrm rot="10800000">
            <a:off x="4795262" y="3073873"/>
            <a:ext cx="1716048" cy="319995"/>
            <a:chOff x="101017" y="2582243"/>
            <a:chExt cx="1716048" cy="319995"/>
          </a:xfrm>
        </p:grpSpPr>
        <p:pic>
          <p:nvPicPr>
            <p:cNvPr id="57" name="Picture 56">
              <a:extLst>
                <a:ext uri="{FF2B5EF4-FFF2-40B4-BE49-F238E27FC236}">
                  <a16:creationId xmlns:a16="http://schemas.microsoft.com/office/drawing/2014/main" id="{7C24B5E6-0E45-9284-F274-9E1970CEB3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pic>
          <p:nvPicPr>
            <p:cNvPr id="58" name="Picture 57">
              <a:extLst>
                <a:ext uri="{FF2B5EF4-FFF2-40B4-BE49-F238E27FC236}">
                  <a16:creationId xmlns:a16="http://schemas.microsoft.com/office/drawing/2014/main" id="{5C2C4476-A289-D3B0-DE9C-E11BE2194C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grpSp>
      <p:graphicFrame>
        <p:nvGraphicFramePr>
          <p:cNvPr id="67" name="Table 66">
            <a:extLst>
              <a:ext uri="{FF2B5EF4-FFF2-40B4-BE49-F238E27FC236}">
                <a16:creationId xmlns:a16="http://schemas.microsoft.com/office/drawing/2014/main" id="{8B8D55A7-ABA4-537F-F2C9-024FEBCB97A1}"/>
              </a:ext>
            </a:extLst>
          </p:cNvPr>
          <p:cNvGraphicFramePr>
            <a:graphicFrameLocks noGrp="1"/>
          </p:cNvGraphicFramePr>
          <p:nvPr>
            <p:extLst>
              <p:ext uri="{D42A27DB-BD31-4B8C-83A1-F6EECF244321}">
                <p14:modId xmlns:p14="http://schemas.microsoft.com/office/powerpoint/2010/main" val="208215612"/>
              </p:ext>
            </p:extLst>
          </p:nvPr>
        </p:nvGraphicFramePr>
        <p:xfrm>
          <a:off x="187703" y="5429788"/>
          <a:ext cx="1842709" cy="1120155"/>
        </p:xfrm>
        <a:graphic>
          <a:graphicData uri="http://schemas.openxmlformats.org/drawingml/2006/table">
            <a:tbl>
              <a:tblPr firstRow="1" firstCol="1" bandRow="1"/>
              <a:tblGrid>
                <a:gridCol w="312480">
                  <a:extLst>
                    <a:ext uri="{9D8B030D-6E8A-4147-A177-3AD203B41FA5}">
                      <a16:colId xmlns:a16="http://schemas.microsoft.com/office/drawing/2014/main" val="1026761990"/>
                    </a:ext>
                  </a:extLst>
                </a:gridCol>
                <a:gridCol w="1530229">
                  <a:extLst>
                    <a:ext uri="{9D8B030D-6E8A-4147-A177-3AD203B41FA5}">
                      <a16:colId xmlns:a16="http://schemas.microsoft.com/office/drawing/2014/main" val="2835784650"/>
                    </a:ext>
                  </a:extLst>
                </a:gridCol>
              </a:tblGrid>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Arial" panose="020B0604020202020204" pitchFamily="34" charset="0"/>
                          <a:cs typeface="Arial" panose="020B0604020202020204" pitchFamily="34" charset="0"/>
                        </a:rPr>
                        <a:t>   Data analytics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Arial" panose="020B0604020202020204" pitchFamily="34" charset="0"/>
                          <a:cs typeface="Arial" panose="020B0604020202020204" pitchFamily="34" charset="0"/>
                        </a:rPr>
                        <a:t>   Evaluation</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Arial" panose="020B0604020202020204" pitchFamily="34" charset="0"/>
                          <a:cs typeface="Arial" panose="020B0604020202020204" pitchFamily="34" charset="0"/>
                        </a:rPr>
                        <a:t>   Qualitative insights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graphicFrame>
        <p:nvGraphicFramePr>
          <p:cNvPr id="59" name="Table 58">
            <a:extLst>
              <a:ext uri="{FF2B5EF4-FFF2-40B4-BE49-F238E27FC236}">
                <a16:creationId xmlns:a16="http://schemas.microsoft.com/office/drawing/2014/main" id="{42D7C369-7896-90CC-C731-11B769B6E80E}"/>
              </a:ext>
            </a:extLst>
          </p:cNvPr>
          <p:cNvGraphicFramePr>
            <a:graphicFrameLocks noGrp="1"/>
          </p:cNvGraphicFramePr>
          <p:nvPr>
            <p:extLst>
              <p:ext uri="{D42A27DB-BD31-4B8C-83A1-F6EECF244321}">
                <p14:modId xmlns:p14="http://schemas.microsoft.com/office/powerpoint/2010/main" val="3659217011"/>
              </p:ext>
            </p:extLst>
          </p:nvPr>
        </p:nvGraphicFramePr>
        <p:xfrm>
          <a:off x="4830064" y="2938208"/>
          <a:ext cx="2186639" cy="1866925"/>
        </p:xfrm>
        <a:graphic>
          <a:graphicData uri="http://schemas.openxmlformats.org/drawingml/2006/table">
            <a:tbl>
              <a:tblPr firstRow="1" firstCol="1" bandRow="1"/>
              <a:tblGrid>
                <a:gridCol w="370803">
                  <a:extLst>
                    <a:ext uri="{9D8B030D-6E8A-4147-A177-3AD203B41FA5}">
                      <a16:colId xmlns:a16="http://schemas.microsoft.com/office/drawing/2014/main" val="1026761990"/>
                    </a:ext>
                  </a:extLst>
                </a:gridCol>
                <a:gridCol w="1815836">
                  <a:extLst>
                    <a:ext uri="{9D8B030D-6E8A-4147-A177-3AD203B41FA5}">
                      <a16:colId xmlns:a16="http://schemas.microsoft.com/office/drawing/2014/main" val="2835784650"/>
                    </a:ext>
                  </a:extLst>
                </a:gridCol>
              </a:tblGrid>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Arial" panose="020B0604020202020204" pitchFamily="34" charset="0"/>
                          <a:cs typeface="Arial" panose="020B0604020202020204" pitchFamily="34" charset="0"/>
                        </a:rPr>
                        <a:t>   Modeling</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Arial" panose="020B0604020202020204" pitchFamily="34" charset="0"/>
                          <a:cs typeface="Arial" panose="020B0604020202020204" pitchFamily="34" charset="0"/>
                        </a:rPr>
                        <a:t>   Evaluation</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Arial" panose="020B0604020202020204" pitchFamily="34" charset="0"/>
                          <a:cs typeface="Arial" panose="020B0604020202020204" pitchFamily="34" charset="0"/>
                        </a:rPr>
                        <a:t>   Qualitative insights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   Guidelines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2266877"/>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   Technology assessments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2098287"/>
                  </a:ext>
                </a:extLst>
              </a:tr>
            </a:tbl>
          </a:graphicData>
        </a:graphic>
      </p:graphicFrame>
      <p:graphicFrame>
        <p:nvGraphicFramePr>
          <p:cNvPr id="75" name="Table 74">
            <a:extLst>
              <a:ext uri="{FF2B5EF4-FFF2-40B4-BE49-F238E27FC236}">
                <a16:creationId xmlns:a16="http://schemas.microsoft.com/office/drawing/2014/main" id="{48830DF8-0EE3-0C60-6F20-EB2A13DE2787}"/>
              </a:ext>
            </a:extLst>
          </p:cNvPr>
          <p:cNvGraphicFramePr>
            <a:graphicFrameLocks noGrp="1"/>
          </p:cNvGraphicFramePr>
          <p:nvPr>
            <p:extLst>
              <p:ext uri="{D42A27DB-BD31-4B8C-83A1-F6EECF244321}">
                <p14:modId xmlns:p14="http://schemas.microsoft.com/office/powerpoint/2010/main" val="2826766867"/>
              </p:ext>
            </p:extLst>
          </p:nvPr>
        </p:nvGraphicFramePr>
        <p:xfrm>
          <a:off x="4777360" y="5495929"/>
          <a:ext cx="2280606" cy="1120155"/>
        </p:xfrm>
        <a:graphic>
          <a:graphicData uri="http://schemas.openxmlformats.org/drawingml/2006/table">
            <a:tbl>
              <a:tblPr firstRow="1" firstCol="1" bandRow="1"/>
              <a:tblGrid>
                <a:gridCol w="386737">
                  <a:extLst>
                    <a:ext uri="{9D8B030D-6E8A-4147-A177-3AD203B41FA5}">
                      <a16:colId xmlns:a16="http://schemas.microsoft.com/office/drawing/2014/main" val="1026761990"/>
                    </a:ext>
                  </a:extLst>
                </a:gridCol>
                <a:gridCol w="1893869">
                  <a:extLst>
                    <a:ext uri="{9D8B030D-6E8A-4147-A177-3AD203B41FA5}">
                      <a16:colId xmlns:a16="http://schemas.microsoft.com/office/drawing/2014/main" val="2835784650"/>
                    </a:ext>
                  </a:extLst>
                </a:gridCol>
              </a:tblGrid>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Arial" panose="020B0604020202020204" pitchFamily="34" charset="0"/>
                          <a:cs typeface="Arial" panose="020B0604020202020204" pitchFamily="34" charset="0"/>
                        </a:rPr>
                        <a:t>     Behavioural/</a:t>
                      </a:r>
                    </a:p>
                    <a:p>
                      <a:pPr algn="l"/>
                      <a:r>
                        <a:rPr lang="en-CA" sz="1050" b="0" dirty="0">
                          <a:solidFill>
                            <a:srgbClr val="254776"/>
                          </a:solidFill>
                          <a:effectLst/>
                          <a:latin typeface="Arial" panose="020B0604020202020204" pitchFamily="34" charset="0"/>
                          <a:cs typeface="Arial" panose="020B0604020202020204" pitchFamily="34" charset="0"/>
                        </a:rPr>
                        <a:t>     implementation research</a:t>
                      </a:r>
                      <a:endParaRPr lang="en-CA" sz="9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Arial" panose="020B0604020202020204" pitchFamily="34" charset="0"/>
                          <a:cs typeface="Arial" panose="020B0604020202020204" pitchFamily="34" charset="0"/>
                        </a:rPr>
                        <a:t>     Qualitative insights</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CA" sz="9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graphicFrame>
        <p:nvGraphicFramePr>
          <p:cNvPr id="15" name="Table 14">
            <a:extLst>
              <a:ext uri="{FF2B5EF4-FFF2-40B4-BE49-F238E27FC236}">
                <a16:creationId xmlns:a16="http://schemas.microsoft.com/office/drawing/2014/main" id="{B2D9E63A-8DCC-96DF-C8F8-9A0FF0097219}"/>
              </a:ext>
            </a:extLst>
          </p:cNvPr>
          <p:cNvGraphicFramePr>
            <a:graphicFrameLocks noGrp="1"/>
          </p:cNvGraphicFramePr>
          <p:nvPr>
            <p:extLst>
              <p:ext uri="{D42A27DB-BD31-4B8C-83A1-F6EECF244321}">
                <p14:modId xmlns:p14="http://schemas.microsoft.com/office/powerpoint/2010/main" val="2543386726"/>
              </p:ext>
            </p:extLst>
          </p:nvPr>
        </p:nvGraphicFramePr>
        <p:xfrm>
          <a:off x="169484" y="2928986"/>
          <a:ext cx="1842709" cy="1120155"/>
        </p:xfrm>
        <a:graphic>
          <a:graphicData uri="http://schemas.openxmlformats.org/drawingml/2006/table">
            <a:tbl>
              <a:tblPr firstRow="1" firstCol="1" bandRow="1"/>
              <a:tblGrid>
                <a:gridCol w="312480">
                  <a:extLst>
                    <a:ext uri="{9D8B030D-6E8A-4147-A177-3AD203B41FA5}">
                      <a16:colId xmlns:a16="http://schemas.microsoft.com/office/drawing/2014/main" val="1026761990"/>
                    </a:ext>
                  </a:extLst>
                </a:gridCol>
                <a:gridCol w="1530229">
                  <a:extLst>
                    <a:ext uri="{9D8B030D-6E8A-4147-A177-3AD203B41FA5}">
                      <a16:colId xmlns:a16="http://schemas.microsoft.com/office/drawing/2014/main" val="2835784650"/>
                    </a:ext>
                  </a:extLst>
                </a:gridCol>
              </a:tblGrid>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Arial" panose="020B0604020202020204" pitchFamily="34" charset="0"/>
                          <a:cs typeface="Arial" panose="020B0604020202020204" pitchFamily="34" charset="0"/>
                        </a:rPr>
                        <a:t>   </a:t>
                      </a:r>
                      <a:r>
                        <a:rPr lang="en-CA" sz="1050" b="0" dirty="0">
                          <a:solidFill>
                            <a:schemeClr val="tx1"/>
                          </a:solidFill>
                          <a:effectLst/>
                          <a:latin typeface="Arial" panose="020B0604020202020204" pitchFamily="34" charset="0"/>
                          <a:cs typeface="Arial" panose="020B0604020202020204" pitchFamily="34" charset="0"/>
                        </a:rPr>
                        <a:t>Data analytics</a:t>
                      </a:r>
                      <a:endParaRPr lang="en-CA" sz="700" b="0" dirty="0">
                        <a:solidFill>
                          <a:schemeClr val="tx1"/>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Arial" panose="020B0604020202020204" pitchFamily="34" charset="0"/>
                          <a:cs typeface="Arial" panose="020B0604020202020204" pitchFamily="34" charset="0"/>
                        </a:rPr>
                        <a:t>   Modeling</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Arial" panose="020B0604020202020204" pitchFamily="34" charset="0"/>
                          <a:cs typeface="Arial" panose="020B0604020202020204" pitchFamily="34" charset="0"/>
                        </a:rPr>
                        <a:t>   Qualitative insights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sp>
        <p:nvSpPr>
          <p:cNvPr id="10" name="Title 14">
            <a:extLst>
              <a:ext uri="{FF2B5EF4-FFF2-40B4-BE49-F238E27FC236}">
                <a16:creationId xmlns:a16="http://schemas.microsoft.com/office/drawing/2014/main" id="{EE1EC868-7126-878C-C76B-592D410FF7EC}"/>
              </a:ext>
            </a:extLst>
          </p:cNvPr>
          <p:cNvSpPr>
            <a:spLocks noGrp="1"/>
          </p:cNvSpPr>
          <p:nvPr>
            <p:ph type="title"/>
          </p:nvPr>
        </p:nvSpPr>
        <p:spPr/>
        <p:txBody>
          <a:bodyPr>
            <a:noAutofit/>
          </a:bodyPr>
          <a:lstStyle/>
          <a:p>
            <a:pPr defTabSz="914400" hangingPunct="0">
              <a:spcBef>
                <a:spcPts val="0"/>
              </a:spcBef>
              <a:defRPr/>
            </a:pPr>
            <a:r>
              <a:rPr lang="en-US" sz="2300" kern="0" dirty="0">
                <a:solidFill>
                  <a:schemeClr val="tx1"/>
                </a:solidFill>
                <a:latin typeface="Arial"/>
                <a:cs typeface="Arial" panose="020B0604020202020204" pitchFamily="34" charset="0"/>
                <a:sym typeface="Arial"/>
              </a:rPr>
              <a:t>T</a:t>
            </a:r>
            <a:r>
              <a:rPr kumimoji="0" lang="en-US" sz="230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hose supporting government policymakers will now be able to access </a:t>
            </a:r>
            <a:r>
              <a:rPr lang="en-US" sz="2300" kern="0" dirty="0">
                <a:solidFill>
                  <a:schemeClr val="tx1"/>
                </a:solidFill>
                <a:latin typeface="Arial"/>
                <a:cs typeface="Arial" panose="020B0604020202020204" pitchFamily="34" charset="0"/>
                <a:sym typeface="Arial"/>
              </a:rPr>
              <a:t>global evidence </a:t>
            </a:r>
            <a:r>
              <a:rPr kumimoji="0" lang="en-US" sz="230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and then very rapidly provide highly contextualized insights from the global evidence alongside insights from what has been learned from national (and local) evidence</a:t>
            </a:r>
            <a:endParaRPr kumimoji="0" lang="en-US" sz="2300" i="0" u="none" strike="noStrike" kern="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p:txBody>
      </p:sp>
      <p:cxnSp>
        <p:nvCxnSpPr>
          <p:cNvPr id="26" name="Straight Connector 25">
            <a:extLst>
              <a:ext uri="{FF2B5EF4-FFF2-40B4-BE49-F238E27FC236}">
                <a16:creationId xmlns:a16="http://schemas.microsoft.com/office/drawing/2014/main" id="{5D634CCD-2C93-9329-E84F-2C2F5CBA6963}"/>
              </a:ext>
            </a:extLst>
          </p:cNvPr>
          <p:cNvCxnSpPr>
            <a:cxnSpLocks/>
          </p:cNvCxnSpPr>
          <p:nvPr/>
        </p:nvCxnSpPr>
        <p:spPr>
          <a:xfrm flipH="1">
            <a:off x="6883537" y="1392835"/>
            <a:ext cx="19542" cy="4983732"/>
          </a:xfrm>
          <a:prstGeom prst="line">
            <a:avLst/>
          </a:prstGeom>
          <a:ln w="38100">
            <a:solidFill>
              <a:srgbClr val="DADFE2"/>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8C32A611-9F59-0FD1-A2EA-17B30E9E9FC5}"/>
              </a:ext>
            </a:extLst>
          </p:cNvPr>
          <p:cNvSpPr txBox="1"/>
          <p:nvPr/>
        </p:nvSpPr>
        <p:spPr>
          <a:xfrm>
            <a:off x="-53043" y="2415936"/>
            <a:ext cx="2044391"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Understanding a problem and its causes</a:t>
            </a:r>
            <a:endParaRPr kumimoji="0" lang="en-CA" sz="12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8" name="TextBox 27">
            <a:extLst>
              <a:ext uri="{FF2B5EF4-FFF2-40B4-BE49-F238E27FC236}">
                <a16:creationId xmlns:a16="http://schemas.microsoft.com/office/drawing/2014/main" id="{E11A941D-307B-16A2-714D-663B59DD0A1A}"/>
              </a:ext>
            </a:extLst>
          </p:cNvPr>
          <p:cNvSpPr txBox="1"/>
          <p:nvPr/>
        </p:nvSpPr>
        <p:spPr>
          <a:xfrm>
            <a:off x="4619333" y="2418335"/>
            <a:ext cx="1832626"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Selecting an option for addressing the problem</a:t>
            </a:r>
          </a:p>
        </p:txBody>
      </p:sp>
      <p:sp>
        <p:nvSpPr>
          <p:cNvPr id="29" name="TextBox 28">
            <a:extLst>
              <a:ext uri="{FF2B5EF4-FFF2-40B4-BE49-F238E27FC236}">
                <a16:creationId xmlns:a16="http://schemas.microsoft.com/office/drawing/2014/main" id="{56BC2BA5-F3FA-DE23-73C8-337EBF743380}"/>
              </a:ext>
            </a:extLst>
          </p:cNvPr>
          <p:cNvSpPr txBox="1"/>
          <p:nvPr/>
        </p:nvSpPr>
        <p:spPr>
          <a:xfrm>
            <a:off x="4636567" y="4970236"/>
            <a:ext cx="209968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Identifying implementation considerations</a:t>
            </a:r>
          </a:p>
        </p:txBody>
      </p:sp>
      <p:sp>
        <p:nvSpPr>
          <p:cNvPr id="31" name="TextBox 30">
            <a:extLst>
              <a:ext uri="{FF2B5EF4-FFF2-40B4-BE49-F238E27FC236}">
                <a16:creationId xmlns:a16="http://schemas.microsoft.com/office/drawing/2014/main" id="{6C184BE3-26E3-1EAA-79BC-BA47C8E255E6}"/>
              </a:ext>
            </a:extLst>
          </p:cNvPr>
          <p:cNvSpPr txBox="1"/>
          <p:nvPr/>
        </p:nvSpPr>
        <p:spPr>
          <a:xfrm>
            <a:off x="-254086" y="4913351"/>
            <a:ext cx="2189535"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Monitoring implementation and evaluating impacts</a:t>
            </a:r>
          </a:p>
        </p:txBody>
      </p:sp>
      <p:sp>
        <p:nvSpPr>
          <p:cNvPr id="18" name="TextBox 17">
            <a:extLst>
              <a:ext uri="{FF2B5EF4-FFF2-40B4-BE49-F238E27FC236}">
                <a16:creationId xmlns:a16="http://schemas.microsoft.com/office/drawing/2014/main" id="{6F762966-01FD-45BB-45C8-EE702B53FD3C}"/>
              </a:ext>
            </a:extLst>
          </p:cNvPr>
          <p:cNvSpPr txBox="1"/>
          <p:nvPr/>
        </p:nvSpPr>
        <p:spPr>
          <a:xfrm>
            <a:off x="9983807" y="3438616"/>
            <a:ext cx="2159704"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Horizon scan</a:t>
            </a:r>
            <a:br>
              <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(to leverage foresight work</a:t>
            </a:r>
            <a:r>
              <a:rPr kumimoji="0" lang="en-CA" sz="10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done nationally and globally)</a:t>
            </a:r>
          </a:p>
        </p:txBody>
      </p:sp>
      <p:sp>
        <p:nvSpPr>
          <p:cNvPr id="19" name="TextBox 18">
            <a:extLst>
              <a:ext uri="{FF2B5EF4-FFF2-40B4-BE49-F238E27FC236}">
                <a16:creationId xmlns:a16="http://schemas.microsoft.com/office/drawing/2014/main" id="{4DF91BEC-ABC5-9971-7C27-41C43A37E3AD}"/>
              </a:ext>
            </a:extLst>
          </p:cNvPr>
          <p:cNvSpPr txBox="1"/>
          <p:nvPr/>
        </p:nvSpPr>
        <p:spPr>
          <a:xfrm>
            <a:off x="9990826" y="4116399"/>
            <a:ext cx="2145665"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Key-informant interviews summary </a:t>
            </a:r>
            <a:r>
              <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(to leverage rich experiences) </a:t>
            </a:r>
            <a:r>
              <a:rPr kumimoji="0" lang="en-CA" sz="1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and public</a:t>
            </a:r>
            <a:r>
              <a:rPr lang="en-CA" sz="1000" b="1" dirty="0">
                <a:latin typeface="Arial" panose="020B0604020202020204" pitchFamily="34" charset="0"/>
                <a:cs typeface="Arial" panose="020B0604020202020204" pitchFamily="34" charset="0"/>
              </a:rPr>
              <a:t>-opinion research</a:t>
            </a:r>
            <a:r>
              <a:rPr lang="en-CA" sz="1000" dirty="0">
                <a:latin typeface="Arial" panose="020B0604020202020204" pitchFamily="34" charset="0"/>
                <a:cs typeface="Arial" panose="020B0604020202020204" pitchFamily="34" charset="0"/>
              </a:rPr>
              <a:t> (to capture opinions)</a:t>
            </a:r>
            <a:endPar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83454258-D16C-B1D0-6663-A18915FF13F3}"/>
              </a:ext>
            </a:extLst>
          </p:cNvPr>
          <p:cNvSpPr txBox="1"/>
          <p:nvPr/>
        </p:nvSpPr>
        <p:spPr>
          <a:xfrm>
            <a:off x="9997840" y="4948070"/>
            <a:ext cx="2145664"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Deliberative processes summary </a:t>
            </a:r>
            <a:r>
              <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(to engage citizens and stakeholders in collective problem solving) </a:t>
            </a:r>
            <a:r>
              <a:rPr kumimoji="0" lang="en-CA"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and stakeholder engagement </a:t>
            </a:r>
            <a:r>
              <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more generally</a:t>
            </a:r>
          </a:p>
        </p:txBody>
      </p:sp>
      <p:sp>
        <p:nvSpPr>
          <p:cNvPr id="21" name="TextBox 20">
            <a:extLst>
              <a:ext uri="{FF2B5EF4-FFF2-40B4-BE49-F238E27FC236}">
                <a16:creationId xmlns:a16="http://schemas.microsoft.com/office/drawing/2014/main" id="{FA0FB83D-9C85-FEF4-B331-D30BED062AB5}"/>
              </a:ext>
            </a:extLst>
          </p:cNvPr>
          <p:cNvSpPr txBox="1"/>
          <p:nvPr/>
        </p:nvSpPr>
        <p:spPr>
          <a:xfrm>
            <a:off x="7705187" y="2493894"/>
            <a:ext cx="1518508"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l" defTabSz="457189"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effectLst/>
                <a:uLnTx/>
                <a:uFillTx/>
                <a:latin typeface="Helvetica" pitchFamily="2" charset="0"/>
                <a:ea typeface="+mn-ea"/>
                <a:cs typeface="+mn-cs"/>
              </a:rPr>
              <a:t>Evidence synthesis,</a:t>
            </a:r>
          </a:p>
          <a:p>
            <a:pPr marL="0" marR="0" lvl="0" indent="0" algn="l" defTabSz="457189" rtl="0" eaLnBrk="1" fontAlgn="auto" latinLnBrk="0" hangingPunct="1">
              <a:lnSpc>
                <a:spcPct val="100000"/>
              </a:lnSpc>
              <a:spcBef>
                <a:spcPts val="0"/>
              </a:spcBef>
              <a:spcAft>
                <a:spcPts val="0"/>
              </a:spcAft>
              <a:buClrTx/>
              <a:buSzTx/>
              <a:buFontTx/>
              <a:buNone/>
              <a:tabLst/>
              <a:defRPr/>
            </a:pPr>
            <a:r>
              <a:rPr lang="en-CA" sz="1000" b="1" dirty="0">
                <a:latin typeface="Helvetica" pitchFamily="2" charset="0"/>
              </a:rPr>
              <a:t>Ideally living</a:t>
            </a:r>
            <a:br>
              <a:rPr kumimoji="0" lang="en-CA" sz="1000" b="0" i="0" u="none" strike="noStrike" kern="1200" cap="none" spc="0" normalizeH="0" baseline="0" noProof="0" dirty="0">
                <a:ln>
                  <a:noFill/>
                </a:ln>
                <a:effectLst/>
                <a:uLnTx/>
                <a:uFillTx/>
                <a:latin typeface="Helvetica" pitchFamily="2" charset="0"/>
                <a:ea typeface="+mn-ea"/>
                <a:cs typeface="+mn-cs"/>
              </a:rPr>
            </a:br>
            <a:r>
              <a:rPr kumimoji="0" lang="en-CA" sz="1000" b="0" i="0" u="none" strike="noStrike" kern="1200" cap="none" spc="0" normalizeH="0" baseline="0" noProof="0" dirty="0">
                <a:ln>
                  <a:noFill/>
                </a:ln>
                <a:effectLst/>
                <a:uLnTx/>
                <a:uFillTx/>
                <a:latin typeface="Helvetica" pitchFamily="2" charset="0"/>
                <a:ea typeface="+mn-ea"/>
                <a:cs typeface="+mn-cs"/>
              </a:rPr>
              <a:t>(what has been learned from around the world, including how it varies by groups and contexts)</a:t>
            </a:r>
          </a:p>
        </p:txBody>
      </p:sp>
      <p:sp>
        <p:nvSpPr>
          <p:cNvPr id="23" name="TextBox 22">
            <a:extLst>
              <a:ext uri="{FF2B5EF4-FFF2-40B4-BE49-F238E27FC236}">
                <a16:creationId xmlns:a16="http://schemas.microsoft.com/office/drawing/2014/main" id="{4475A594-8C81-492E-0B14-66942DE5087E}"/>
              </a:ext>
            </a:extLst>
          </p:cNvPr>
          <p:cNvSpPr txBox="1"/>
          <p:nvPr/>
        </p:nvSpPr>
        <p:spPr>
          <a:xfrm>
            <a:off x="9997840" y="2464486"/>
            <a:ext cx="2194160"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effectLst/>
                <a:uLnTx/>
                <a:uFillTx/>
                <a:latin typeface="Helvetica" pitchFamily="2" charset="0"/>
                <a:ea typeface="+mn-ea"/>
                <a:cs typeface="+mn-cs"/>
              </a:rPr>
              <a:t>Jurisdictional scan</a:t>
            </a:r>
            <a:br>
              <a:rPr kumimoji="0" lang="en-CA" sz="1000" b="0" i="0" u="none" strike="noStrike" kern="1200" cap="none" spc="0" normalizeH="0" baseline="0" noProof="0" dirty="0">
                <a:ln>
                  <a:noFill/>
                </a:ln>
                <a:effectLst/>
                <a:uLnTx/>
                <a:uFillTx/>
                <a:latin typeface="Helvetica" pitchFamily="2" charset="0"/>
                <a:ea typeface="+mn-ea"/>
                <a:cs typeface="+mn-cs"/>
              </a:rPr>
            </a:br>
            <a:r>
              <a:rPr kumimoji="0" lang="en-CA" sz="1000" b="0" i="0" u="none" strike="noStrike" kern="1200" cap="none" spc="0" normalizeH="0" baseline="0" noProof="0" dirty="0">
                <a:ln>
                  <a:noFill/>
                </a:ln>
                <a:effectLst/>
                <a:uLnTx/>
                <a:uFillTx/>
                <a:latin typeface="Helvetica" pitchFamily="2" charset="0"/>
                <a:ea typeface="+mn-ea"/>
                <a:cs typeface="+mn-cs"/>
              </a:rPr>
              <a:t>(to document policies and practices</a:t>
            </a:r>
            <a:br>
              <a:rPr lang="en-CA" sz="1000" dirty="0">
                <a:latin typeface="Helvetica" pitchFamily="2" charset="0"/>
              </a:rPr>
            </a:br>
            <a:r>
              <a:rPr lang="en-CA" sz="1000" dirty="0">
                <a:latin typeface="Helvetica" pitchFamily="2" charset="0"/>
              </a:rPr>
              <a:t>and </a:t>
            </a:r>
            <a:r>
              <a:rPr kumimoji="0" lang="en-CA" sz="1000" b="0" i="0" u="none" strike="noStrike" kern="1200" cap="none" spc="0" normalizeH="0" baseline="0" noProof="0" dirty="0">
                <a:ln>
                  <a:noFill/>
                </a:ln>
                <a:effectLst/>
                <a:uLnTx/>
                <a:uFillTx/>
                <a:latin typeface="Helvetica" pitchFamily="2" charset="0"/>
                <a:ea typeface="+mn-ea"/>
                <a:cs typeface="+mn-cs"/>
              </a:rPr>
              <a:t>experiences with &amp; evaluations of what’s been tried in parts of the country</a:t>
            </a:r>
            <a:r>
              <a:rPr lang="en-CA" sz="1000" dirty="0">
                <a:latin typeface="Helvetica" pitchFamily="2" charset="0"/>
              </a:rPr>
              <a:t> and in other</a:t>
            </a:r>
            <a:r>
              <a:rPr kumimoji="0" lang="en-CA" sz="1000" b="0" i="0" u="none" strike="noStrike" kern="1200" cap="none" spc="0" normalizeH="0" baseline="0" noProof="0" dirty="0">
                <a:ln>
                  <a:noFill/>
                </a:ln>
                <a:effectLst/>
                <a:uLnTx/>
                <a:uFillTx/>
                <a:latin typeface="Helvetica" pitchFamily="2" charset="0"/>
                <a:ea typeface="+mn-ea"/>
                <a:cs typeface="+mn-cs"/>
              </a:rPr>
              <a:t> </a:t>
            </a:r>
            <a:r>
              <a:rPr kumimoji="0" lang="en-CA" sz="1000" b="0" i="0" u="none" strike="noStrike" kern="1200" cap="none" spc="0" normalizeH="0" baseline="0" noProof="0" dirty="0">
                <a:ln>
                  <a:noFill/>
                </a:ln>
                <a:effectLst/>
                <a:uLnTx/>
                <a:uFillTx/>
                <a:latin typeface="Helvetica" pitchFamily="2" charset="0"/>
                <a:ea typeface="+mn-ea"/>
              </a:rPr>
              <a:t>countries)</a:t>
            </a:r>
            <a:endPar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cxnSp>
        <p:nvCxnSpPr>
          <p:cNvPr id="72" name="Straight Connector 71">
            <a:extLst>
              <a:ext uri="{FF2B5EF4-FFF2-40B4-BE49-F238E27FC236}">
                <a16:creationId xmlns:a16="http://schemas.microsoft.com/office/drawing/2014/main" id="{38F4D445-D376-76F9-7B31-E9692D0EC58D}"/>
              </a:ext>
            </a:extLst>
          </p:cNvPr>
          <p:cNvCxnSpPr>
            <a:cxnSpLocks/>
          </p:cNvCxnSpPr>
          <p:nvPr/>
        </p:nvCxnSpPr>
        <p:spPr>
          <a:xfrm>
            <a:off x="9303208" y="2287853"/>
            <a:ext cx="0" cy="4088714"/>
          </a:xfrm>
          <a:prstGeom prst="line">
            <a:avLst/>
          </a:prstGeom>
          <a:ln w="38100">
            <a:solidFill>
              <a:srgbClr val="DADFE2"/>
            </a:solidFill>
            <a:prstDash val="sysDot"/>
          </a:ln>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7CBAC4E9-2BDF-32D4-4110-4F1DD424BE62}"/>
              </a:ext>
            </a:extLst>
          </p:cNvPr>
          <p:cNvSpPr txBox="1"/>
          <p:nvPr/>
        </p:nvSpPr>
        <p:spPr>
          <a:xfrm>
            <a:off x="1987620" y="1544197"/>
            <a:ext cx="287097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Domestic evidence</a:t>
            </a:r>
            <a:endParaRPr kumimoji="0" lang="en-CA" sz="140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4" name="TextBox 73">
            <a:extLst>
              <a:ext uri="{FF2B5EF4-FFF2-40B4-BE49-F238E27FC236}">
                <a16:creationId xmlns:a16="http://schemas.microsoft.com/office/drawing/2014/main" id="{2C5DC442-CAF9-5600-6600-1B112CBAE48D}"/>
              </a:ext>
            </a:extLst>
          </p:cNvPr>
          <p:cNvSpPr txBox="1"/>
          <p:nvPr/>
        </p:nvSpPr>
        <p:spPr>
          <a:xfrm>
            <a:off x="7031923" y="1612161"/>
            <a:ext cx="1832623"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Global evidence</a:t>
            </a:r>
            <a:endParaRPr kumimoji="0" lang="en-CA"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8" name="TextBox 77">
            <a:extLst>
              <a:ext uri="{FF2B5EF4-FFF2-40B4-BE49-F238E27FC236}">
                <a16:creationId xmlns:a16="http://schemas.microsoft.com/office/drawing/2014/main" id="{525312BC-0ECB-D340-81EB-D34571A72A6E}"/>
              </a:ext>
            </a:extLst>
          </p:cNvPr>
          <p:cNvSpPr txBox="1"/>
          <p:nvPr/>
        </p:nvSpPr>
        <p:spPr>
          <a:xfrm>
            <a:off x="9272831" y="1622505"/>
            <a:ext cx="25543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Other types of information</a:t>
            </a:r>
            <a:endParaRPr kumimoji="0" lang="en-CA"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90" name="Picture 89">
            <a:extLst>
              <a:ext uri="{FF2B5EF4-FFF2-40B4-BE49-F238E27FC236}">
                <a16:creationId xmlns:a16="http://schemas.microsoft.com/office/drawing/2014/main" id="{C0972DB2-017B-9E52-F17D-2B2EB26E1E71}"/>
              </a:ext>
            </a:extLst>
          </p:cNvPr>
          <p:cNvPicPr>
            <a:picLocks noChangeAspect="1"/>
          </p:cNvPicPr>
          <p:nvPr/>
        </p:nvPicPr>
        <p:blipFill>
          <a:blip r:embed="rId4"/>
          <a:srcRect/>
          <a:stretch/>
        </p:blipFill>
        <p:spPr>
          <a:xfrm>
            <a:off x="1682315" y="2852842"/>
            <a:ext cx="3166807" cy="3254774"/>
          </a:xfrm>
          <a:prstGeom prst="rect">
            <a:avLst/>
          </a:prstGeom>
        </p:spPr>
      </p:pic>
      <p:grpSp>
        <p:nvGrpSpPr>
          <p:cNvPr id="107" name="Group 106">
            <a:extLst>
              <a:ext uri="{FF2B5EF4-FFF2-40B4-BE49-F238E27FC236}">
                <a16:creationId xmlns:a16="http://schemas.microsoft.com/office/drawing/2014/main" id="{81A5ADF7-E98C-9B4D-0BE7-B18B16E77E18}"/>
              </a:ext>
            </a:extLst>
          </p:cNvPr>
          <p:cNvGrpSpPr/>
          <p:nvPr/>
        </p:nvGrpSpPr>
        <p:grpSpPr>
          <a:xfrm>
            <a:off x="177190" y="2945145"/>
            <a:ext cx="330731" cy="1071512"/>
            <a:chOff x="189990" y="2585841"/>
            <a:chExt cx="330731" cy="1071512"/>
          </a:xfrm>
        </p:grpSpPr>
        <p:cxnSp>
          <p:nvCxnSpPr>
            <p:cNvPr id="106" name="Straight Connector 105">
              <a:extLst>
                <a:ext uri="{FF2B5EF4-FFF2-40B4-BE49-F238E27FC236}">
                  <a16:creationId xmlns:a16="http://schemas.microsoft.com/office/drawing/2014/main" id="{B7322A55-130E-A9D1-0073-1B21C611914D}"/>
                </a:ext>
              </a:extLst>
            </p:cNvPr>
            <p:cNvCxnSpPr>
              <a:cxnSpLocks/>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95" name="Group 94">
              <a:extLst>
                <a:ext uri="{FF2B5EF4-FFF2-40B4-BE49-F238E27FC236}">
                  <a16:creationId xmlns:a16="http://schemas.microsoft.com/office/drawing/2014/main" id="{50336AF2-6E6E-B1A9-A8B7-8AD26B85A4F2}"/>
                </a:ext>
              </a:extLst>
            </p:cNvPr>
            <p:cNvGrpSpPr/>
            <p:nvPr/>
          </p:nvGrpSpPr>
          <p:grpSpPr>
            <a:xfrm>
              <a:off x="193910" y="2585841"/>
              <a:ext cx="326811" cy="326811"/>
              <a:chOff x="193910" y="2585841"/>
              <a:chExt cx="326811" cy="326811"/>
            </a:xfrm>
          </p:grpSpPr>
          <p:sp>
            <p:nvSpPr>
              <p:cNvPr id="91" name="Oval 90">
                <a:extLst>
                  <a:ext uri="{FF2B5EF4-FFF2-40B4-BE49-F238E27FC236}">
                    <a16:creationId xmlns:a16="http://schemas.microsoft.com/office/drawing/2014/main" id="{E0827BC3-C6DE-C347-DECE-A77067EEEB61}"/>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4" name="Graphic 93">
                <a:extLst>
                  <a:ext uri="{FF2B5EF4-FFF2-40B4-BE49-F238E27FC236}">
                    <a16:creationId xmlns:a16="http://schemas.microsoft.com/office/drawing/2014/main" id="{77CB1C02-69DE-E264-C436-806332DA87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7461" y="2610824"/>
                <a:ext cx="260089" cy="260089"/>
              </a:xfrm>
              <a:prstGeom prst="rect">
                <a:avLst/>
              </a:prstGeom>
            </p:spPr>
          </p:pic>
        </p:grpSp>
        <p:grpSp>
          <p:nvGrpSpPr>
            <p:cNvPr id="97" name="Group 96">
              <a:extLst>
                <a:ext uri="{FF2B5EF4-FFF2-40B4-BE49-F238E27FC236}">
                  <a16:creationId xmlns:a16="http://schemas.microsoft.com/office/drawing/2014/main" id="{75A38C6D-01A1-D807-1617-82EB94010E06}"/>
                </a:ext>
              </a:extLst>
            </p:cNvPr>
            <p:cNvGrpSpPr/>
            <p:nvPr/>
          </p:nvGrpSpPr>
          <p:grpSpPr>
            <a:xfrm>
              <a:off x="191210" y="2958226"/>
              <a:ext cx="326811" cy="326811"/>
              <a:chOff x="193910" y="2585841"/>
              <a:chExt cx="326811" cy="326811"/>
            </a:xfrm>
          </p:grpSpPr>
          <p:sp>
            <p:nvSpPr>
              <p:cNvPr id="99" name="Oval 98">
                <a:extLst>
                  <a:ext uri="{FF2B5EF4-FFF2-40B4-BE49-F238E27FC236}">
                    <a16:creationId xmlns:a16="http://schemas.microsoft.com/office/drawing/2014/main" id="{8CE43C14-C521-9E5D-22DB-96D7666D9FBD}"/>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1" name="Graphic 100">
                <a:extLst>
                  <a:ext uri="{FF2B5EF4-FFF2-40B4-BE49-F238E27FC236}">
                    <a16:creationId xmlns:a16="http://schemas.microsoft.com/office/drawing/2014/main" id="{D7D3F3B1-8946-1F94-5981-7751FA6AE0B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37461" y="2610824"/>
                <a:ext cx="260089" cy="260089"/>
              </a:xfrm>
              <a:prstGeom prst="rect">
                <a:avLst/>
              </a:prstGeom>
            </p:spPr>
          </p:pic>
        </p:grpSp>
        <p:grpSp>
          <p:nvGrpSpPr>
            <p:cNvPr id="103" name="Group 102">
              <a:extLst>
                <a:ext uri="{FF2B5EF4-FFF2-40B4-BE49-F238E27FC236}">
                  <a16:creationId xmlns:a16="http://schemas.microsoft.com/office/drawing/2014/main" id="{1270D63A-7D27-C1EA-CC88-E7573C7763D9}"/>
                </a:ext>
              </a:extLst>
            </p:cNvPr>
            <p:cNvGrpSpPr/>
            <p:nvPr/>
          </p:nvGrpSpPr>
          <p:grpSpPr>
            <a:xfrm>
              <a:off x="189990" y="3330542"/>
              <a:ext cx="330298" cy="326811"/>
              <a:chOff x="193910" y="2585841"/>
              <a:chExt cx="330298" cy="326811"/>
            </a:xfrm>
          </p:grpSpPr>
          <p:sp>
            <p:nvSpPr>
              <p:cNvPr id="104" name="Oval 103">
                <a:extLst>
                  <a:ext uri="{FF2B5EF4-FFF2-40B4-BE49-F238E27FC236}">
                    <a16:creationId xmlns:a16="http://schemas.microsoft.com/office/drawing/2014/main" id="{6E2D8E89-38E3-6103-126E-AE4E8D19F4D2}"/>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5" name="Graphic 104">
                <a:extLst>
                  <a:ext uri="{FF2B5EF4-FFF2-40B4-BE49-F238E27FC236}">
                    <a16:creationId xmlns:a16="http://schemas.microsoft.com/office/drawing/2014/main" id="{1CF47F17-501B-8110-083F-779C05E4D75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6146" y="2592035"/>
                <a:ext cx="318062" cy="318062"/>
              </a:xfrm>
              <a:prstGeom prst="rect">
                <a:avLst/>
              </a:prstGeom>
            </p:spPr>
          </p:pic>
        </p:grpSp>
      </p:grpSp>
      <p:grpSp>
        <p:nvGrpSpPr>
          <p:cNvPr id="108" name="Group 107">
            <a:extLst>
              <a:ext uri="{FF2B5EF4-FFF2-40B4-BE49-F238E27FC236}">
                <a16:creationId xmlns:a16="http://schemas.microsoft.com/office/drawing/2014/main" id="{7D46AA8F-98AA-41EB-6CE2-D20C5D61CE9F}"/>
              </a:ext>
            </a:extLst>
          </p:cNvPr>
          <p:cNvGrpSpPr/>
          <p:nvPr/>
        </p:nvGrpSpPr>
        <p:grpSpPr>
          <a:xfrm>
            <a:off x="194143" y="5454109"/>
            <a:ext cx="339337" cy="1071512"/>
            <a:chOff x="189990" y="2585841"/>
            <a:chExt cx="339337" cy="1071512"/>
          </a:xfrm>
        </p:grpSpPr>
        <p:cxnSp>
          <p:nvCxnSpPr>
            <p:cNvPr id="109" name="Straight Connector 108">
              <a:extLst>
                <a:ext uri="{FF2B5EF4-FFF2-40B4-BE49-F238E27FC236}">
                  <a16:creationId xmlns:a16="http://schemas.microsoft.com/office/drawing/2014/main" id="{1FEF40C3-7382-DB79-65CB-D7956EF7FA7A}"/>
                </a:ext>
              </a:extLst>
            </p:cNvPr>
            <p:cNvCxnSpPr>
              <a:cxnSpLocks/>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10" name="Group 109">
              <a:extLst>
                <a:ext uri="{FF2B5EF4-FFF2-40B4-BE49-F238E27FC236}">
                  <a16:creationId xmlns:a16="http://schemas.microsoft.com/office/drawing/2014/main" id="{17C974BF-759B-649D-5D50-27275736851F}"/>
                </a:ext>
              </a:extLst>
            </p:cNvPr>
            <p:cNvGrpSpPr/>
            <p:nvPr/>
          </p:nvGrpSpPr>
          <p:grpSpPr>
            <a:xfrm>
              <a:off x="193910" y="2585841"/>
              <a:ext cx="326811" cy="326811"/>
              <a:chOff x="193910" y="2585841"/>
              <a:chExt cx="326811" cy="326811"/>
            </a:xfrm>
          </p:grpSpPr>
          <p:sp>
            <p:nvSpPr>
              <p:cNvPr id="117" name="Oval 116">
                <a:extLst>
                  <a:ext uri="{FF2B5EF4-FFF2-40B4-BE49-F238E27FC236}">
                    <a16:creationId xmlns:a16="http://schemas.microsoft.com/office/drawing/2014/main" id="{41C6F18A-1DBD-3E56-A51F-E50391E01645}"/>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8" name="Graphic 117">
                <a:extLst>
                  <a:ext uri="{FF2B5EF4-FFF2-40B4-BE49-F238E27FC236}">
                    <a16:creationId xmlns:a16="http://schemas.microsoft.com/office/drawing/2014/main" id="{BEE6BFEF-DD0D-BFC1-9965-158349FE691F}"/>
                  </a:ext>
                </a:extLst>
              </p:cNvPr>
              <p:cNvPicPr>
                <a:picLocks noChangeAspect="1"/>
              </p:cNvPicPr>
              <p:nvPr/>
            </p:nvPicPr>
            <p:blipFill>
              <a:blip r:embed="rId5">
                <a:extLst>
                  <a:ext uri="{96DAC541-7B7A-43D3-8B79-37D633B846F1}">
                    <asvg:svgBlip xmlns:asvg="http://schemas.microsoft.com/office/drawing/2016/SVG/main" r:embed="rId11"/>
                  </a:ext>
                </a:extLst>
              </a:blip>
              <a:stretch>
                <a:fillRect/>
              </a:stretch>
            </p:blipFill>
            <p:spPr>
              <a:xfrm>
                <a:off x="237461" y="2610824"/>
                <a:ext cx="260089" cy="260089"/>
              </a:xfrm>
              <a:prstGeom prst="rect">
                <a:avLst/>
              </a:prstGeom>
            </p:spPr>
          </p:pic>
        </p:grpSp>
        <p:grpSp>
          <p:nvGrpSpPr>
            <p:cNvPr id="111" name="Group 110">
              <a:extLst>
                <a:ext uri="{FF2B5EF4-FFF2-40B4-BE49-F238E27FC236}">
                  <a16:creationId xmlns:a16="http://schemas.microsoft.com/office/drawing/2014/main" id="{0B8F78EE-6AFF-63E5-7CA0-906D75BCABBE}"/>
                </a:ext>
              </a:extLst>
            </p:cNvPr>
            <p:cNvGrpSpPr/>
            <p:nvPr/>
          </p:nvGrpSpPr>
          <p:grpSpPr>
            <a:xfrm>
              <a:off x="191210" y="2958226"/>
              <a:ext cx="326811" cy="326811"/>
              <a:chOff x="193910" y="2585841"/>
              <a:chExt cx="326811" cy="326811"/>
            </a:xfrm>
          </p:grpSpPr>
          <p:sp>
            <p:nvSpPr>
              <p:cNvPr id="115" name="Oval 114">
                <a:extLst>
                  <a:ext uri="{FF2B5EF4-FFF2-40B4-BE49-F238E27FC236}">
                    <a16:creationId xmlns:a16="http://schemas.microsoft.com/office/drawing/2014/main" id="{42900E23-865A-D67B-71BE-3456DD63B1F0}"/>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221A6BD0-1728-4750-63AE-4AC2DAF477A3}"/>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19472" r="8590"/>
              <a:stretch/>
            </p:blipFill>
            <p:spPr>
              <a:xfrm>
                <a:off x="268043" y="2594460"/>
                <a:ext cx="219548" cy="305189"/>
              </a:xfrm>
              <a:prstGeom prst="rect">
                <a:avLst/>
              </a:prstGeom>
            </p:spPr>
          </p:pic>
        </p:grpSp>
        <p:grpSp>
          <p:nvGrpSpPr>
            <p:cNvPr id="112" name="Group 111">
              <a:extLst>
                <a:ext uri="{FF2B5EF4-FFF2-40B4-BE49-F238E27FC236}">
                  <a16:creationId xmlns:a16="http://schemas.microsoft.com/office/drawing/2014/main" id="{8B3AD4AE-A142-C28E-5BE9-9B99524D5F32}"/>
                </a:ext>
              </a:extLst>
            </p:cNvPr>
            <p:cNvGrpSpPr/>
            <p:nvPr/>
          </p:nvGrpSpPr>
          <p:grpSpPr>
            <a:xfrm>
              <a:off x="189990" y="3323078"/>
              <a:ext cx="339337" cy="334275"/>
              <a:chOff x="193910" y="2578377"/>
              <a:chExt cx="339337" cy="334275"/>
            </a:xfrm>
          </p:grpSpPr>
          <p:sp>
            <p:nvSpPr>
              <p:cNvPr id="113" name="Oval 112">
                <a:extLst>
                  <a:ext uri="{FF2B5EF4-FFF2-40B4-BE49-F238E27FC236}">
                    <a16:creationId xmlns:a16="http://schemas.microsoft.com/office/drawing/2014/main" id="{5F50C502-8891-6AD5-375F-8DE957613503}"/>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4" name="Graphic 113">
                <a:extLst>
                  <a:ext uri="{FF2B5EF4-FFF2-40B4-BE49-F238E27FC236}">
                    <a16:creationId xmlns:a16="http://schemas.microsoft.com/office/drawing/2014/main" id="{8EC54D04-5EF2-630E-1CBD-A357FCA19CF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6436" y="2578377"/>
                <a:ext cx="326811" cy="326811"/>
              </a:xfrm>
              <a:prstGeom prst="rect">
                <a:avLst/>
              </a:prstGeom>
            </p:spPr>
          </p:pic>
        </p:grpSp>
      </p:grpSp>
      <p:grpSp>
        <p:nvGrpSpPr>
          <p:cNvPr id="119" name="Group 118">
            <a:extLst>
              <a:ext uri="{FF2B5EF4-FFF2-40B4-BE49-F238E27FC236}">
                <a16:creationId xmlns:a16="http://schemas.microsoft.com/office/drawing/2014/main" id="{2D3E2EAF-B5E7-2987-EA76-D201C04DBBF3}"/>
              </a:ext>
            </a:extLst>
          </p:cNvPr>
          <p:cNvGrpSpPr/>
          <p:nvPr/>
        </p:nvGrpSpPr>
        <p:grpSpPr>
          <a:xfrm>
            <a:off x="4913610" y="2945145"/>
            <a:ext cx="330731" cy="1699594"/>
            <a:chOff x="189990" y="2585841"/>
            <a:chExt cx="330731" cy="1699594"/>
          </a:xfrm>
        </p:grpSpPr>
        <p:cxnSp>
          <p:nvCxnSpPr>
            <p:cNvPr id="120" name="Straight Connector 119">
              <a:extLst>
                <a:ext uri="{FF2B5EF4-FFF2-40B4-BE49-F238E27FC236}">
                  <a16:creationId xmlns:a16="http://schemas.microsoft.com/office/drawing/2014/main" id="{6B915884-E111-2BD2-F4E8-9BC8E36C99B2}"/>
                </a:ext>
              </a:extLst>
            </p:cNvPr>
            <p:cNvCxnSpPr>
              <a:cxnSpLocks/>
            </p:cNvCxnSpPr>
            <p:nvPr/>
          </p:nvCxnSpPr>
          <p:spPr>
            <a:xfrm>
              <a:off x="353394" y="2739300"/>
              <a:ext cx="7139" cy="1546135"/>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21" name="Group 120">
              <a:extLst>
                <a:ext uri="{FF2B5EF4-FFF2-40B4-BE49-F238E27FC236}">
                  <a16:creationId xmlns:a16="http://schemas.microsoft.com/office/drawing/2014/main" id="{10AB2ABB-9A4E-9641-5F20-1521618080A6}"/>
                </a:ext>
              </a:extLst>
            </p:cNvPr>
            <p:cNvGrpSpPr/>
            <p:nvPr/>
          </p:nvGrpSpPr>
          <p:grpSpPr>
            <a:xfrm>
              <a:off x="193910" y="2585841"/>
              <a:ext cx="326811" cy="326811"/>
              <a:chOff x="193910" y="2585841"/>
              <a:chExt cx="326811" cy="326811"/>
            </a:xfrm>
          </p:grpSpPr>
          <p:sp>
            <p:nvSpPr>
              <p:cNvPr id="128" name="Oval 127">
                <a:extLst>
                  <a:ext uri="{FF2B5EF4-FFF2-40B4-BE49-F238E27FC236}">
                    <a16:creationId xmlns:a16="http://schemas.microsoft.com/office/drawing/2014/main" id="{DC1C773D-7958-43B3-9F5B-F1A616874D28}"/>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9" name="Graphic 128">
                <a:extLst>
                  <a:ext uri="{FF2B5EF4-FFF2-40B4-BE49-F238E27FC236}">
                    <a16:creationId xmlns:a16="http://schemas.microsoft.com/office/drawing/2014/main" id="{1EFD0062-C484-3663-736C-A46C7ACAD0FE}"/>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237461" y="2610824"/>
                <a:ext cx="260089" cy="260089"/>
              </a:xfrm>
              <a:prstGeom prst="rect">
                <a:avLst/>
              </a:prstGeom>
            </p:spPr>
          </p:pic>
        </p:grpSp>
        <p:grpSp>
          <p:nvGrpSpPr>
            <p:cNvPr id="122" name="Group 121">
              <a:extLst>
                <a:ext uri="{FF2B5EF4-FFF2-40B4-BE49-F238E27FC236}">
                  <a16:creationId xmlns:a16="http://schemas.microsoft.com/office/drawing/2014/main" id="{79FD11AA-B353-FFC5-059A-31FDEA434026}"/>
                </a:ext>
              </a:extLst>
            </p:cNvPr>
            <p:cNvGrpSpPr/>
            <p:nvPr/>
          </p:nvGrpSpPr>
          <p:grpSpPr>
            <a:xfrm>
              <a:off x="191210" y="2958226"/>
              <a:ext cx="327735" cy="326811"/>
              <a:chOff x="193910" y="2585841"/>
              <a:chExt cx="327735" cy="326811"/>
            </a:xfrm>
          </p:grpSpPr>
          <p:sp>
            <p:nvSpPr>
              <p:cNvPr id="126" name="Oval 125">
                <a:extLst>
                  <a:ext uri="{FF2B5EF4-FFF2-40B4-BE49-F238E27FC236}">
                    <a16:creationId xmlns:a16="http://schemas.microsoft.com/office/drawing/2014/main" id="{4BB75527-4478-5D84-528A-D8AE55464460}"/>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7" name="Graphic 126">
                <a:extLst>
                  <a:ext uri="{FF2B5EF4-FFF2-40B4-BE49-F238E27FC236}">
                    <a16:creationId xmlns:a16="http://schemas.microsoft.com/office/drawing/2014/main" id="{E70DDA82-C812-6CD5-FAD0-376117DA9B78}"/>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209489" y="2600496"/>
                <a:ext cx="312156" cy="312156"/>
              </a:xfrm>
              <a:prstGeom prst="rect">
                <a:avLst/>
              </a:prstGeom>
            </p:spPr>
          </p:pic>
        </p:grpSp>
        <p:grpSp>
          <p:nvGrpSpPr>
            <p:cNvPr id="123" name="Group 122">
              <a:extLst>
                <a:ext uri="{FF2B5EF4-FFF2-40B4-BE49-F238E27FC236}">
                  <a16:creationId xmlns:a16="http://schemas.microsoft.com/office/drawing/2014/main" id="{7B35A503-AD6B-81D8-7060-CDB8C21E57BB}"/>
                </a:ext>
              </a:extLst>
            </p:cNvPr>
            <p:cNvGrpSpPr/>
            <p:nvPr/>
          </p:nvGrpSpPr>
          <p:grpSpPr>
            <a:xfrm>
              <a:off x="189990" y="3330542"/>
              <a:ext cx="326811" cy="326811"/>
              <a:chOff x="193910" y="2585841"/>
              <a:chExt cx="326811" cy="326811"/>
            </a:xfrm>
          </p:grpSpPr>
          <p:sp>
            <p:nvSpPr>
              <p:cNvPr id="124" name="Oval 123">
                <a:extLst>
                  <a:ext uri="{FF2B5EF4-FFF2-40B4-BE49-F238E27FC236}">
                    <a16:creationId xmlns:a16="http://schemas.microsoft.com/office/drawing/2014/main" id="{4846B6CE-5930-4252-C8DD-0D93624F06E6}"/>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5" name="Graphic 124">
                <a:extLst>
                  <a:ext uri="{FF2B5EF4-FFF2-40B4-BE49-F238E27FC236}">
                    <a16:creationId xmlns:a16="http://schemas.microsoft.com/office/drawing/2014/main" id="{0EE21A71-F593-90C9-5899-2EAAB00471D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12409" y="2592035"/>
                <a:ext cx="304125" cy="304125"/>
              </a:xfrm>
              <a:prstGeom prst="rect">
                <a:avLst/>
              </a:prstGeom>
            </p:spPr>
          </p:pic>
        </p:grpSp>
      </p:grpSp>
      <p:grpSp>
        <p:nvGrpSpPr>
          <p:cNvPr id="130" name="Group 129">
            <a:extLst>
              <a:ext uri="{FF2B5EF4-FFF2-40B4-BE49-F238E27FC236}">
                <a16:creationId xmlns:a16="http://schemas.microsoft.com/office/drawing/2014/main" id="{60102108-86A5-645D-07B9-D62E3D7C627C}"/>
              </a:ext>
            </a:extLst>
          </p:cNvPr>
          <p:cNvGrpSpPr/>
          <p:nvPr/>
        </p:nvGrpSpPr>
        <p:grpSpPr>
          <a:xfrm>
            <a:off x="4913610" y="5454109"/>
            <a:ext cx="338399" cy="762289"/>
            <a:chOff x="189990" y="2585841"/>
            <a:chExt cx="338399" cy="762289"/>
          </a:xfrm>
        </p:grpSpPr>
        <p:cxnSp>
          <p:nvCxnSpPr>
            <p:cNvPr id="131" name="Straight Connector 130">
              <a:extLst>
                <a:ext uri="{FF2B5EF4-FFF2-40B4-BE49-F238E27FC236}">
                  <a16:creationId xmlns:a16="http://schemas.microsoft.com/office/drawing/2014/main" id="{6308F442-B594-BEB6-27FF-4B8242677136}"/>
                </a:ext>
              </a:extLst>
            </p:cNvPr>
            <p:cNvCxnSpPr>
              <a:cxnSpLocks/>
            </p:cNvCxnSpPr>
            <p:nvPr/>
          </p:nvCxnSpPr>
          <p:spPr>
            <a:xfrm>
              <a:off x="353394" y="2739300"/>
              <a:ext cx="1" cy="46800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32" name="Group 131">
              <a:extLst>
                <a:ext uri="{FF2B5EF4-FFF2-40B4-BE49-F238E27FC236}">
                  <a16:creationId xmlns:a16="http://schemas.microsoft.com/office/drawing/2014/main" id="{4CA28F27-715B-D676-C093-8FAF04D4244C}"/>
                </a:ext>
              </a:extLst>
            </p:cNvPr>
            <p:cNvGrpSpPr/>
            <p:nvPr/>
          </p:nvGrpSpPr>
          <p:grpSpPr>
            <a:xfrm>
              <a:off x="193910" y="2585841"/>
              <a:ext cx="326811" cy="326811"/>
              <a:chOff x="193910" y="2585841"/>
              <a:chExt cx="326811" cy="326811"/>
            </a:xfrm>
          </p:grpSpPr>
          <p:sp>
            <p:nvSpPr>
              <p:cNvPr id="139" name="Oval 138">
                <a:extLst>
                  <a:ext uri="{FF2B5EF4-FFF2-40B4-BE49-F238E27FC236}">
                    <a16:creationId xmlns:a16="http://schemas.microsoft.com/office/drawing/2014/main" id="{E9C0393F-78F9-61C6-8D07-97D821CE399C}"/>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0" name="Graphic 139">
                <a:extLst>
                  <a:ext uri="{FF2B5EF4-FFF2-40B4-BE49-F238E27FC236}">
                    <a16:creationId xmlns:a16="http://schemas.microsoft.com/office/drawing/2014/main" id="{C443213C-4E8A-CEFC-6DD8-81AE77FAAF74}"/>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237461" y="2610824"/>
                <a:ext cx="260089" cy="260089"/>
              </a:xfrm>
              <a:prstGeom prst="rect">
                <a:avLst/>
              </a:prstGeom>
            </p:spPr>
          </p:pic>
        </p:grpSp>
        <p:grpSp>
          <p:nvGrpSpPr>
            <p:cNvPr id="134" name="Group 133">
              <a:extLst>
                <a:ext uri="{FF2B5EF4-FFF2-40B4-BE49-F238E27FC236}">
                  <a16:creationId xmlns:a16="http://schemas.microsoft.com/office/drawing/2014/main" id="{DAE2F2C8-DB8B-11C8-3EC7-C18224749D94}"/>
                </a:ext>
              </a:extLst>
            </p:cNvPr>
            <p:cNvGrpSpPr/>
            <p:nvPr/>
          </p:nvGrpSpPr>
          <p:grpSpPr>
            <a:xfrm>
              <a:off x="189990" y="3005280"/>
              <a:ext cx="338399" cy="342850"/>
              <a:chOff x="193910" y="2260579"/>
              <a:chExt cx="338399" cy="342850"/>
            </a:xfrm>
          </p:grpSpPr>
          <p:sp>
            <p:nvSpPr>
              <p:cNvPr id="135" name="Oval 134">
                <a:extLst>
                  <a:ext uri="{FF2B5EF4-FFF2-40B4-BE49-F238E27FC236}">
                    <a16:creationId xmlns:a16="http://schemas.microsoft.com/office/drawing/2014/main" id="{1354BAF1-7012-4978-82DE-B39C05CF11BF}"/>
                  </a:ext>
                </a:extLst>
              </p:cNvPr>
              <p:cNvSpPr/>
              <p:nvPr/>
            </p:nvSpPr>
            <p:spPr>
              <a:xfrm>
                <a:off x="193910" y="2276618"/>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6" name="Graphic 135">
                <a:extLst>
                  <a:ext uri="{FF2B5EF4-FFF2-40B4-BE49-F238E27FC236}">
                    <a16:creationId xmlns:a16="http://schemas.microsoft.com/office/drawing/2014/main" id="{D8E34B64-D970-B13F-37FD-F9D845096C0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6146" y="2260579"/>
                <a:ext cx="326163" cy="326163"/>
              </a:xfrm>
              <a:prstGeom prst="rect">
                <a:avLst/>
              </a:prstGeom>
            </p:spPr>
          </p:pic>
        </p:grpSp>
      </p:grpSp>
      <p:grpSp>
        <p:nvGrpSpPr>
          <p:cNvPr id="147" name="Group 146">
            <a:extLst>
              <a:ext uri="{FF2B5EF4-FFF2-40B4-BE49-F238E27FC236}">
                <a16:creationId xmlns:a16="http://schemas.microsoft.com/office/drawing/2014/main" id="{BF128D43-23E4-4EF7-F37F-1E45E6718F89}"/>
              </a:ext>
            </a:extLst>
          </p:cNvPr>
          <p:cNvGrpSpPr/>
          <p:nvPr/>
        </p:nvGrpSpPr>
        <p:grpSpPr>
          <a:xfrm>
            <a:off x="7194830" y="2521721"/>
            <a:ext cx="517784" cy="517784"/>
            <a:chOff x="7207630" y="2168685"/>
            <a:chExt cx="517784" cy="517784"/>
          </a:xfrm>
        </p:grpSpPr>
        <p:sp>
          <p:nvSpPr>
            <p:cNvPr id="142" name="Oval 141">
              <a:extLst>
                <a:ext uri="{FF2B5EF4-FFF2-40B4-BE49-F238E27FC236}">
                  <a16:creationId xmlns:a16="http://schemas.microsoft.com/office/drawing/2014/main" id="{D983785B-C569-511E-B53F-9E9E6E321D60}"/>
                </a:ext>
              </a:extLst>
            </p:cNvPr>
            <p:cNvSpPr/>
            <p:nvPr/>
          </p:nvSpPr>
          <p:spPr>
            <a:xfrm>
              <a:off x="7207630" y="2168685"/>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4" name="Graphic 143">
              <a:extLst>
                <a:ext uri="{FF2B5EF4-FFF2-40B4-BE49-F238E27FC236}">
                  <a16:creationId xmlns:a16="http://schemas.microsoft.com/office/drawing/2014/main" id="{EDA577DE-F39E-00E4-EE24-266E3A1B5EC7}"/>
                </a:ext>
              </a:extLst>
            </p:cNvPr>
            <p:cNvPicPr>
              <a:picLocks noChangeAspect="1"/>
            </p:cNvPicPr>
            <p:nvPr/>
          </p:nvPicPr>
          <p:blipFill>
            <a:blip r:embed="rId18"/>
            <a:srcRect t="2326" b="2326"/>
            <a:stretch/>
          </p:blipFill>
          <p:spPr>
            <a:xfrm>
              <a:off x="7266611" y="2265208"/>
              <a:ext cx="371486" cy="307654"/>
            </a:xfrm>
            <a:prstGeom prst="rect">
              <a:avLst/>
            </a:prstGeom>
          </p:spPr>
        </p:pic>
      </p:grpSp>
      <p:grpSp>
        <p:nvGrpSpPr>
          <p:cNvPr id="154" name="Group 153">
            <a:extLst>
              <a:ext uri="{FF2B5EF4-FFF2-40B4-BE49-F238E27FC236}">
                <a16:creationId xmlns:a16="http://schemas.microsoft.com/office/drawing/2014/main" id="{33285A11-EE89-C079-3789-35452CDF3C94}"/>
              </a:ext>
            </a:extLst>
          </p:cNvPr>
          <p:cNvGrpSpPr/>
          <p:nvPr/>
        </p:nvGrpSpPr>
        <p:grpSpPr>
          <a:xfrm>
            <a:off x="9455820" y="3481578"/>
            <a:ext cx="517784" cy="517784"/>
            <a:chOff x="9473062" y="3004546"/>
            <a:chExt cx="517784" cy="517784"/>
          </a:xfrm>
        </p:grpSpPr>
        <p:sp>
          <p:nvSpPr>
            <p:cNvPr id="146" name="Oval 145">
              <a:extLst>
                <a:ext uri="{FF2B5EF4-FFF2-40B4-BE49-F238E27FC236}">
                  <a16:creationId xmlns:a16="http://schemas.microsoft.com/office/drawing/2014/main" id="{AC98FE1A-EFDF-B351-879B-6861063A3832}"/>
                </a:ext>
              </a:extLst>
            </p:cNvPr>
            <p:cNvSpPr/>
            <p:nvPr/>
          </p:nvSpPr>
          <p:spPr>
            <a:xfrm>
              <a:off x="9473062" y="3004546"/>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8" name="Graphic 147">
              <a:extLst>
                <a:ext uri="{FF2B5EF4-FFF2-40B4-BE49-F238E27FC236}">
                  <a16:creationId xmlns:a16="http://schemas.microsoft.com/office/drawing/2014/main" id="{4E1152A1-C954-8B55-6DF1-3071EBC09321}"/>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9550225" y="3044556"/>
              <a:ext cx="382496" cy="382496"/>
            </a:xfrm>
            <a:prstGeom prst="rect">
              <a:avLst/>
            </a:prstGeom>
          </p:spPr>
        </p:pic>
      </p:grpSp>
      <p:sp>
        <p:nvSpPr>
          <p:cNvPr id="157" name="Oval 156">
            <a:extLst>
              <a:ext uri="{FF2B5EF4-FFF2-40B4-BE49-F238E27FC236}">
                <a16:creationId xmlns:a16="http://schemas.microsoft.com/office/drawing/2014/main" id="{E96471A1-D1B2-C318-F447-8428DC9C5C90}"/>
              </a:ext>
            </a:extLst>
          </p:cNvPr>
          <p:cNvSpPr/>
          <p:nvPr/>
        </p:nvSpPr>
        <p:spPr>
          <a:xfrm>
            <a:off x="4920748" y="4059110"/>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E46A0F9D-270C-9E65-B17D-F378DE1C006C}"/>
              </a:ext>
            </a:extLst>
          </p:cNvPr>
          <p:cNvSpPr/>
          <p:nvPr/>
        </p:nvSpPr>
        <p:spPr>
          <a:xfrm>
            <a:off x="4920748" y="4433923"/>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8" name="Group 167">
            <a:extLst>
              <a:ext uri="{FF2B5EF4-FFF2-40B4-BE49-F238E27FC236}">
                <a16:creationId xmlns:a16="http://schemas.microsoft.com/office/drawing/2014/main" id="{224FB1F3-2D0F-B54F-6B84-8D7717E37297}"/>
              </a:ext>
            </a:extLst>
          </p:cNvPr>
          <p:cNvGrpSpPr/>
          <p:nvPr/>
        </p:nvGrpSpPr>
        <p:grpSpPr>
          <a:xfrm>
            <a:off x="1033946" y="1827610"/>
            <a:ext cx="5049254" cy="481970"/>
            <a:chOff x="1864507" y="1476746"/>
            <a:chExt cx="3191418" cy="175974"/>
          </a:xfrm>
        </p:grpSpPr>
        <p:sp>
          <p:nvSpPr>
            <p:cNvPr id="162" name="Rounded Rectangle 161">
              <a:extLst>
                <a:ext uri="{FF2B5EF4-FFF2-40B4-BE49-F238E27FC236}">
                  <a16:creationId xmlns:a16="http://schemas.microsoft.com/office/drawing/2014/main" id="{A264D04D-7739-2D2F-B946-9C2A6C670D97}"/>
                </a:ext>
              </a:extLst>
            </p:cNvPr>
            <p:cNvSpPr/>
            <p:nvPr/>
          </p:nvSpPr>
          <p:spPr>
            <a:xfrm>
              <a:off x="1864507" y="1476746"/>
              <a:ext cx="3191418" cy="175974"/>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TextBox 162">
              <a:extLst>
                <a:ext uri="{FF2B5EF4-FFF2-40B4-BE49-F238E27FC236}">
                  <a16:creationId xmlns:a16="http://schemas.microsoft.com/office/drawing/2014/main" id="{4DC8AB57-9868-8223-F30E-6035A4CBE38B}"/>
                </a:ext>
              </a:extLst>
            </p:cNvPr>
            <p:cNvSpPr txBox="1"/>
            <p:nvPr/>
          </p:nvSpPr>
          <p:spPr>
            <a:xfrm>
              <a:off x="1898061" y="1499112"/>
              <a:ext cx="3094450" cy="1348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cs typeface="Arial" panose="020B0604020202020204" pitchFamily="34" charset="0"/>
                </a:rPr>
                <a:t>(b</a:t>
              </a:r>
              <a:r>
                <a:rPr kumimoji="0" lang="en-CA" sz="1200" u="none" strike="noStrike" kern="1200" cap="none" spc="0" normalizeH="0" baseline="0" noProof="0" dirty="0">
                  <a:ln>
                    <a:noFill/>
                  </a:ln>
                  <a:effectLst/>
                  <a:uLnTx/>
                  <a:uFillTx/>
                  <a:latin typeface="Arial" panose="020B0604020202020204" pitchFamily="34" charset="0"/>
                  <a:cs typeface="Arial" panose="020B0604020202020204" pitchFamily="34" charset="0"/>
                </a:rPr>
                <a:t>y step in the decision-making cycle, </a:t>
              </a:r>
              <a:br>
                <a:rPr kumimoji="0" lang="en-CA" sz="120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CA" sz="1200" u="none" strike="noStrike" kern="1200" cap="none" spc="0" normalizeH="0" baseline="0" noProof="0" dirty="0">
                  <a:ln>
                    <a:noFill/>
                  </a:ln>
                  <a:effectLst/>
                  <a:uLnTx/>
                  <a:uFillTx/>
                  <a:latin typeface="Arial" panose="020B0604020202020204" pitchFamily="34" charset="0"/>
                  <a:cs typeface="Arial" panose="020B0604020202020204" pitchFamily="34" charset="0"/>
                </a:rPr>
                <a:t>any of which could be the focus of a contextualized evidence synthesis)</a:t>
              </a:r>
              <a:endParaRPr kumimoji="0" lang="en-CA" sz="120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67" name="Group 166">
            <a:extLst>
              <a:ext uri="{FF2B5EF4-FFF2-40B4-BE49-F238E27FC236}">
                <a16:creationId xmlns:a16="http://schemas.microsoft.com/office/drawing/2014/main" id="{9BBC3784-B2EA-DB5F-ECBF-7B2E2CB854E3}"/>
              </a:ext>
            </a:extLst>
          </p:cNvPr>
          <p:cNvGrpSpPr/>
          <p:nvPr/>
        </p:nvGrpSpPr>
        <p:grpSpPr>
          <a:xfrm>
            <a:off x="7377909" y="1947361"/>
            <a:ext cx="4354307" cy="269488"/>
            <a:chOff x="7140759" y="1675487"/>
            <a:chExt cx="4986291" cy="269488"/>
          </a:xfrm>
        </p:grpSpPr>
        <p:sp>
          <p:nvSpPr>
            <p:cNvPr id="165" name="Rounded Rectangle 164">
              <a:extLst>
                <a:ext uri="{FF2B5EF4-FFF2-40B4-BE49-F238E27FC236}">
                  <a16:creationId xmlns:a16="http://schemas.microsoft.com/office/drawing/2014/main" id="{ECBF3AB8-8BBD-AF7C-0E6E-CE259FF8F057}"/>
                </a:ext>
              </a:extLst>
            </p:cNvPr>
            <p:cNvSpPr/>
            <p:nvPr/>
          </p:nvSpPr>
          <p:spPr>
            <a:xfrm>
              <a:off x="7140759" y="1675487"/>
              <a:ext cx="4986291" cy="269488"/>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66" name="TextBox 165">
              <a:extLst>
                <a:ext uri="{FF2B5EF4-FFF2-40B4-BE49-F238E27FC236}">
                  <a16:creationId xmlns:a16="http://schemas.microsoft.com/office/drawing/2014/main" id="{D3A76531-A835-06C4-B404-5FC03AEF157C}"/>
                </a:ext>
              </a:extLst>
            </p:cNvPr>
            <p:cNvSpPr txBox="1"/>
            <p:nvPr/>
          </p:nvSpPr>
          <p:spPr>
            <a:xfrm>
              <a:off x="7316705" y="1706850"/>
              <a:ext cx="459623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CA" sz="1200" u="none" strike="noStrike" kern="1200" cap="none" spc="0" normalizeH="0" baseline="0" noProof="0" dirty="0">
                  <a:ln>
                    <a:noFill/>
                  </a:ln>
                  <a:effectLst/>
                  <a:uLnTx/>
                  <a:uFillTx/>
                  <a:latin typeface="Arial" panose="020B0604020202020204" pitchFamily="34" charset="0"/>
                  <a:cs typeface="Arial" panose="020B0604020202020204" pitchFamily="34" charset="0"/>
                </a:rPr>
                <a:t>(each for one or more steps in the decision-making cycle)</a:t>
              </a:r>
            </a:p>
          </p:txBody>
        </p:sp>
      </p:grpSp>
      <p:grpSp>
        <p:nvGrpSpPr>
          <p:cNvPr id="171" name="Group 170">
            <a:extLst>
              <a:ext uri="{FF2B5EF4-FFF2-40B4-BE49-F238E27FC236}">
                <a16:creationId xmlns:a16="http://schemas.microsoft.com/office/drawing/2014/main" id="{1750922A-0E1C-9AAB-D713-6DD1EFE37D9E}"/>
              </a:ext>
            </a:extLst>
          </p:cNvPr>
          <p:cNvGrpSpPr/>
          <p:nvPr/>
        </p:nvGrpSpPr>
        <p:grpSpPr>
          <a:xfrm>
            <a:off x="9460262" y="2563573"/>
            <a:ext cx="517784" cy="517784"/>
            <a:chOff x="9473062" y="2210537"/>
            <a:chExt cx="517784" cy="517784"/>
          </a:xfrm>
        </p:grpSpPr>
        <p:sp>
          <p:nvSpPr>
            <p:cNvPr id="149" name="Oval 148">
              <a:extLst>
                <a:ext uri="{FF2B5EF4-FFF2-40B4-BE49-F238E27FC236}">
                  <a16:creationId xmlns:a16="http://schemas.microsoft.com/office/drawing/2014/main" id="{846C4211-F6F0-A2F9-18BB-E65916485AAF}"/>
                </a:ext>
              </a:extLst>
            </p:cNvPr>
            <p:cNvSpPr/>
            <p:nvPr/>
          </p:nvSpPr>
          <p:spPr>
            <a:xfrm>
              <a:off x="9473062" y="2210537"/>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0" name="Graphic 169">
              <a:extLst>
                <a:ext uri="{FF2B5EF4-FFF2-40B4-BE49-F238E27FC236}">
                  <a16:creationId xmlns:a16="http://schemas.microsoft.com/office/drawing/2014/main" id="{2E001CA1-EEC4-B248-9DA4-8803E00B82EE}"/>
                </a:ext>
              </a:extLst>
            </p:cNvPr>
            <p:cNvPicPr>
              <a:picLocks noChangeAspect="1"/>
            </p:cNvPicPr>
            <p:nvPr/>
          </p:nvPicPr>
          <p:blipFill rotWithShape="1">
            <a:blip r:embed="rId21">
              <a:extLst>
                <a:ext uri="{96DAC541-7B7A-43D3-8B79-37D633B846F1}">
                  <asvg:svgBlip xmlns:asvg="http://schemas.microsoft.com/office/drawing/2016/SVG/main" r:embed="rId22"/>
                </a:ext>
              </a:extLst>
            </a:blip>
            <a:srcRect l="17545" t="16967" r="30145" b="30680"/>
            <a:stretch/>
          </p:blipFill>
          <p:spPr>
            <a:xfrm>
              <a:off x="9567863" y="2301888"/>
              <a:ext cx="336397" cy="336673"/>
            </a:xfrm>
            <a:prstGeom prst="rect">
              <a:avLst/>
            </a:prstGeom>
          </p:spPr>
        </p:pic>
      </p:grpSp>
      <p:grpSp>
        <p:nvGrpSpPr>
          <p:cNvPr id="174" name="Group 173">
            <a:extLst>
              <a:ext uri="{FF2B5EF4-FFF2-40B4-BE49-F238E27FC236}">
                <a16:creationId xmlns:a16="http://schemas.microsoft.com/office/drawing/2014/main" id="{34EB2AAA-DA1A-D4F3-54B8-BA0B75FFB42D}"/>
              </a:ext>
            </a:extLst>
          </p:cNvPr>
          <p:cNvGrpSpPr/>
          <p:nvPr/>
        </p:nvGrpSpPr>
        <p:grpSpPr>
          <a:xfrm>
            <a:off x="9455820" y="4205669"/>
            <a:ext cx="517784" cy="517784"/>
            <a:chOff x="9473062" y="3798555"/>
            <a:chExt cx="517784" cy="517784"/>
          </a:xfrm>
        </p:grpSpPr>
        <p:sp>
          <p:nvSpPr>
            <p:cNvPr id="151" name="Oval 150">
              <a:extLst>
                <a:ext uri="{FF2B5EF4-FFF2-40B4-BE49-F238E27FC236}">
                  <a16:creationId xmlns:a16="http://schemas.microsoft.com/office/drawing/2014/main" id="{53DA3020-B10F-8D51-05CC-3EBC26DA86C8}"/>
                </a:ext>
              </a:extLst>
            </p:cNvPr>
            <p:cNvSpPr/>
            <p:nvPr/>
          </p:nvSpPr>
          <p:spPr>
            <a:xfrm>
              <a:off x="9473062" y="379855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3" name="Graphic 172">
              <a:extLst>
                <a:ext uri="{FF2B5EF4-FFF2-40B4-BE49-F238E27FC236}">
                  <a16:creationId xmlns:a16="http://schemas.microsoft.com/office/drawing/2014/main" id="{27C9DE92-05D6-3462-DFDA-F7F5D7266A64}"/>
                </a:ext>
              </a:extLst>
            </p:cNvPr>
            <p:cNvPicPr>
              <a:picLocks noChangeAspect="1"/>
            </p:cNvPicPr>
            <p:nvPr/>
          </p:nvPicPr>
          <p:blipFill rotWithShape="1">
            <a:blip r:embed="rId23">
              <a:extLst>
                <a:ext uri="{96DAC541-7B7A-43D3-8B79-37D633B846F1}">
                  <asvg:svgBlip xmlns:asvg="http://schemas.microsoft.com/office/drawing/2016/SVG/main" r:embed="rId24"/>
                </a:ext>
              </a:extLst>
            </a:blip>
            <a:srcRect l="9399" r="9106"/>
            <a:stretch/>
          </p:blipFill>
          <p:spPr>
            <a:xfrm>
              <a:off x="9544787" y="3839633"/>
              <a:ext cx="365450" cy="448432"/>
            </a:xfrm>
            <a:prstGeom prst="rect">
              <a:avLst/>
            </a:prstGeom>
          </p:spPr>
        </p:pic>
      </p:grpSp>
      <p:grpSp>
        <p:nvGrpSpPr>
          <p:cNvPr id="177" name="Group 176">
            <a:extLst>
              <a:ext uri="{FF2B5EF4-FFF2-40B4-BE49-F238E27FC236}">
                <a16:creationId xmlns:a16="http://schemas.microsoft.com/office/drawing/2014/main" id="{B48D7F67-8A10-C82C-D896-54CCF2174779}"/>
              </a:ext>
            </a:extLst>
          </p:cNvPr>
          <p:cNvGrpSpPr/>
          <p:nvPr/>
        </p:nvGrpSpPr>
        <p:grpSpPr>
          <a:xfrm>
            <a:off x="9451378" y="5011925"/>
            <a:ext cx="517784" cy="517784"/>
            <a:chOff x="9473062" y="4592565"/>
            <a:chExt cx="517784" cy="517784"/>
          </a:xfrm>
        </p:grpSpPr>
        <p:sp>
          <p:nvSpPr>
            <p:cNvPr id="153" name="Oval 152">
              <a:extLst>
                <a:ext uri="{FF2B5EF4-FFF2-40B4-BE49-F238E27FC236}">
                  <a16:creationId xmlns:a16="http://schemas.microsoft.com/office/drawing/2014/main" id="{DC66875B-9C97-68BB-0542-D4235E892B40}"/>
                </a:ext>
              </a:extLst>
            </p:cNvPr>
            <p:cNvSpPr/>
            <p:nvPr/>
          </p:nvSpPr>
          <p:spPr>
            <a:xfrm>
              <a:off x="9473062" y="459256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6" name="Graphic 175">
              <a:extLst>
                <a:ext uri="{FF2B5EF4-FFF2-40B4-BE49-F238E27FC236}">
                  <a16:creationId xmlns:a16="http://schemas.microsoft.com/office/drawing/2014/main" id="{E4983151-DE09-5C7A-01A1-B6581299CB5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527086" y="4598844"/>
              <a:ext cx="420713" cy="420713"/>
            </a:xfrm>
            <a:prstGeom prst="rect">
              <a:avLst/>
            </a:prstGeom>
          </p:spPr>
        </p:pic>
      </p:grpSp>
      <p:pic>
        <p:nvPicPr>
          <p:cNvPr id="6" name="Graphic 5">
            <a:extLst>
              <a:ext uri="{FF2B5EF4-FFF2-40B4-BE49-F238E27FC236}">
                <a16:creationId xmlns:a16="http://schemas.microsoft.com/office/drawing/2014/main" id="{B7D2E519-11D0-CB8E-7B46-B7F412357136}"/>
              </a:ext>
            </a:extLst>
          </p:cNvPr>
          <p:cNvPicPr>
            <a:picLocks noChangeAspect="1"/>
          </p:cNvPicPr>
          <p:nvPr/>
        </p:nvPicPr>
        <p:blipFill rotWithShape="1">
          <a:blip r:embed="rId27">
            <a:extLst>
              <a:ext uri="{96DAC541-7B7A-43D3-8B79-37D633B846F1}">
                <asvg:svgBlip xmlns:asvg="http://schemas.microsoft.com/office/drawing/2016/SVG/main" r:embed="rId28"/>
              </a:ext>
            </a:extLst>
          </a:blip>
          <a:srcRect l="25338" t="17662" r="27906" b="25892"/>
          <a:stretch/>
        </p:blipFill>
        <p:spPr>
          <a:xfrm>
            <a:off x="4970335" y="4092800"/>
            <a:ext cx="232373" cy="260953"/>
          </a:xfrm>
          <a:prstGeom prst="rect">
            <a:avLst/>
          </a:prstGeom>
        </p:spPr>
      </p:pic>
      <p:pic>
        <p:nvPicPr>
          <p:cNvPr id="8" name="Graphic 7">
            <a:extLst>
              <a:ext uri="{FF2B5EF4-FFF2-40B4-BE49-F238E27FC236}">
                <a16:creationId xmlns:a16="http://schemas.microsoft.com/office/drawing/2014/main" id="{9088603E-F081-3C18-6613-228C146E3B8D}"/>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4971822" y="4490376"/>
            <a:ext cx="224662" cy="215169"/>
          </a:xfrm>
          <a:prstGeom prst="rect">
            <a:avLst/>
          </a:prstGeom>
        </p:spPr>
      </p:pic>
      <p:sp>
        <p:nvSpPr>
          <p:cNvPr id="96" name="TextBox 95">
            <a:extLst>
              <a:ext uri="{FF2B5EF4-FFF2-40B4-BE49-F238E27FC236}">
                <a16:creationId xmlns:a16="http://schemas.microsoft.com/office/drawing/2014/main" id="{CF2D431D-4128-376A-B0D9-AB21F441985A}"/>
              </a:ext>
            </a:extLst>
          </p:cNvPr>
          <p:cNvSpPr txBox="1"/>
          <p:nvPr/>
        </p:nvSpPr>
        <p:spPr>
          <a:xfrm>
            <a:off x="7690147" y="3841952"/>
            <a:ext cx="1518508"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effectLst/>
                <a:uLnTx/>
                <a:uFillTx/>
                <a:latin typeface="Helvetica" pitchFamily="2" charset="0"/>
                <a:ea typeface="+mn-ea"/>
                <a:cs typeface="+mn-cs"/>
              </a:rPr>
              <a:t> Emerging</a:t>
            </a:r>
            <a:r>
              <a:rPr kumimoji="0" lang="en-CA" sz="1000" b="1" i="0" u="none" strike="noStrike" kern="1200" cap="none" spc="0" normalizeH="0" noProof="0" dirty="0">
                <a:ln>
                  <a:noFill/>
                </a:ln>
                <a:effectLst/>
                <a:uLnTx/>
                <a:uFillTx/>
                <a:latin typeface="Helvetica" pitchFamily="2" charset="0"/>
                <a:ea typeface="+mn-ea"/>
                <a:cs typeface="+mn-cs"/>
              </a:rPr>
              <a:t> evidence</a:t>
            </a:r>
            <a:br>
              <a:rPr kumimoji="0" lang="en-CA" sz="1000" b="0" i="0" u="none" strike="noStrike" kern="1200" cap="none" spc="0" normalizeH="0" baseline="0" noProof="0" dirty="0">
                <a:ln>
                  <a:noFill/>
                </a:ln>
                <a:effectLst/>
                <a:uLnTx/>
                <a:uFillTx/>
                <a:latin typeface="Helvetica" pitchFamily="2" charset="0"/>
                <a:ea typeface="+mn-ea"/>
                <a:cs typeface="+mn-cs"/>
              </a:rPr>
            </a:br>
            <a:r>
              <a:rPr kumimoji="0" lang="en-CA" sz="1000" b="0" i="0" u="none" strike="noStrike" kern="1200" cap="none" spc="0" normalizeH="0" baseline="0" noProof="0" dirty="0">
                <a:ln>
                  <a:noFill/>
                </a:ln>
                <a:effectLst/>
                <a:uLnTx/>
                <a:uFillTx/>
                <a:latin typeface="Helvetica" pitchFamily="2" charset="0"/>
                <a:ea typeface="+mn-ea"/>
                <a:cs typeface="+mn-cs"/>
              </a:rPr>
              <a:t>(what is being learned from around the world</a:t>
            </a:r>
            <a:r>
              <a:rPr lang="en-CA" sz="1000" dirty="0">
                <a:latin typeface="Helvetica" pitchFamily="2" charset="0"/>
              </a:rPr>
              <a:t> as the evidence evolves rapidly</a:t>
            </a:r>
            <a:r>
              <a:rPr kumimoji="0" lang="en-CA" sz="1000" b="0" i="0" u="none" strike="noStrike" kern="1200" cap="none" spc="0" normalizeH="0" baseline="0" noProof="0" dirty="0">
                <a:ln>
                  <a:noFill/>
                </a:ln>
                <a:effectLst/>
                <a:uLnTx/>
                <a:uFillTx/>
                <a:latin typeface="Helvetica" pitchFamily="2" charset="0"/>
                <a:ea typeface="+mn-ea"/>
                <a:cs typeface="+mn-cs"/>
              </a:rPr>
              <a:t>)</a:t>
            </a:r>
          </a:p>
        </p:txBody>
      </p:sp>
      <p:sp>
        <p:nvSpPr>
          <p:cNvPr id="4" name="Oval 3">
            <a:extLst>
              <a:ext uri="{FF2B5EF4-FFF2-40B4-BE49-F238E27FC236}">
                <a16:creationId xmlns:a16="http://schemas.microsoft.com/office/drawing/2014/main" id="{C4FB82E6-974F-7D61-3E96-DFDF335F2E38}"/>
              </a:ext>
            </a:extLst>
          </p:cNvPr>
          <p:cNvSpPr/>
          <p:nvPr/>
        </p:nvSpPr>
        <p:spPr>
          <a:xfrm>
            <a:off x="7194830" y="3853018"/>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2033EE35-5743-E183-D8E9-44804C829587}"/>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7284543" y="3932612"/>
            <a:ext cx="326811" cy="375227"/>
          </a:xfrm>
          <a:prstGeom prst="rect">
            <a:avLst/>
          </a:prstGeom>
        </p:spPr>
      </p:pic>
      <p:sp>
        <p:nvSpPr>
          <p:cNvPr id="3" name="Oval 2">
            <a:extLst>
              <a:ext uri="{FF2B5EF4-FFF2-40B4-BE49-F238E27FC236}">
                <a16:creationId xmlns:a16="http://schemas.microsoft.com/office/drawing/2014/main" id="{6B341D92-912E-BAC4-453C-41E8972F4FEC}"/>
              </a:ext>
            </a:extLst>
          </p:cNvPr>
          <p:cNvSpPr/>
          <p:nvPr/>
        </p:nvSpPr>
        <p:spPr>
          <a:xfrm>
            <a:off x="6955298" y="1328797"/>
            <a:ext cx="2253355" cy="3930922"/>
          </a:xfrm>
          <a:prstGeom prst="ellipse">
            <a:avLst/>
          </a:prstGeom>
          <a:solidFill>
            <a:srgbClr val="000000">
              <a:alpha val="0"/>
            </a:srgbClr>
          </a:solid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n>
                <a:solidFill>
                  <a:schemeClr val="accent3"/>
                </a:solidFill>
              </a:ln>
              <a:noFill/>
            </a:endParaRPr>
          </a:p>
        </p:txBody>
      </p:sp>
    </p:spTree>
    <p:extLst>
      <p:ext uri="{BB962C8B-B14F-4D97-AF65-F5344CB8AC3E}">
        <p14:creationId xmlns:p14="http://schemas.microsoft.com/office/powerpoint/2010/main" val="1543783873"/>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483B2-BEB8-41F2-8FEC-E8F0D26003C6}">
  <ds:schemaRefs>
    <ds:schemaRef ds:uri="http://purl.org/dc/dcmitype/"/>
    <ds:schemaRef ds:uri="599eec1d-e27c-4128-92a4-19001b8afe14"/>
    <ds:schemaRef ds:uri="http://schemas.microsoft.com/office/2006/documentManagement/types"/>
    <ds:schemaRef ds:uri="http://www.w3.org/XML/1998/namespace"/>
    <ds:schemaRef ds:uri="http://schemas.openxmlformats.org/package/2006/metadata/core-properties"/>
    <ds:schemaRef ds:uri="http://purl.org/dc/elements/1.1/"/>
    <ds:schemaRef ds:uri="0408fcbc-2e10-4461-bee0-724c01b46ae9"/>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3.xml><?xml version="1.0" encoding="utf-8"?>
<ds:datastoreItem xmlns:ds="http://schemas.openxmlformats.org/officeDocument/2006/customXml" ds:itemID="{DCC40D3C-3522-44F1-94E4-A2470CCCC8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31221</TotalTime>
  <Words>260</Words>
  <Application>Microsoft Macintosh PowerPoint</Application>
  <PresentationFormat>Widescreen</PresentationFormat>
  <Paragraphs>31</Paragraphs>
  <Slides>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Calibri</vt:lpstr>
      <vt:lpstr>Courier New</vt:lpstr>
      <vt:lpstr>Helvetica</vt:lpstr>
      <vt:lpstr>Wellcome</vt:lpstr>
      <vt:lpstr>Wingdings</vt:lpstr>
      <vt:lpstr>RISE</vt:lpstr>
      <vt:lpstr>ESN-CA</vt:lpstr>
      <vt:lpstr>GCESC</vt:lpstr>
      <vt:lpstr>Those supporting government policymakers will now be able to access global evidence and then very rapidly provide highly contextualized insights from the global evidence alongside insights from what has been learned from national (and local) evidence</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278</cp:revision>
  <cp:lastPrinted>2023-05-24T15:22:34Z</cp:lastPrinted>
  <dcterms:created xsi:type="dcterms:W3CDTF">2017-04-21T15:41:45Z</dcterms:created>
  <dcterms:modified xsi:type="dcterms:W3CDTF">2025-01-31T20:12:50Z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