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2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863" autoAdjust="0"/>
  </p:normalViewPr>
  <p:slideViewPr>
    <p:cSldViewPr snapToGrid="0" snapToObjects="1">
      <p:cViewPr varScale="1">
        <p:scale>
          <a:sx n="120" d="100"/>
          <a:sy n="120" d="100"/>
        </p:scale>
        <p:origin x="1416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500" b="0" dirty="0"/>
            <a:t>Partners are coming together to </a:t>
          </a:r>
          <a:r>
            <a:rPr lang="en-US" sz="1500" b="1" dirty="0"/>
            <a:t>learn</a:t>
          </a:r>
          <a:r>
            <a:rPr lang="en-US" sz="1500" dirty="0"/>
            <a:t> </a:t>
          </a:r>
          <a:r>
            <a:rPr lang="en-US" sz="1500" b="1" dirty="0"/>
            <a:t>from one another </a:t>
          </a:r>
          <a:r>
            <a:rPr lang="en-US" sz="1500" dirty="0"/>
            <a:t>(e.g., Cochrane- GCESC-WHO </a:t>
          </a:r>
          <a:r>
            <a:rPr lang="en-US" sz="1500" dirty="0" err="1"/>
            <a:t>EVIPNet</a:t>
          </a:r>
          <a:r>
            <a:rPr lang="en-US" sz="1500" dirty="0"/>
            <a:t> webinar series; </a:t>
          </a:r>
          <a:r>
            <a:rPr lang="en-US" sz="1500" b="0" dirty="0"/>
            <a:t>space is being co-created for discussions about Indigenous rights and ways of knowing)</a:t>
          </a:r>
          <a:endParaRPr lang="en-CA" sz="1500" b="0" dirty="0"/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/>
        </a:p>
      </dgm:t>
    </dgm:pt>
    <dgm:pt modelId="{29D44A42-6502-E945-A8F6-CD83883C4C18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500" dirty="0"/>
            <a:t>Greater acknowledgement that citizens are inundated with information, misinformation and disinformation, and more commitment to </a:t>
          </a:r>
          <a:r>
            <a:rPr lang="en-US" sz="1500" b="0" dirty="0"/>
            <a:t>finding effective ways to </a:t>
          </a:r>
          <a:r>
            <a:rPr lang="en-US" sz="1500" b="1" dirty="0"/>
            <a:t>counter mis/disinformation</a:t>
          </a:r>
          <a:endParaRPr lang="en-CA" sz="1500" dirty="0"/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/>
        </a:p>
      </dgm:t>
    </dgm:pt>
    <dgm:pt modelId="{8170C1FF-7B2A-4345-9051-933100896835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500" dirty="0"/>
            <a:t>More appreciation for the </a:t>
          </a:r>
          <a:r>
            <a:rPr lang="en-US" sz="1500" b="1" dirty="0"/>
            <a:t>strong headwinds</a:t>
          </a:r>
          <a:r>
            <a:rPr lang="en-US" sz="1500" dirty="0"/>
            <a:t> </a:t>
          </a:r>
          <a:r>
            <a:rPr lang="en-US" sz="1500" b="1" dirty="0"/>
            <a:t>and </a:t>
          </a:r>
          <a:r>
            <a:rPr lang="en-US" sz="1500" dirty="0"/>
            <a:t>for the </a:t>
          </a:r>
          <a:r>
            <a:rPr lang="en-US" sz="1500" b="1" dirty="0"/>
            <a:t>need to ‘lock arms’ </a:t>
          </a:r>
          <a:r>
            <a:rPr lang="en-US" sz="1500" dirty="0"/>
            <a:t>to make progress against these headwinds</a:t>
          </a:r>
          <a:endParaRPr lang="en-CA" sz="1500" dirty="0"/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/>
        </a:p>
      </dgm:t>
    </dgm:pt>
    <dgm:pt modelId="{2EBD9258-9898-0642-B113-ED90C81A451A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500" dirty="0"/>
            <a:t>Greater recognition that we need to use a </a:t>
          </a:r>
          <a:r>
            <a:rPr lang="en-US" sz="1500" b="1" dirty="0"/>
            <a:t>collective-impact orientation</a:t>
          </a:r>
          <a:endParaRPr lang="en-CA" sz="1500" dirty="0"/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/>
      <dgm:spPr/>
    </dgm:pt>
    <dgm:pt modelId="{D5FE32E7-3731-474D-89B3-B7D08D949BE8}" type="pres">
      <dgm:prSet presAssocID="{C50FA00F-DEEF-454D-8E8A-E70B72363806}" presName="txShp" presStyleLbl="node1" presStyleIdx="0" presStyleCnt="4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/>
      <dgm:spPr/>
    </dgm:pt>
    <dgm:pt modelId="{25D0ABC9-2540-904D-B0DC-BD48F97227C7}" type="pres">
      <dgm:prSet presAssocID="{29D44A42-6502-E945-A8F6-CD83883C4C18}" presName="txShp" presStyleLbl="node1" presStyleIdx="1" presStyleCnt="4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/>
      <dgm:spPr/>
    </dgm:pt>
    <dgm:pt modelId="{9D9A06DE-A313-814E-B94B-63266BCC2C09}" type="pres">
      <dgm:prSet presAssocID="{8170C1FF-7B2A-4345-9051-933100896835}" presName="txShp" presStyleLbl="node1" presStyleIdx="2" presStyleCnt="4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/>
      <dgm:spPr/>
    </dgm:pt>
    <dgm:pt modelId="{C6446ADE-51DC-FB4D-8A93-107F787A3B24}" type="pres">
      <dgm:prSet presAssocID="{2EBD9258-9898-0642-B113-ED90C81A45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>
          <a:off x="2026169" y="130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Partners are coming together to </a:t>
          </a:r>
          <a:r>
            <a:rPr lang="en-US" sz="1500" b="1" kern="1200" dirty="0"/>
            <a:t>learn</a:t>
          </a:r>
          <a:r>
            <a:rPr lang="en-US" sz="1500" kern="1200" dirty="0"/>
            <a:t> </a:t>
          </a:r>
          <a:r>
            <a:rPr lang="en-US" sz="1500" b="1" kern="1200" dirty="0"/>
            <a:t>from one another </a:t>
          </a:r>
          <a:r>
            <a:rPr lang="en-US" sz="1500" kern="1200" dirty="0"/>
            <a:t>(e.g., Cochrane- GCESC-WHO </a:t>
          </a:r>
          <a:r>
            <a:rPr lang="en-US" sz="1500" kern="1200" dirty="0" err="1"/>
            <a:t>EVIPNet</a:t>
          </a:r>
          <a:r>
            <a:rPr lang="en-US" sz="1500" kern="1200" dirty="0"/>
            <a:t> webinar series; </a:t>
          </a:r>
          <a:r>
            <a:rPr lang="en-US" sz="1500" b="0" kern="1200" dirty="0"/>
            <a:t>space is being co-created for discussions about Indigenous rights and ways of knowing)</a:t>
          </a:r>
          <a:endParaRPr lang="en-CA" sz="1500" b="0" kern="1200" dirty="0"/>
        </a:p>
      </dsp:txBody>
      <dsp:txXfrm rot="10800000">
        <a:off x="2219276" y="1302"/>
        <a:ext cx="7084423" cy="772428"/>
      </dsp:txXfrm>
    </dsp:sp>
    <dsp:sp modelId="{5947CBB8-3B85-E844-AA68-EDBECFA0475E}">
      <dsp:nvSpPr>
        <dsp:cNvPr id="0" name=""/>
        <dsp:cNvSpPr/>
      </dsp:nvSpPr>
      <dsp:spPr>
        <a:xfrm>
          <a:off x="1639955" y="1302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>
          <a:off x="2026169" y="96718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Greater acknowledgement that citizens are inundated with information, misinformation and disinformation, and more commitment to </a:t>
          </a:r>
          <a:r>
            <a:rPr lang="en-US" sz="1500" b="0" kern="1200" dirty="0"/>
            <a:t>finding effective ways to </a:t>
          </a:r>
          <a:r>
            <a:rPr lang="en-US" sz="1500" b="1" kern="1200" dirty="0"/>
            <a:t>counter mis/disinformation</a:t>
          </a:r>
          <a:endParaRPr lang="en-CA" sz="1500" kern="1200" dirty="0"/>
        </a:p>
      </dsp:txBody>
      <dsp:txXfrm rot="10800000">
        <a:off x="2219276" y="967182"/>
        <a:ext cx="7084423" cy="772428"/>
      </dsp:txXfrm>
    </dsp:sp>
    <dsp:sp modelId="{724F811E-72CA-1545-8D21-98C6A51747BF}">
      <dsp:nvSpPr>
        <dsp:cNvPr id="0" name=""/>
        <dsp:cNvSpPr/>
      </dsp:nvSpPr>
      <dsp:spPr>
        <a:xfrm>
          <a:off x="1639955" y="967182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>
          <a:off x="2026169" y="193306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More appreciation for the </a:t>
          </a:r>
          <a:r>
            <a:rPr lang="en-US" sz="1500" b="1" kern="1200" dirty="0"/>
            <a:t>strong headwinds</a:t>
          </a:r>
          <a:r>
            <a:rPr lang="en-US" sz="1500" kern="1200" dirty="0"/>
            <a:t> </a:t>
          </a:r>
          <a:r>
            <a:rPr lang="en-US" sz="1500" b="1" kern="1200" dirty="0"/>
            <a:t>and </a:t>
          </a:r>
          <a:r>
            <a:rPr lang="en-US" sz="1500" kern="1200" dirty="0"/>
            <a:t>for the </a:t>
          </a:r>
          <a:r>
            <a:rPr lang="en-US" sz="1500" b="1" kern="1200" dirty="0"/>
            <a:t>need to ‘lock arms’ </a:t>
          </a:r>
          <a:r>
            <a:rPr lang="en-US" sz="1500" kern="1200" dirty="0"/>
            <a:t>to make progress against these headwinds</a:t>
          </a:r>
          <a:endParaRPr lang="en-CA" sz="1500" kern="1200" dirty="0"/>
        </a:p>
      </dsp:txBody>
      <dsp:txXfrm rot="10800000">
        <a:off x="2219276" y="1933062"/>
        <a:ext cx="7084423" cy="772428"/>
      </dsp:txXfrm>
    </dsp:sp>
    <dsp:sp modelId="{F9FA9EB9-B3DF-3546-87C9-769E6838A9C2}">
      <dsp:nvSpPr>
        <dsp:cNvPr id="0" name=""/>
        <dsp:cNvSpPr/>
      </dsp:nvSpPr>
      <dsp:spPr>
        <a:xfrm>
          <a:off x="1639955" y="1933062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>
          <a:off x="2026169" y="289894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Greater recognition that we need to use a </a:t>
          </a:r>
          <a:r>
            <a:rPr lang="en-US" sz="1500" b="1" kern="1200" dirty="0"/>
            <a:t>collective-impact orientation</a:t>
          </a:r>
          <a:endParaRPr lang="en-CA" sz="1500" kern="1200" dirty="0"/>
        </a:p>
      </dsp:txBody>
      <dsp:txXfrm rot="10800000">
        <a:off x="2219276" y="2898942"/>
        <a:ext cx="7084423" cy="772428"/>
      </dsp:txXfrm>
    </dsp:sp>
    <dsp:sp modelId="{3A41F6CA-86C4-8F41-B483-111157E1DD57}">
      <dsp:nvSpPr>
        <dsp:cNvPr id="0" name=""/>
        <dsp:cNvSpPr/>
      </dsp:nvSpPr>
      <dsp:spPr>
        <a:xfrm>
          <a:off x="1639955" y="2898942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1/31/25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1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1255661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CA" sz="2300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Some of the signs of building momentum with implementation priority 3 are still there, but we’re not seeing commitments to truly put evidence at the centre of everyday life</a:t>
            </a:r>
            <a:endParaRPr lang="en-CA" sz="23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223461"/>
              </p:ext>
            </p:extLst>
          </p:nvPr>
        </p:nvGraphicFramePr>
        <p:xfrm>
          <a:off x="579863" y="1797463"/>
          <a:ext cx="10943655" cy="367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/>
        </p:nvSpPr>
        <p:spPr>
          <a:xfrm>
            <a:off x="2153774" y="1720623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 dirty="0">
                <a:solidFill>
                  <a:schemeClr val="tx1"/>
                </a:solidFill>
              </a:rPr>
              <a:t>3a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/>
        </p:nvSpPr>
        <p:spPr>
          <a:xfrm>
            <a:off x="2153774" y="2743361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 dirty="0">
                <a:solidFill>
                  <a:schemeClr val="tx1"/>
                </a:solidFill>
              </a:rPr>
              <a:t>3b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/>
        </p:nvSpPr>
        <p:spPr>
          <a:xfrm>
            <a:off x="2153774" y="3699949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 dirty="0">
                <a:solidFill>
                  <a:schemeClr val="tx1"/>
                </a:solidFill>
              </a:rPr>
              <a:t>3c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/>
        </p:nvSpPr>
        <p:spPr>
          <a:xfrm>
            <a:off x="2153774" y="4642849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 dirty="0">
                <a:solidFill>
                  <a:schemeClr val="tx1"/>
                </a:solidFill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139241203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599eec1d-e27c-4128-92a4-19001b8afe14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0408fcbc-2e10-4461-bee0-724c01b46ae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C40D3C-3522-44F1-94E4-A2470CCCC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31221</TotalTime>
  <Words>125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278</cp:revision>
  <cp:lastPrinted>2023-05-24T15:22:34Z</cp:lastPrinted>
  <dcterms:created xsi:type="dcterms:W3CDTF">2017-04-21T15:41:45Z</dcterms:created>
  <dcterms:modified xsi:type="dcterms:W3CDTF">2025-01-31T20:14:17Z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