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11"/>
  </p:notesMasterIdLst>
  <p:handoutMasterIdLst>
    <p:handoutMasterId r:id="rId12"/>
  </p:handoutMasterIdLst>
  <p:sldIdLst>
    <p:sldId id="1174" r:id="rId7"/>
    <p:sldId id="1164" r:id="rId8"/>
    <p:sldId id="1230" r:id="rId9"/>
    <p:sldId id="1232" r:id="rId10"/>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54776"/>
    <a:srgbClr val="000000"/>
    <a:srgbClr val="F5E4ED"/>
    <a:srgbClr val="CC76A6"/>
    <a:srgbClr val="E9F7FB"/>
    <a:srgbClr val="F2F2F2"/>
    <a:srgbClr val="FF3156"/>
    <a:srgbClr val="FF8AD8"/>
    <a:srgbClr val="3F4349"/>
    <a:srgbClr val="FEC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4863" autoAdjust="0"/>
  </p:normalViewPr>
  <p:slideViewPr>
    <p:cSldViewPr snapToGrid="0" snapToObjects="1">
      <p:cViewPr varScale="1">
        <p:scale>
          <a:sx n="120" d="100"/>
          <a:sy n="120" d="100"/>
        </p:scale>
        <p:origin x="1416" y="192"/>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handoutMaster" Target="handoutMasters/handoutMaster1.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9AEDE-84B3-2B42-A60A-C71026654F3A}" type="doc">
      <dgm:prSet loTypeId="urn:microsoft.com/office/officeart/2005/8/layout/vList3" loCatId="list" qsTypeId="urn:microsoft.com/office/officeart/2005/8/quickstyle/simple1" qsCatId="simple" csTypeId="urn:microsoft.com/office/officeart/2005/8/colors/accent4_1" csCatId="accent4" phldr="1"/>
      <dgm:spPr/>
      <dgm:t>
        <a:bodyPr/>
        <a:lstStyle/>
        <a:p>
          <a:endParaRPr lang="en-US"/>
        </a:p>
      </dgm:t>
    </dgm:pt>
    <dgm:pt modelId="{5621BF8B-A89C-CF43-9339-B3BD230298BE}">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en-CA" sz="1500" dirty="0"/>
            <a:t>Era of fast-moving ‘</a:t>
          </a:r>
          <a:r>
            <a:rPr lang="en-CA" sz="1500" b="1" dirty="0" err="1"/>
            <a:t>polycrises</a:t>
          </a:r>
          <a:r>
            <a:rPr lang="en-CA" sz="1500" dirty="0"/>
            <a:t>’ and rapidly developing AI mean evidence support is needed now more than ever</a:t>
          </a:r>
        </a:p>
      </dgm:t>
    </dgm:pt>
    <dgm:pt modelId="{33453604-4593-A34D-8C2D-5C32FB468AFB}" type="parTrans" cxnId="{FFD89AAD-DEB3-C14B-9BA8-3016B35CEA38}">
      <dgm:prSet/>
      <dgm:spPr/>
      <dgm:t>
        <a:bodyPr/>
        <a:lstStyle/>
        <a:p>
          <a:endParaRPr lang="en-US"/>
        </a:p>
      </dgm:t>
    </dgm:pt>
    <dgm:pt modelId="{B43FB03A-ECC7-0A4A-9B69-DA7023FD219A}" type="sibTrans" cxnId="{FFD89AAD-DEB3-C14B-9BA8-3016B35CEA38}">
      <dgm:prSet/>
      <dgm:spPr/>
      <dgm:t>
        <a:bodyPr/>
        <a:lstStyle/>
        <a:p>
          <a:endParaRPr lang="en-US"/>
        </a:p>
      </dgm:t>
    </dgm:pt>
    <dgm:pt modelId="{7A6E4A3F-0CB6-C240-8B6F-9CBD183704B2}">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en-US" sz="1500" b="1" dirty="0"/>
            <a:t>Pilots</a:t>
          </a:r>
          <a:r>
            <a:rPr lang="en-US" sz="1500" dirty="0"/>
            <a:t> of ultra-rapid evidence support and a ‘general contractor’ model are demonstrating value for money and building demand</a:t>
          </a:r>
          <a:endParaRPr lang="en-CA" sz="1500" dirty="0"/>
        </a:p>
      </dgm:t>
    </dgm:pt>
    <dgm:pt modelId="{F26903BF-8110-8443-BA3B-CD37A89701B8}" type="parTrans" cxnId="{7FB3302F-15CD-4147-9722-20D05036DBAE}">
      <dgm:prSet/>
      <dgm:spPr/>
      <dgm:t>
        <a:bodyPr/>
        <a:lstStyle/>
        <a:p>
          <a:endParaRPr lang="en-US"/>
        </a:p>
      </dgm:t>
    </dgm:pt>
    <dgm:pt modelId="{E86E94BF-0E84-A44F-950B-7E04912376CD}" type="sibTrans" cxnId="{7FB3302F-15CD-4147-9722-20D05036DBAE}">
      <dgm:prSet/>
      <dgm:spPr/>
      <dgm:t>
        <a:bodyPr/>
        <a:lstStyle/>
        <a:p>
          <a:endParaRPr lang="en-US"/>
        </a:p>
      </dgm:t>
    </dgm:pt>
    <dgm:pt modelId="{C84924AB-0BB2-144E-BC53-907CA609C2B8}">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en-US" sz="1500" dirty="0"/>
            <a:t>Evidence-support mechanisms increasingly </a:t>
          </a:r>
          <a:r>
            <a:rPr lang="en-US" sz="1500" b="1" dirty="0"/>
            <a:t>aligned</a:t>
          </a:r>
          <a:r>
            <a:rPr lang="en-US" sz="1500" dirty="0"/>
            <a:t> both ‘up’ to advisory and decision-making processes and ‘out’ to learning and improvement platforms</a:t>
          </a:r>
          <a:endParaRPr lang="en-CA" sz="1500" dirty="0"/>
        </a:p>
      </dgm:t>
    </dgm:pt>
    <dgm:pt modelId="{63F9B001-C44C-004E-AC3B-9C166CD303C5}" type="parTrans" cxnId="{23FA4B80-D6FB-C643-A79A-3E19C00397D4}">
      <dgm:prSet/>
      <dgm:spPr/>
      <dgm:t>
        <a:bodyPr/>
        <a:lstStyle/>
        <a:p>
          <a:endParaRPr lang="en-US"/>
        </a:p>
      </dgm:t>
    </dgm:pt>
    <dgm:pt modelId="{54C00796-DA03-1C4A-957E-873DA5DA49CB}" type="sibTrans" cxnId="{23FA4B80-D6FB-C643-A79A-3E19C00397D4}">
      <dgm:prSet/>
      <dgm:spPr/>
      <dgm:t>
        <a:bodyPr/>
        <a:lstStyle/>
        <a:p>
          <a:endParaRPr lang="en-US"/>
        </a:p>
      </dgm:t>
    </dgm:pt>
    <dgm:pt modelId="{83D75B34-A069-3C4F-AB79-4F0C95ECD065}">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en-US" sz="1500" b="1" dirty="0"/>
            <a:t>Cross-country</a:t>
          </a:r>
          <a:r>
            <a:rPr lang="en-US" sz="1500" dirty="0"/>
            <a:t> evidence-support collaborations are emerging in key sectors like education, development and health</a:t>
          </a:r>
          <a:endParaRPr lang="en-CA" sz="1500" dirty="0"/>
        </a:p>
      </dgm:t>
    </dgm:pt>
    <dgm:pt modelId="{6C176271-5812-804F-82D5-17F4E0A7EC04}" type="parTrans" cxnId="{44DC2DA5-4AA3-994C-94DC-FA1A4D7E14E7}">
      <dgm:prSet/>
      <dgm:spPr/>
      <dgm:t>
        <a:bodyPr/>
        <a:lstStyle/>
        <a:p>
          <a:endParaRPr lang="en-US"/>
        </a:p>
      </dgm:t>
    </dgm:pt>
    <dgm:pt modelId="{AD4DA94D-3651-524C-A6A8-E547F8F9E6CF}" type="sibTrans" cxnId="{44DC2DA5-4AA3-994C-94DC-FA1A4D7E14E7}">
      <dgm:prSet/>
      <dgm:spPr/>
      <dgm:t>
        <a:bodyPr/>
        <a:lstStyle/>
        <a:p>
          <a:endParaRPr lang="en-US"/>
        </a:p>
      </dgm:t>
    </dgm:pt>
    <dgm:pt modelId="{ADBF7018-8593-354C-94DE-F04060BEFDBB}">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en-US" sz="1500" dirty="0"/>
            <a:t>Collaborations </a:t>
          </a:r>
          <a:r>
            <a:rPr lang="en-US" sz="1500" b="1" dirty="0"/>
            <a:t>across forms of evidence</a:t>
          </a:r>
          <a:r>
            <a:rPr lang="en-US" sz="1500" dirty="0"/>
            <a:t> are also emerging, such as with evaluation and evidence syntheses</a:t>
          </a:r>
          <a:endParaRPr lang="en-CA" sz="1500" dirty="0"/>
        </a:p>
      </dgm:t>
    </dgm:pt>
    <dgm:pt modelId="{B1DE1010-5A4C-D046-A54A-5DA54D565865}" type="parTrans" cxnId="{A24E5127-F34E-3743-81B6-0C9F8EE6E75C}">
      <dgm:prSet/>
      <dgm:spPr/>
      <dgm:t>
        <a:bodyPr/>
        <a:lstStyle/>
        <a:p>
          <a:endParaRPr lang="en-US"/>
        </a:p>
      </dgm:t>
    </dgm:pt>
    <dgm:pt modelId="{F4EB9522-A5D9-1445-82F7-38EB8C6CFBB8}" type="sibTrans" cxnId="{A24E5127-F34E-3743-81B6-0C9F8EE6E75C}">
      <dgm:prSet/>
      <dgm:spPr/>
      <dgm:t>
        <a:bodyPr/>
        <a:lstStyle/>
        <a:p>
          <a:endParaRPr lang="en-US"/>
        </a:p>
      </dgm:t>
    </dgm:pt>
    <dgm:pt modelId="{471E1D56-6489-4647-904C-F554CA5E1620}">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en-US" sz="1500" dirty="0"/>
            <a:t>Rapid evidence-support system assessments are pointing us towards the </a:t>
          </a:r>
          <a:r>
            <a:rPr lang="en-US" sz="1500" b="1" dirty="0"/>
            <a:t>fertile ground</a:t>
          </a:r>
          <a:r>
            <a:rPr lang="en-US" sz="1500" dirty="0"/>
            <a:t> where we need to ‘plant more seeds’</a:t>
          </a:r>
          <a:endParaRPr lang="en-CA" sz="1500" dirty="0"/>
        </a:p>
      </dgm:t>
    </dgm:pt>
    <dgm:pt modelId="{E965A3D4-BD78-CA4C-9A7C-AE87BA421D94}" type="parTrans" cxnId="{ACFBD32D-565E-354F-8C80-30CE4F12DDED}">
      <dgm:prSet/>
      <dgm:spPr/>
      <dgm:t>
        <a:bodyPr/>
        <a:lstStyle/>
        <a:p>
          <a:endParaRPr lang="en-US"/>
        </a:p>
      </dgm:t>
    </dgm:pt>
    <dgm:pt modelId="{9DE66468-CC8A-144A-BA73-4C83A4342D39}" type="sibTrans" cxnId="{ACFBD32D-565E-354F-8C80-30CE4F12DDED}">
      <dgm:prSet/>
      <dgm:spPr/>
      <dgm:t>
        <a:bodyPr/>
        <a:lstStyle/>
        <a:p>
          <a:endParaRPr lang="en-US"/>
        </a:p>
      </dgm:t>
    </dgm:pt>
    <dgm:pt modelId="{041D3300-1B96-714A-81F2-AC490AFAB30E}" type="pres">
      <dgm:prSet presAssocID="{FCB9AEDE-84B3-2B42-A60A-C71026654F3A}" presName="linearFlow" presStyleCnt="0">
        <dgm:presLayoutVars>
          <dgm:dir/>
          <dgm:resizeHandles val="exact"/>
        </dgm:presLayoutVars>
      </dgm:prSet>
      <dgm:spPr/>
    </dgm:pt>
    <dgm:pt modelId="{47568B1D-E252-7549-9B1D-DC017996F5AE}" type="pres">
      <dgm:prSet presAssocID="{5621BF8B-A89C-CF43-9339-B3BD230298BE}" presName="composite" presStyleCnt="0"/>
      <dgm:spPr/>
    </dgm:pt>
    <dgm:pt modelId="{6595AB10-FC48-2D48-B020-198390FBD631}" type="pres">
      <dgm:prSet presAssocID="{5621BF8B-A89C-CF43-9339-B3BD230298BE}" presName="imgShp" presStyleLbl="fgImgPlace1" presStyleIdx="0" presStyleCnt="6" custLinFactNeighborX="-1" custLinFactNeighborY="1463"/>
      <dgm:spPr/>
    </dgm:pt>
    <dgm:pt modelId="{D36C29F6-F56E-8249-9374-40E3F2F2427C}" type="pres">
      <dgm:prSet presAssocID="{5621BF8B-A89C-CF43-9339-B3BD230298BE}" presName="txShp" presStyleLbl="node1" presStyleIdx="0" presStyleCnt="6" custLinFactNeighborY="2737">
        <dgm:presLayoutVars>
          <dgm:bulletEnabled val="1"/>
        </dgm:presLayoutVars>
      </dgm:prSet>
      <dgm:spPr/>
    </dgm:pt>
    <dgm:pt modelId="{1DDBCC45-70E2-A349-A720-071EEAFCAC49}" type="pres">
      <dgm:prSet presAssocID="{B43FB03A-ECC7-0A4A-9B69-DA7023FD219A}" presName="spacing" presStyleCnt="0"/>
      <dgm:spPr/>
    </dgm:pt>
    <dgm:pt modelId="{26986DE6-D323-AD43-B78C-12871DE5E62B}" type="pres">
      <dgm:prSet presAssocID="{7A6E4A3F-0CB6-C240-8B6F-9CBD183704B2}" presName="composite" presStyleCnt="0"/>
      <dgm:spPr/>
    </dgm:pt>
    <dgm:pt modelId="{5EB99F6E-837F-FC46-8007-9656AD01B489}" type="pres">
      <dgm:prSet presAssocID="{7A6E4A3F-0CB6-C240-8B6F-9CBD183704B2}" presName="imgShp" presStyleLbl="fgImgPlace1" presStyleIdx="1" presStyleCnt="6"/>
      <dgm:spPr/>
    </dgm:pt>
    <dgm:pt modelId="{4B5C28AC-35BA-3646-B8BB-096F8423EECB}" type="pres">
      <dgm:prSet presAssocID="{7A6E4A3F-0CB6-C240-8B6F-9CBD183704B2}" presName="txShp" presStyleLbl="node1" presStyleIdx="1" presStyleCnt="6">
        <dgm:presLayoutVars>
          <dgm:bulletEnabled val="1"/>
        </dgm:presLayoutVars>
      </dgm:prSet>
      <dgm:spPr/>
    </dgm:pt>
    <dgm:pt modelId="{A6818BEB-2ABF-AA4B-B82C-4175D7F82313}" type="pres">
      <dgm:prSet presAssocID="{E86E94BF-0E84-A44F-950B-7E04912376CD}" presName="spacing" presStyleCnt="0"/>
      <dgm:spPr/>
    </dgm:pt>
    <dgm:pt modelId="{F15D642D-D88F-2D4F-AA80-C877298A5ACA}" type="pres">
      <dgm:prSet presAssocID="{C84924AB-0BB2-144E-BC53-907CA609C2B8}" presName="composite" presStyleCnt="0"/>
      <dgm:spPr/>
    </dgm:pt>
    <dgm:pt modelId="{95035AFB-1917-584D-A0D1-DB2633A1A33B}" type="pres">
      <dgm:prSet presAssocID="{C84924AB-0BB2-144E-BC53-907CA609C2B8}" presName="imgShp" presStyleLbl="fgImgPlace1" presStyleIdx="2" presStyleCnt="6"/>
      <dgm:spPr/>
    </dgm:pt>
    <dgm:pt modelId="{D2EE4AC4-2881-434A-AD8C-40A4B3C892DA}" type="pres">
      <dgm:prSet presAssocID="{C84924AB-0BB2-144E-BC53-907CA609C2B8}" presName="txShp" presStyleLbl="node1" presStyleIdx="2" presStyleCnt="6">
        <dgm:presLayoutVars>
          <dgm:bulletEnabled val="1"/>
        </dgm:presLayoutVars>
      </dgm:prSet>
      <dgm:spPr/>
    </dgm:pt>
    <dgm:pt modelId="{ABA188BE-24E5-1445-9389-54E4C814062D}" type="pres">
      <dgm:prSet presAssocID="{54C00796-DA03-1C4A-957E-873DA5DA49CB}" presName="spacing" presStyleCnt="0"/>
      <dgm:spPr/>
    </dgm:pt>
    <dgm:pt modelId="{20AAE6EE-5585-7D48-BEEF-476F8BB1E5F3}" type="pres">
      <dgm:prSet presAssocID="{83D75B34-A069-3C4F-AB79-4F0C95ECD065}" presName="composite" presStyleCnt="0"/>
      <dgm:spPr/>
    </dgm:pt>
    <dgm:pt modelId="{DD37C77D-EAEC-AB4B-A978-136EF07F3C2F}" type="pres">
      <dgm:prSet presAssocID="{83D75B34-A069-3C4F-AB79-4F0C95ECD065}" presName="imgShp" presStyleLbl="fgImgPlace1" presStyleIdx="3" presStyleCnt="6"/>
      <dgm:spPr/>
    </dgm:pt>
    <dgm:pt modelId="{37724D44-7132-E349-8855-7479CBF8E2E2}" type="pres">
      <dgm:prSet presAssocID="{83D75B34-A069-3C4F-AB79-4F0C95ECD065}" presName="txShp" presStyleLbl="node1" presStyleIdx="3" presStyleCnt="6">
        <dgm:presLayoutVars>
          <dgm:bulletEnabled val="1"/>
        </dgm:presLayoutVars>
      </dgm:prSet>
      <dgm:spPr/>
    </dgm:pt>
    <dgm:pt modelId="{EC1AFB21-8D33-BE4A-B421-2CFDBB8B5784}" type="pres">
      <dgm:prSet presAssocID="{AD4DA94D-3651-524C-A6A8-E547F8F9E6CF}" presName="spacing" presStyleCnt="0"/>
      <dgm:spPr/>
    </dgm:pt>
    <dgm:pt modelId="{219D6C5A-BB40-7743-B666-707D352F97E2}" type="pres">
      <dgm:prSet presAssocID="{ADBF7018-8593-354C-94DE-F04060BEFDBB}" presName="composite" presStyleCnt="0"/>
      <dgm:spPr/>
    </dgm:pt>
    <dgm:pt modelId="{DAF88DC8-C01B-BA49-9B0B-8D086652252B}" type="pres">
      <dgm:prSet presAssocID="{ADBF7018-8593-354C-94DE-F04060BEFDBB}" presName="imgShp" presStyleLbl="fgImgPlace1" presStyleIdx="4" presStyleCnt="6"/>
      <dgm:spPr/>
    </dgm:pt>
    <dgm:pt modelId="{8353F155-64AB-EC43-A4FD-5E6B7D558AF5}" type="pres">
      <dgm:prSet presAssocID="{ADBF7018-8593-354C-94DE-F04060BEFDBB}" presName="txShp" presStyleLbl="node1" presStyleIdx="4" presStyleCnt="6">
        <dgm:presLayoutVars>
          <dgm:bulletEnabled val="1"/>
        </dgm:presLayoutVars>
      </dgm:prSet>
      <dgm:spPr/>
    </dgm:pt>
    <dgm:pt modelId="{E52ADCD1-B74A-A64C-8845-C0DA76CF2B97}" type="pres">
      <dgm:prSet presAssocID="{F4EB9522-A5D9-1445-82F7-38EB8C6CFBB8}" presName="spacing" presStyleCnt="0"/>
      <dgm:spPr/>
    </dgm:pt>
    <dgm:pt modelId="{86F03FF6-2A3A-7D48-A05B-B83D5F466FFA}" type="pres">
      <dgm:prSet presAssocID="{471E1D56-6489-4647-904C-F554CA5E1620}" presName="composite" presStyleCnt="0"/>
      <dgm:spPr/>
    </dgm:pt>
    <dgm:pt modelId="{3A334A99-C56A-8A45-9DE0-DA3F3FEDA2DB}" type="pres">
      <dgm:prSet presAssocID="{471E1D56-6489-4647-904C-F554CA5E1620}" presName="imgShp" presStyleLbl="fgImgPlace1" presStyleIdx="5" presStyleCnt="6"/>
      <dgm:spPr/>
    </dgm:pt>
    <dgm:pt modelId="{21E90F92-3F00-B241-8CB8-0E7D7E6D55DE}" type="pres">
      <dgm:prSet presAssocID="{471E1D56-6489-4647-904C-F554CA5E1620}" presName="txShp" presStyleLbl="node1" presStyleIdx="5" presStyleCnt="6">
        <dgm:presLayoutVars>
          <dgm:bulletEnabled val="1"/>
        </dgm:presLayoutVars>
      </dgm:prSet>
      <dgm:spPr/>
    </dgm:pt>
  </dgm:ptLst>
  <dgm:cxnLst>
    <dgm:cxn modelId="{A24E5127-F34E-3743-81B6-0C9F8EE6E75C}" srcId="{FCB9AEDE-84B3-2B42-A60A-C71026654F3A}" destId="{ADBF7018-8593-354C-94DE-F04060BEFDBB}" srcOrd="4" destOrd="0" parTransId="{B1DE1010-5A4C-D046-A54A-5DA54D565865}" sibTransId="{F4EB9522-A5D9-1445-82F7-38EB8C6CFBB8}"/>
    <dgm:cxn modelId="{ACFBD32D-565E-354F-8C80-30CE4F12DDED}" srcId="{FCB9AEDE-84B3-2B42-A60A-C71026654F3A}" destId="{471E1D56-6489-4647-904C-F554CA5E1620}" srcOrd="5" destOrd="0" parTransId="{E965A3D4-BD78-CA4C-9A7C-AE87BA421D94}" sibTransId="{9DE66468-CC8A-144A-BA73-4C83A4342D39}"/>
    <dgm:cxn modelId="{7FB3302F-15CD-4147-9722-20D05036DBAE}" srcId="{FCB9AEDE-84B3-2B42-A60A-C71026654F3A}" destId="{7A6E4A3F-0CB6-C240-8B6F-9CBD183704B2}" srcOrd="1" destOrd="0" parTransId="{F26903BF-8110-8443-BA3B-CD37A89701B8}" sibTransId="{E86E94BF-0E84-A44F-950B-7E04912376CD}"/>
    <dgm:cxn modelId="{03078164-11C6-B941-93D1-8D6E4D4E45BB}" type="presOf" srcId="{7A6E4A3F-0CB6-C240-8B6F-9CBD183704B2}" destId="{4B5C28AC-35BA-3646-B8BB-096F8423EECB}" srcOrd="0" destOrd="0" presId="urn:microsoft.com/office/officeart/2005/8/layout/vList3"/>
    <dgm:cxn modelId="{23FA4B80-D6FB-C643-A79A-3E19C00397D4}" srcId="{FCB9AEDE-84B3-2B42-A60A-C71026654F3A}" destId="{C84924AB-0BB2-144E-BC53-907CA609C2B8}" srcOrd="2" destOrd="0" parTransId="{63F9B001-C44C-004E-AC3B-9C166CD303C5}" sibTransId="{54C00796-DA03-1C4A-957E-873DA5DA49CB}"/>
    <dgm:cxn modelId="{88D3B5A2-70E8-B643-A19C-F0205628168A}" type="presOf" srcId="{FCB9AEDE-84B3-2B42-A60A-C71026654F3A}" destId="{041D3300-1B96-714A-81F2-AC490AFAB30E}" srcOrd="0" destOrd="0" presId="urn:microsoft.com/office/officeart/2005/8/layout/vList3"/>
    <dgm:cxn modelId="{44DC2DA5-4AA3-994C-94DC-FA1A4D7E14E7}" srcId="{FCB9AEDE-84B3-2B42-A60A-C71026654F3A}" destId="{83D75B34-A069-3C4F-AB79-4F0C95ECD065}" srcOrd="3" destOrd="0" parTransId="{6C176271-5812-804F-82D5-17F4E0A7EC04}" sibTransId="{AD4DA94D-3651-524C-A6A8-E547F8F9E6CF}"/>
    <dgm:cxn modelId="{FFD89AAD-DEB3-C14B-9BA8-3016B35CEA38}" srcId="{FCB9AEDE-84B3-2B42-A60A-C71026654F3A}" destId="{5621BF8B-A89C-CF43-9339-B3BD230298BE}" srcOrd="0" destOrd="0" parTransId="{33453604-4593-A34D-8C2D-5C32FB468AFB}" sibTransId="{B43FB03A-ECC7-0A4A-9B69-DA7023FD219A}"/>
    <dgm:cxn modelId="{9A600AC4-FD4D-584C-920D-689B66447065}" type="presOf" srcId="{83D75B34-A069-3C4F-AB79-4F0C95ECD065}" destId="{37724D44-7132-E349-8855-7479CBF8E2E2}" srcOrd="0" destOrd="0" presId="urn:microsoft.com/office/officeart/2005/8/layout/vList3"/>
    <dgm:cxn modelId="{ECA487C8-F112-5646-A70A-BC023D655327}" type="presOf" srcId="{5621BF8B-A89C-CF43-9339-B3BD230298BE}" destId="{D36C29F6-F56E-8249-9374-40E3F2F2427C}" srcOrd="0" destOrd="0" presId="urn:microsoft.com/office/officeart/2005/8/layout/vList3"/>
    <dgm:cxn modelId="{7D1920ED-D701-1044-81BF-CA6DA03CFEB1}" type="presOf" srcId="{ADBF7018-8593-354C-94DE-F04060BEFDBB}" destId="{8353F155-64AB-EC43-A4FD-5E6B7D558AF5}" srcOrd="0" destOrd="0" presId="urn:microsoft.com/office/officeart/2005/8/layout/vList3"/>
    <dgm:cxn modelId="{AF6932ED-FC1B-6246-9BEE-C2895261E358}" type="presOf" srcId="{471E1D56-6489-4647-904C-F554CA5E1620}" destId="{21E90F92-3F00-B241-8CB8-0E7D7E6D55DE}" srcOrd="0" destOrd="0" presId="urn:microsoft.com/office/officeart/2005/8/layout/vList3"/>
    <dgm:cxn modelId="{CE1033EF-F399-E147-AFC5-FB3B3DD378C6}" type="presOf" srcId="{C84924AB-0BB2-144E-BC53-907CA609C2B8}" destId="{D2EE4AC4-2881-434A-AD8C-40A4B3C892DA}" srcOrd="0" destOrd="0" presId="urn:microsoft.com/office/officeart/2005/8/layout/vList3"/>
    <dgm:cxn modelId="{0FC501C5-484D-1D4B-9E6E-D247F6AA249F}" type="presParOf" srcId="{041D3300-1B96-714A-81F2-AC490AFAB30E}" destId="{47568B1D-E252-7549-9B1D-DC017996F5AE}" srcOrd="0" destOrd="0" presId="urn:microsoft.com/office/officeart/2005/8/layout/vList3"/>
    <dgm:cxn modelId="{0CA14764-472A-334D-8C56-332562E6517D}" type="presParOf" srcId="{47568B1D-E252-7549-9B1D-DC017996F5AE}" destId="{6595AB10-FC48-2D48-B020-198390FBD631}" srcOrd="0" destOrd="0" presId="urn:microsoft.com/office/officeart/2005/8/layout/vList3"/>
    <dgm:cxn modelId="{33AE1E48-F8D6-CC4C-A5B7-B2A3F394FF78}" type="presParOf" srcId="{47568B1D-E252-7549-9B1D-DC017996F5AE}" destId="{D36C29F6-F56E-8249-9374-40E3F2F2427C}" srcOrd="1" destOrd="0" presId="urn:microsoft.com/office/officeart/2005/8/layout/vList3"/>
    <dgm:cxn modelId="{11290662-8145-2347-942F-D378A2A030AB}" type="presParOf" srcId="{041D3300-1B96-714A-81F2-AC490AFAB30E}" destId="{1DDBCC45-70E2-A349-A720-071EEAFCAC49}" srcOrd="1" destOrd="0" presId="urn:microsoft.com/office/officeart/2005/8/layout/vList3"/>
    <dgm:cxn modelId="{BC7C7D6B-4787-E943-B148-8CE13AF952BC}" type="presParOf" srcId="{041D3300-1B96-714A-81F2-AC490AFAB30E}" destId="{26986DE6-D323-AD43-B78C-12871DE5E62B}" srcOrd="2" destOrd="0" presId="urn:microsoft.com/office/officeart/2005/8/layout/vList3"/>
    <dgm:cxn modelId="{B0D658E7-EFDD-F54F-A38F-ADAC13D519A2}" type="presParOf" srcId="{26986DE6-D323-AD43-B78C-12871DE5E62B}" destId="{5EB99F6E-837F-FC46-8007-9656AD01B489}" srcOrd="0" destOrd="0" presId="urn:microsoft.com/office/officeart/2005/8/layout/vList3"/>
    <dgm:cxn modelId="{C8E23B11-B84F-C742-931F-45CFAD48525B}" type="presParOf" srcId="{26986DE6-D323-AD43-B78C-12871DE5E62B}" destId="{4B5C28AC-35BA-3646-B8BB-096F8423EECB}" srcOrd="1" destOrd="0" presId="urn:microsoft.com/office/officeart/2005/8/layout/vList3"/>
    <dgm:cxn modelId="{E39964ED-A9D8-5344-8141-2D1E339DE7EB}" type="presParOf" srcId="{041D3300-1B96-714A-81F2-AC490AFAB30E}" destId="{A6818BEB-2ABF-AA4B-B82C-4175D7F82313}" srcOrd="3" destOrd="0" presId="urn:microsoft.com/office/officeart/2005/8/layout/vList3"/>
    <dgm:cxn modelId="{5E83745C-D07F-534F-A830-1C75840CB040}" type="presParOf" srcId="{041D3300-1B96-714A-81F2-AC490AFAB30E}" destId="{F15D642D-D88F-2D4F-AA80-C877298A5ACA}" srcOrd="4" destOrd="0" presId="urn:microsoft.com/office/officeart/2005/8/layout/vList3"/>
    <dgm:cxn modelId="{A375B04A-584A-224F-9E6C-265BD8EE340F}" type="presParOf" srcId="{F15D642D-D88F-2D4F-AA80-C877298A5ACA}" destId="{95035AFB-1917-584D-A0D1-DB2633A1A33B}" srcOrd="0" destOrd="0" presId="urn:microsoft.com/office/officeart/2005/8/layout/vList3"/>
    <dgm:cxn modelId="{B6E23A44-58BC-304D-A2F1-D2E3C464E8CD}" type="presParOf" srcId="{F15D642D-D88F-2D4F-AA80-C877298A5ACA}" destId="{D2EE4AC4-2881-434A-AD8C-40A4B3C892DA}" srcOrd="1" destOrd="0" presId="urn:microsoft.com/office/officeart/2005/8/layout/vList3"/>
    <dgm:cxn modelId="{5F322107-09C0-3946-AEAA-CE79E08B02FF}" type="presParOf" srcId="{041D3300-1B96-714A-81F2-AC490AFAB30E}" destId="{ABA188BE-24E5-1445-9389-54E4C814062D}" srcOrd="5" destOrd="0" presId="urn:microsoft.com/office/officeart/2005/8/layout/vList3"/>
    <dgm:cxn modelId="{33741E50-8720-D044-B145-69F530E5D7F8}" type="presParOf" srcId="{041D3300-1B96-714A-81F2-AC490AFAB30E}" destId="{20AAE6EE-5585-7D48-BEEF-476F8BB1E5F3}" srcOrd="6" destOrd="0" presId="urn:microsoft.com/office/officeart/2005/8/layout/vList3"/>
    <dgm:cxn modelId="{E8EB403C-CF86-0C46-B614-DFAB4C83BC8E}" type="presParOf" srcId="{20AAE6EE-5585-7D48-BEEF-476F8BB1E5F3}" destId="{DD37C77D-EAEC-AB4B-A978-136EF07F3C2F}" srcOrd="0" destOrd="0" presId="urn:microsoft.com/office/officeart/2005/8/layout/vList3"/>
    <dgm:cxn modelId="{813EE001-A3B0-4242-B64A-84D652C73189}" type="presParOf" srcId="{20AAE6EE-5585-7D48-BEEF-476F8BB1E5F3}" destId="{37724D44-7132-E349-8855-7479CBF8E2E2}" srcOrd="1" destOrd="0" presId="urn:microsoft.com/office/officeart/2005/8/layout/vList3"/>
    <dgm:cxn modelId="{CFF530C7-4247-894A-BDE2-89395A2CD913}" type="presParOf" srcId="{041D3300-1B96-714A-81F2-AC490AFAB30E}" destId="{EC1AFB21-8D33-BE4A-B421-2CFDBB8B5784}" srcOrd="7" destOrd="0" presId="urn:microsoft.com/office/officeart/2005/8/layout/vList3"/>
    <dgm:cxn modelId="{64720F1A-9A11-5A41-8772-2D9F4B94F6FF}" type="presParOf" srcId="{041D3300-1B96-714A-81F2-AC490AFAB30E}" destId="{219D6C5A-BB40-7743-B666-707D352F97E2}" srcOrd="8" destOrd="0" presId="urn:microsoft.com/office/officeart/2005/8/layout/vList3"/>
    <dgm:cxn modelId="{FFEE925E-6718-DC40-B6F5-8EF8C9028B34}" type="presParOf" srcId="{219D6C5A-BB40-7743-B666-707D352F97E2}" destId="{DAF88DC8-C01B-BA49-9B0B-8D086652252B}" srcOrd="0" destOrd="0" presId="urn:microsoft.com/office/officeart/2005/8/layout/vList3"/>
    <dgm:cxn modelId="{149B7A08-AA93-3A48-BC6C-49A248C5B418}" type="presParOf" srcId="{219D6C5A-BB40-7743-B666-707D352F97E2}" destId="{8353F155-64AB-EC43-A4FD-5E6B7D558AF5}" srcOrd="1" destOrd="0" presId="urn:microsoft.com/office/officeart/2005/8/layout/vList3"/>
    <dgm:cxn modelId="{CBD3B2B1-C94B-AF4D-98C7-E58D1FE00042}" type="presParOf" srcId="{041D3300-1B96-714A-81F2-AC490AFAB30E}" destId="{E52ADCD1-B74A-A64C-8845-C0DA76CF2B97}" srcOrd="9" destOrd="0" presId="urn:microsoft.com/office/officeart/2005/8/layout/vList3"/>
    <dgm:cxn modelId="{620CF1D3-E7DA-4647-B87B-711B3E6F2F2A}" type="presParOf" srcId="{041D3300-1B96-714A-81F2-AC490AFAB30E}" destId="{86F03FF6-2A3A-7D48-A05B-B83D5F466FFA}" srcOrd="10" destOrd="0" presId="urn:microsoft.com/office/officeart/2005/8/layout/vList3"/>
    <dgm:cxn modelId="{FF696B44-7DD5-7D40-A9FB-E5B2394D5EF3}" type="presParOf" srcId="{86F03FF6-2A3A-7D48-A05B-B83D5F466FFA}" destId="{3A334A99-C56A-8A45-9DE0-DA3F3FEDA2DB}" srcOrd="0" destOrd="0" presId="urn:microsoft.com/office/officeart/2005/8/layout/vList3"/>
    <dgm:cxn modelId="{E08797FD-12CF-B64B-A6AF-1989A2545C44}" type="presParOf" srcId="{86F03FF6-2A3A-7D48-A05B-B83D5F466FFA}" destId="{21E90F92-3F00-B241-8CB8-0E7D7E6D55DE}"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848606-A354-3046-AC32-BF239DF7296F}"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lang="en-US"/>
        </a:p>
      </dgm:t>
    </dgm:pt>
    <dgm:pt modelId="{C50FA00F-DEEF-454D-8E8A-E70B72363806}">
      <dgm:prSet custT="1"/>
      <dgm:spPr>
        <a:gradFill flip="none" rotWithShape="0">
          <a:gsLst>
            <a:gs pos="0">
              <a:schemeClr val="accent2">
                <a:alpha val="55000"/>
              </a:schemeClr>
            </a:gs>
            <a:gs pos="100000">
              <a:schemeClr val="bg1"/>
            </a:gs>
          </a:gsLst>
          <a:lin ang="0" scaled="1"/>
          <a:tileRect/>
        </a:gradFill>
        <a:ln>
          <a:noFill/>
        </a:ln>
      </dgm:spPr>
      <dgm:t>
        <a:bodyPr/>
        <a:lstStyle/>
        <a:p>
          <a:pPr algn="l"/>
          <a:r>
            <a:rPr lang="en-US" sz="1500" b="0" dirty="0"/>
            <a:t>Partners are coming together to </a:t>
          </a:r>
          <a:r>
            <a:rPr lang="en-US" sz="1500" b="1" dirty="0"/>
            <a:t>learn</a:t>
          </a:r>
          <a:r>
            <a:rPr lang="en-US" sz="1500" dirty="0"/>
            <a:t> </a:t>
          </a:r>
          <a:r>
            <a:rPr lang="en-US" sz="1500" b="1" dirty="0"/>
            <a:t>from one another </a:t>
          </a:r>
          <a:r>
            <a:rPr lang="en-US" sz="1500" dirty="0"/>
            <a:t>(e.g., Cochrane- GCESC-WHO </a:t>
          </a:r>
          <a:r>
            <a:rPr lang="en-US" sz="1500" dirty="0" err="1"/>
            <a:t>EVIPNet</a:t>
          </a:r>
          <a:r>
            <a:rPr lang="en-US" sz="1500" dirty="0"/>
            <a:t> webinar series; </a:t>
          </a:r>
          <a:r>
            <a:rPr lang="en-US" sz="1500" b="0" dirty="0"/>
            <a:t>space is being co-created for discussions about Indigenous rights and ways of knowing)</a:t>
          </a:r>
          <a:endParaRPr lang="en-CA" sz="1500" b="0" dirty="0"/>
        </a:p>
      </dgm:t>
    </dgm:pt>
    <dgm:pt modelId="{6C1982ED-8C26-4845-8076-7CED6D9526ED}" type="parTrans" cxnId="{F0E0AE4A-D832-EB4B-90E9-89EAA51FFADF}">
      <dgm:prSet/>
      <dgm:spPr/>
      <dgm:t>
        <a:bodyPr/>
        <a:lstStyle/>
        <a:p>
          <a:endParaRPr lang="en-US"/>
        </a:p>
      </dgm:t>
    </dgm:pt>
    <dgm:pt modelId="{3FD56238-79C6-0446-9D06-79A216E3822E}" type="sibTrans" cxnId="{F0E0AE4A-D832-EB4B-90E9-89EAA51FFADF}">
      <dgm:prSet/>
      <dgm:spPr/>
      <dgm:t>
        <a:bodyPr/>
        <a:lstStyle/>
        <a:p>
          <a:endParaRPr lang="en-US"/>
        </a:p>
      </dgm:t>
    </dgm:pt>
    <dgm:pt modelId="{29D44A42-6502-E945-A8F6-CD83883C4C18}">
      <dgm:prSet custT="1"/>
      <dgm:spPr>
        <a:gradFill flip="none" rotWithShape="0">
          <a:gsLst>
            <a:gs pos="0">
              <a:schemeClr val="accent2">
                <a:alpha val="55000"/>
              </a:schemeClr>
            </a:gs>
            <a:gs pos="100000">
              <a:schemeClr val="bg1"/>
            </a:gs>
          </a:gsLst>
          <a:lin ang="0" scaled="1"/>
          <a:tileRect/>
        </a:gradFill>
        <a:ln>
          <a:noFill/>
        </a:ln>
      </dgm:spPr>
      <dgm:t>
        <a:bodyPr/>
        <a:lstStyle/>
        <a:p>
          <a:pPr algn="l"/>
          <a:r>
            <a:rPr lang="en-US" sz="1500" dirty="0"/>
            <a:t>Greater acknowledgement that citizens are inundated with information, misinformation and disinformation, and more commitment to </a:t>
          </a:r>
          <a:r>
            <a:rPr lang="en-US" sz="1500" b="0" dirty="0"/>
            <a:t>finding effective ways to </a:t>
          </a:r>
          <a:r>
            <a:rPr lang="en-US" sz="1500" b="1" dirty="0"/>
            <a:t>counter mis/disinformation</a:t>
          </a:r>
          <a:endParaRPr lang="en-CA" sz="1500" dirty="0"/>
        </a:p>
      </dgm:t>
    </dgm:pt>
    <dgm:pt modelId="{481A9036-5F05-594B-A8A6-0FC9F4503467}" type="parTrans" cxnId="{02CEF0F4-692A-614D-86FD-DC56A99433FE}">
      <dgm:prSet/>
      <dgm:spPr/>
      <dgm:t>
        <a:bodyPr/>
        <a:lstStyle/>
        <a:p>
          <a:endParaRPr lang="en-US"/>
        </a:p>
      </dgm:t>
    </dgm:pt>
    <dgm:pt modelId="{AD951BB3-7351-F34B-BB72-A93557024109}" type="sibTrans" cxnId="{02CEF0F4-692A-614D-86FD-DC56A99433FE}">
      <dgm:prSet/>
      <dgm:spPr/>
      <dgm:t>
        <a:bodyPr/>
        <a:lstStyle/>
        <a:p>
          <a:endParaRPr lang="en-US"/>
        </a:p>
      </dgm:t>
    </dgm:pt>
    <dgm:pt modelId="{8170C1FF-7B2A-4345-9051-933100896835}">
      <dgm:prSet custT="1"/>
      <dgm:spPr>
        <a:gradFill flip="none" rotWithShape="0">
          <a:gsLst>
            <a:gs pos="0">
              <a:schemeClr val="accent2">
                <a:alpha val="55000"/>
              </a:schemeClr>
            </a:gs>
            <a:gs pos="100000">
              <a:schemeClr val="bg1"/>
            </a:gs>
          </a:gsLst>
          <a:lin ang="0" scaled="1"/>
          <a:tileRect/>
        </a:gradFill>
        <a:ln>
          <a:noFill/>
        </a:ln>
      </dgm:spPr>
      <dgm:t>
        <a:bodyPr/>
        <a:lstStyle/>
        <a:p>
          <a:pPr algn="l"/>
          <a:r>
            <a:rPr lang="en-US" sz="1500" dirty="0"/>
            <a:t>More appreciation for the </a:t>
          </a:r>
          <a:r>
            <a:rPr lang="en-US" sz="1500" b="1" dirty="0"/>
            <a:t>strong headwinds</a:t>
          </a:r>
          <a:r>
            <a:rPr lang="en-US" sz="1500" dirty="0"/>
            <a:t> </a:t>
          </a:r>
          <a:r>
            <a:rPr lang="en-US" sz="1500" b="1" dirty="0"/>
            <a:t>and </a:t>
          </a:r>
          <a:r>
            <a:rPr lang="en-US" sz="1500" dirty="0"/>
            <a:t>for the </a:t>
          </a:r>
          <a:r>
            <a:rPr lang="en-US" sz="1500" b="1" dirty="0"/>
            <a:t>need to ‘lock arms’ </a:t>
          </a:r>
          <a:r>
            <a:rPr lang="en-US" sz="1500" dirty="0"/>
            <a:t>to make progress against these headwinds</a:t>
          </a:r>
          <a:endParaRPr lang="en-CA" sz="1500" dirty="0"/>
        </a:p>
      </dgm:t>
    </dgm:pt>
    <dgm:pt modelId="{04F32FD4-575E-0F4D-A3E8-52F76483D021}" type="parTrans" cxnId="{454E6316-F4B8-6A49-836C-C71B64FD1406}">
      <dgm:prSet/>
      <dgm:spPr/>
      <dgm:t>
        <a:bodyPr/>
        <a:lstStyle/>
        <a:p>
          <a:endParaRPr lang="en-US"/>
        </a:p>
      </dgm:t>
    </dgm:pt>
    <dgm:pt modelId="{32354F6E-42B0-A543-A2F6-050D68123648}" type="sibTrans" cxnId="{454E6316-F4B8-6A49-836C-C71B64FD1406}">
      <dgm:prSet/>
      <dgm:spPr/>
      <dgm:t>
        <a:bodyPr/>
        <a:lstStyle/>
        <a:p>
          <a:endParaRPr lang="en-US"/>
        </a:p>
      </dgm:t>
    </dgm:pt>
    <dgm:pt modelId="{2EBD9258-9898-0642-B113-ED90C81A451A}">
      <dgm:prSet custT="1"/>
      <dgm:spPr>
        <a:gradFill flip="none" rotWithShape="0">
          <a:gsLst>
            <a:gs pos="0">
              <a:schemeClr val="accent2">
                <a:alpha val="55000"/>
              </a:schemeClr>
            </a:gs>
            <a:gs pos="100000">
              <a:schemeClr val="bg1"/>
            </a:gs>
          </a:gsLst>
          <a:lin ang="0" scaled="1"/>
          <a:tileRect/>
        </a:gradFill>
        <a:ln>
          <a:noFill/>
        </a:ln>
      </dgm:spPr>
      <dgm:t>
        <a:bodyPr/>
        <a:lstStyle/>
        <a:p>
          <a:pPr algn="l"/>
          <a:r>
            <a:rPr lang="en-US" sz="1500" dirty="0"/>
            <a:t>Greater recognition that we need to use a </a:t>
          </a:r>
          <a:r>
            <a:rPr lang="en-US" sz="1500" b="1" dirty="0"/>
            <a:t>collective-impact orientation</a:t>
          </a:r>
          <a:endParaRPr lang="en-CA" sz="1500" dirty="0"/>
        </a:p>
      </dgm:t>
    </dgm:pt>
    <dgm:pt modelId="{3838E67A-3B38-7B45-94DA-17CD9E29B7E7}" type="parTrans" cxnId="{6CCAE360-E89F-4A45-90FB-F4666C63157D}">
      <dgm:prSet/>
      <dgm:spPr/>
      <dgm:t>
        <a:bodyPr/>
        <a:lstStyle/>
        <a:p>
          <a:endParaRPr lang="en-US"/>
        </a:p>
      </dgm:t>
    </dgm:pt>
    <dgm:pt modelId="{C79B4210-3AF6-B143-B2A3-376C53630CB8}" type="sibTrans" cxnId="{6CCAE360-E89F-4A45-90FB-F4666C63157D}">
      <dgm:prSet/>
      <dgm:spPr/>
      <dgm:t>
        <a:bodyPr/>
        <a:lstStyle/>
        <a:p>
          <a:endParaRPr lang="en-US"/>
        </a:p>
      </dgm:t>
    </dgm:pt>
    <dgm:pt modelId="{B5211A48-6A12-DE49-A379-99296A6DFF4E}" type="pres">
      <dgm:prSet presAssocID="{02848606-A354-3046-AC32-BF239DF7296F}" presName="linearFlow" presStyleCnt="0">
        <dgm:presLayoutVars>
          <dgm:dir/>
          <dgm:resizeHandles val="exact"/>
        </dgm:presLayoutVars>
      </dgm:prSet>
      <dgm:spPr/>
    </dgm:pt>
    <dgm:pt modelId="{4A7E6C87-85BF-BC43-9DB5-D2BE7AA00FD4}" type="pres">
      <dgm:prSet presAssocID="{C50FA00F-DEEF-454D-8E8A-E70B72363806}" presName="composite" presStyleCnt="0"/>
      <dgm:spPr/>
    </dgm:pt>
    <dgm:pt modelId="{5947CBB8-3B85-E844-AA68-EDBECFA0475E}" type="pres">
      <dgm:prSet presAssocID="{C50FA00F-DEEF-454D-8E8A-E70B72363806}" presName="imgShp" presStyleLbl="fgImgPlace1" presStyleIdx="0" presStyleCnt="4"/>
      <dgm:spPr/>
    </dgm:pt>
    <dgm:pt modelId="{D5FE32E7-3731-474D-89B3-B7D08D949BE8}" type="pres">
      <dgm:prSet presAssocID="{C50FA00F-DEEF-454D-8E8A-E70B72363806}" presName="txShp" presStyleLbl="node1" presStyleIdx="0" presStyleCnt="4">
        <dgm:presLayoutVars>
          <dgm:bulletEnabled val="1"/>
        </dgm:presLayoutVars>
      </dgm:prSet>
      <dgm:spPr/>
    </dgm:pt>
    <dgm:pt modelId="{4CAF7BFE-CCD4-254A-9CFD-2240E12105EC}" type="pres">
      <dgm:prSet presAssocID="{3FD56238-79C6-0446-9D06-79A216E3822E}" presName="spacing" presStyleCnt="0"/>
      <dgm:spPr/>
    </dgm:pt>
    <dgm:pt modelId="{66A16DE5-F134-E44F-81A5-B4D69C23FFFE}" type="pres">
      <dgm:prSet presAssocID="{29D44A42-6502-E945-A8F6-CD83883C4C18}" presName="composite" presStyleCnt="0"/>
      <dgm:spPr/>
    </dgm:pt>
    <dgm:pt modelId="{724F811E-72CA-1545-8D21-98C6A51747BF}" type="pres">
      <dgm:prSet presAssocID="{29D44A42-6502-E945-A8F6-CD83883C4C18}" presName="imgShp" presStyleLbl="fgImgPlace1" presStyleIdx="1" presStyleCnt="4"/>
      <dgm:spPr/>
    </dgm:pt>
    <dgm:pt modelId="{25D0ABC9-2540-904D-B0DC-BD48F97227C7}" type="pres">
      <dgm:prSet presAssocID="{29D44A42-6502-E945-A8F6-CD83883C4C18}" presName="txShp" presStyleLbl="node1" presStyleIdx="1" presStyleCnt="4">
        <dgm:presLayoutVars>
          <dgm:bulletEnabled val="1"/>
        </dgm:presLayoutVars>
      </dgm:prSet>
      <dgm:spPr/>
    </dgm:pt>
    <dgm:pt modelId="{05D2E3CD-62BB-0042-B6EC-19D42EE3B1E5}" type="pres">
      <dgm:prSet presAssocID="{AD951BB3-7351-F34B-BB72-A93557024109}" presName="spacing" presStyleCnt="0"/>
      <dgm:spPr/>
    </dgm:pt>
    <dgm:pt modelId="{D74004D8-E80A-4544-8693-3CF816683DDB}" type="pres">
      <dgm:prSet presAssocID="{8170C1FF-7B2A-4345-9051-933100896835}" presName="composite" presStyleCnt="0"/>
      <dgm:spPr/>
    </dgm:pt>
    <dgm:pt modelId="{F9FA9EB9-B3DF-3546-87C9-769E6838A9C2}" type="pres">
      <dgm:prSet presAssocID="{8170C1FF-7B2A-4345-9051-933100896835}" presName="imgShp" presStyleLbl="fgImgPlace1" presStyleIdx="2" presStyleCnt="4"/>
      <dgm:spPr/>
    </dgm:pt>
    <dgm:pt modelId="{9D9A06DE-A313-814E-B94B-63266BCC2C09}" type="pres">
      <dgm:prSet presAssocID="{8170C1FF-7B2A-4345-9051-933100896835}" presName="txShp" presStyleLbl="node1" presStyleIdx="2" presStyleCnt="4">
        <dgm:presLayoutVars>
          <dgm:bulletEnabled val="1"/>
        </dgm:presLayoutVars>
      </dgm:prSet>
      <dgm:spPr/>
    </dgm:pt>
    <dgm:pt modelId="{233F3750-AA1F-0142-A7B3-0ABF5F7F6254}" type="pres">
      <dgm:prSet presAssocID="{32354F6E-42B0-A543-A2F6-050D68123648}" presName="spacing" presStyleCnt="0"/>
      <dgm:spPr/>
    </dgm:pt>
    <dgm:pt modelId="{15F5D3D7-FB71-944C-9CD4-12644DB3F6BF}" type="pres">
      <dgm:prSet presAssocID="{2EBD9258-9898-0642-B113-ED90C81A451A}" presName="composite" presStyleCnt="0"/>
      <dgm:spPr/>
    </dgm:pt>
    <dgm:pt modelId="{3A41F6CA-86C4-8F41-B483-111157E1DD57}" type="pres">
      <dgm:prSet presAssocID="{2EBD9258-9898-0642-B113-ED90C81A451A}" presName="imgShp" presStyleLbl="fgImgPlace1" presStyleIdx="3" presStyleCnt="4"/>
      <dgm:spPr/>
    </dgm:pt>
    <dgm:pt modelId="{C6446ADE-51DC-FB4D-8A93-107F787A3B24}" type="pres">
      <dgm:prSet presAssocID="{2EBD9258-9898-0642-B113-ED90C81A451A}" presName="txShp" presStyleLbl="node1" presStyleIdx="3" presStyleCnt="4">
        <dgm:presLayoutVars>
          <dgm:bulletEnabled val="1"/>
        </dgm:presLayoutVars>
      </dgm:prSet>
      <dgm:spPr/>
    </dgm:pt>
  </dgm:ptLst>
  <dgm:cxnLst>
    <dgm:cxn modelId="{196FD60B-683E-F547-9937-232AACDDA7D8}" type="presOf" srcId="{C50FA00F-DEEF-454D-8E8A-E70B72363806}" destId="{D5FE32E7-3731-474D-89B3-B7D08D949BE8}" srcOrd="0" destOrd="0" presId="urn:microsoft.com/office/officeart/2005/8/layout/vList3"/>
    <dgm:cxn modelId="{4465DC0E-339F-734D-9A75-C09E41601688}" type="presOf" srcId="{8170C1FF-7B2A-4345-9051-933100896835}" destId="{9D9A06DE-A313-814E-B94B-63266BCC2C09}" srcOrd="0" destOrd="0" presId="urn:microsoft.com/office/officeart/2005/8/layout/vList3"/>
    <dgm:cxn modelId="{454E6316-F4B8-6A49-836C-C71B64FD1406}" srcId="{02848606-A354-3046-AC32-BF239DF7296F}" destId="{8170C1FF-7B2A-4345-9051-933100896835}" srcOrd="2" destOrd="0" parTransId="{04F32FD4-575E-0F4D-A3E8-52F76483D021}" sibTransId="{32354F6E-42B0-A543-A2F6-050D68123648}"/>
    <dgm:cxn modelId="{FB3E8320-2A6F-F647-B55C-4A3669011433}" type="presOf" srcId="{29D44A42-6502-E945-A8F6-CD83883C4C18}" destId="{25D0ABC9-2540-904D-B0DC-BD48F97227C7}" srcOrd="0" destOrd="0" presId="urn:microsoft.com/office/officeart/2005/8/layout/vList3"/>
    <dgm:cxn modelId="{F0E0AE4A-D832-EB4B-90E9-89EAA51FFADF}" srcId="{02848606-A354-3046-AC32-BF239DF7296F}" destId="{C50FA00F-DEEF-454D-8E8A-E70B72363806}" srcOrd="0" destOrd="0" parTransId="{6C1982ED-8C26-4845-8076-7CED6D9526ED}" sibTransId="{3FD56238-79C6-0446-9D06-79A216E3822E}"/>
    <dgm:cxn modelId="{6CCAE360-E89F-4A45-90FB-F4666C63157D}" srcId="{02848606-A354-3046-AC32-BF239DF7296F}" destId="{2EBD9258-9898-0642-B113-ED90C81A451A}" srcOrd="3" destOrd="0" parTransId="{3838E67A-3B38-7B45-94DA-17CD9E29B7E7}" sibTransId="{C79B4210-3AF6-B143-B2A3-376C53630CB8}"/>
    <dgm:cxn modelId="{8D85307E-E007-9E42-B685-EE51E34E068A}" type="presOf" srcId="{2EBD9258-9898-0642-B113-ED90C81A451A}" destId="{C6446ADE-51DC-FB4D-8A93-107F787A3B24}" srcOrd="0" destOrd="0" presId="urn:microsoft.com/office/officeart/2005/8/layout/vList3"/>
    <dgm:cxn modelId="{3C2DB4A9-4EA0-064B-AC11-07EA402CBD11}" type="presOf" srcId="{02848606-A354-3046-AC32-BF239DF7296F}" destId="{B5211A48-6A12-DE49-A379-99296A6DFF4E}" srcOrd="0" destOrd="0" presId="urn:microsoft.com/office/officeart/2005/8/layout/vList3"/>
    <dgm:cxn modelId="{02CEF0F4-692A-614D-86FD-DC56A99433FE}" srcId="{02848606-A354-3046-AC32-BF239DF7296F}" destId="{29D44A42-6502-E945-A8F6-CD83883C4C18}" srcOrd="1" destOrd="0" parTransId="{481A9036-5F05-594B-A8A6-0FC9F4503467}" sibTransId="{AD951BB3-7351-F34B-BB72-A93557024109}"/>
    <dgm:cxn modelId="{BD1C8996-3DC5-6841-9C78-3F54E57853BE}" type="presParOf" srcId="{B5211A48-6A12-DE49-A379-99296A6DFF4E}" destId="{4A7E6C87-85BF-BC43-9DB5-D2BE7AA00FD4}" srcOrd="0" destOrd="0" presId="urn:microsoft.com/office/officeart/2005/8/layout/vList3"/>
    <dgm:cxn modelId="{DE03DB47-9BA7-0A46-B83D-C4C1FF2E7E81}" type="presParOf" srcId="{4A7E6C87-85BF-BC43-9DB5-D2BE7AA00FD4}" destId="{5947CBB8-3B85-E844-AA68-EDBECFA0475E}" srcOrd="0" destOrd="0" presId="urn:microsoft.com/office/officeart/2005/8/layout/vList3"/>
    <dgm:cxn modelId="{8677C77D-A389-5F4A-A982-C20598B8F8DB}" type="presParOf" srcId="{4A7E6C87-85BF-BC43-9DB5-D2BE7AA00FD4}" destId="{D5FE32E7-3731-474D-89B3-B7D08D949BE8}" srcOrd="1" destOrd="0" presId="urn:microsoft.com/office/officeart/2005/8/layout/vList3"/>
    <dgm:cxn modelId="{03C5D01E-BD06-4D45-9FF9-BF7F84D5AAF3}" type="presParOf" srcId="{B5211A48-6A12-DE49-A379-99296A6DFF4E}" destId="{4CAF7BFE-CCD4-254A-9CFD-2240E12105EC}" srcOrd="1" destOrd="0" presId="urn:microsoft.com/office/officeart/2005/8/layout/vList3"/>
    <dgm:cxn modelId="{5EB4E887-1BDC-9D43-BBFD-70C5F0C3BEBF}" type="presParOf" srcId="{B5211A48-6A12-DE49-A379-99296A6DFF4E}" destId="{66A16DE5-F134-E44F-81A5-B4D69C23FFFE}" srcOrd="2" destOrd="0" presId="urn:microsoft.com/office/officeart/2005/8/layout/vList3"/>
    <dgm:cxn modelId="{9CFC6E68-94CA-3548-9225-4A588C4CCCEE}" type="presParOf" srcId="{66A16DE5-F134-E44F-81A5-B4D69C23FFFE}" destId="{724F811E-72CA-1545-8D21-98C6A51747BF}" srcOrd="0" destOrd="0" presId="urn:microsoft.com/office/officeart/2005/8/layout/vList3"/>
    <dgm:cxn modelId="{7F3036AF-A8B0-D648-879B-E6CFD9024D16}" type="presParOf" srcId="{66A16DE5-F134-E44F-81A5-B4D69C23FFFE}" destId="{25D0ABC9-2540-904D-B0DC-BD48F97227C7}" srcOrd="1" destOrd="0" presId="urn:microsoft.com/office/officeart/2005/8/layout/vList3"/>
    <dgm:cxn modelId="{9A3C2B1E-2CC1-C144-87AC-E84DEFDA516F}" type="presParOf" srcId="{B5211A48-6A12-DE49-A379-99296A6DFF4E}" destId="{05D2E3CD-62BB-0042-B6EC-19D42EE3B1E5}" srcOrd="3" destOrd="0" presId="urn:microsoft.com/office/officeart/2005/8/layout/vList3"/>
    <dgm:cxn modelId="{5DE1E591-F214-514C-AD68-B314D9010AA4}" type="presParOf" srcId="{B5211A48-6A12-DE49-A379-99296A6DFF4E}" destId="{D74004D8-E80A-4544-8693-3CF816683DDB}" srcOrd="4" destOrd="0" presId="urn:microsoft.com/office/officeart/2005/8/layout/vList3"/>
    <dgm:cxn modelId="{294885A0-3E3A-324C-941C-7424E35D678E}" type="presParOf" srcId="{D74004D8-E80A-4544-8693-3CF816683DDB}" destId="{F9FA9EB9-B3DF-3546-87C9-769E6838A9C2}" srcOrd="0" destOrd="0" presId="urn:microsoft.com/office/officeart/2005/8/layout/vList3"/>
    <dgm:cxn modelId="{256BBB00-8BC1-C545-8CFD-61D66133A78B}" type="presParOf" srcId="{D74004D8-E80A-4544-8693-3CF816683DDB}" destId="{9D9A06DE-A313-814E-B94B-63266BCC2C09}" srcOrd="1" destOrd="0" presId="urn:microsoft.com/office/officeart/2005/8/layout/vList3"/>
    <dgm:cxn modelId="{F3F38836-60A9-2944-B0F8-025909978E49}" type="presParOf" srcId="{B5211A48-6A12-DE49-A379-99296A6DFF4E}" destId="{233F3750-AA1F-0142-A7B3-0ABF5F7F6254}" srcOrd="5" destOrd="0" presId="urn:microsoft.com/office/officeart/2005/8/layout/vList3"/>
    <dgm:cxn modelId="{423DFE81-4761-9F4B-BB37-610D8B9092D1}" type="presParOf" srcId="{B5211A48-6A12-DE49-A379-99296A6DFF4E}" destId="{15F5D3D7-FB71-944C-9CD4-12644DB3F6BF}" srcOrd="6" destOrd="0" presId="urn:microsoft.com/office/officeart/2005/8/layout/vList3"/>
    <dgm:cxn modelId="{BFD2E66A-C4FB-DF4A-A6D9-2DFBA2E40C98}" type="presParOf" srcId="{15F5D3D7-FB71-944C-9CD4-12644DB3F6BF}" destId="{3A41F6CA-86C4-8F41-B483-111157E1DD57}" srcOrd="0" destOrd="0" presId="urn:microsoft.com/office/officeart/2005/8/layout/vList3"/>
    <dgm:cxn modelId="{F0A08639-3448-EB49-87F1-E00CEB5C3354}" type="presParOf" srcId="{15F5D3D7-FB71-944C-9CD4-12644DB3F6BF}" destId="{C6446ADE-51DC-FB4D-8A93-107F787A3B2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C29F6-F56E-8249-9374-40E3F2F2427C}">
      <dsp:nvSpPr>
        <dsp:cNvPr id="0" name=""/>
        <dsp:cNvSpPr/>
      </dsp:nvSpPr>
      <dsp:spPr>
        <a:xfrm rot="10800000">
          <a:off x="1950970" y="16709"/>
          <a:ext cx="7194141" cy="555650"/>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027" tIns="57150" rIns="106680" bIns="57150" numCol="1" spcCol="1270" anchor="ctr" anchorCtr="0">
          <a:noAutofit/>
        </a:bodyPr>
        <a:lstStyle/>
        <a:p>
          <a:pPr marL="0" lvl="0" indent="0" algn="l" defTabSz="666750">
            <a:lnSpc>
              <a:spcPct val="90000"/>
            </a:lnSpc>
            <a:spcBef>
              <a:spcPct val="0"/>
            </a:spcBef>
            <a:spcAft>
              <a:spcPct val="35000"/>
            </a:spcAft>
            <a:buNone/>
          </a:pPr>
          <a:r>
            <a:rPr lang="en-CA" sz="1500" kern="1200" dirty="0"/>
            <a:t>Era of fast-moving ‘</a:t>
          </a:r>
          <a:r>
            <a:rPr lang="en-CA" sz="1500" b="1" kern="1200" dirty="0" err="1"/>
            <a:t>polycrises</a:t>
          </a:r>
          <a:r>
            <a:rPr lang="en-CA" sz="1500" kern="1200" dirty="0"/>
            <a:t>’ and rapidly developing AI mean evidence support is needed now more than ever</a:t>
          </a:r>
        </a:p>
      </dsp:txBody>
      <dsp:txXfrm rot="10800000">
        <a:off x="2089882" y="16709"/>
        <a:ext cx="7055229" cy="555650"/>
      </dsp:txXfrm>
    </dsp:sp>
    <dsp:sp modelId="{6595AB10-FC48-2D48-B020-198390FBD631}">
      <dsp:nvSpPr>
        <dsp:cNvPr id="0" name=""/>
        <dsp:cNvSpPr/>
      </dsp:nvSpPr>
      <dsp:spPr>
        <a:xfrm>
          <a:off x="1673139" y="9630"/>
          <a:ext cx="555650" cy="555650"/>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5C28AC-35BA-3646-B8BB-096F8423EECB}">
      <dsp:nvSpPr>
        <dsp:cNvPr id="0" name=""/>
        <dsp:cNvSpPr/>
      </dsp:nvSpPr>
      <dsp:spPr>
        <a:xfrm rot="10800000">
          <a:off x="1950970" y="715380"/>
          <a:ext cx="7194141" cy="555650"/>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027" tIns="57150" rIns="10668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Pilots</a:t>
          </a:r>
          <a:r>
            <a:rPr lang="en-US" sz="1500" kern="1200" dirty="0"/>
            <a:t> of ultra-rapid evidence support and a ‘general contractor’ model are demonstrating value for money and building demand</a:t>
          </a:r>
          <a:endParaRPr lang="en-CA" sz="1500" kern="1200" dirty="0"/>
        </a:p>
      </dsp:txBody>
      <dsp:txXfrm rot="10800000">
        <a:off x="2089882" y="715380"/>
        <a:ext cx="7055229" cy="555650"/>
      </dsp:txXfrm>
    </dsp:sp>
    <dsp:sp modelId="{5EB99F6E-837F-FC46-8007-9656AD01B489}">
      <dsp:nvSpPr>
        <dsp:cNvPr id="0" name=""/>
        <dsp:cNvSpPr/>
      </dsp:nvSpPr>
      <dsp:spPr>
        <a:xfrm>
          <a:off x="1673145" y="715380"/>
          <a:ext cx="555650" cy="555650"/>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EE4AC4-2881-434A-AD8C-40A4B3C892DA}">
      <dsp:nvSpPr>
        <dsp:cNvPr id="0" name=""/>
        <dsp:cNvSpPr/>
      </dsp:nvSpPr>
      <dsp:spPr>
        <a:xfrm rot="10800000">
          <a:off x="1950970" y="1429259"/>
          <a:ext cx="7194141" cy="555650"/>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027" tIns="57150" rIns="106680" bIns="57150" numCol="1" spcCol="1270" anchor="ctr" anchorCtr="0">
          <a:noAutofit/>
        </a:bodyPr>
        <a:lstStyle/>
        <a:p>
          <a:pPr marL="0" lvl="0" indent="0" algn="l" defTabSz="666750">
            <a:lnSpc>
              <a:spcPct val="90000"/>
            </a:lnSpc>
            <a:spcBef>
              <a:spcPct val="0"/>
            </a:spcBef>
            <a:spcAft>
              <a:spcPct val="35000"/>
            </a:spcAft>
            <a:buNone/>
          </a:pPr>
          <a:r>
            <a:rPr lang="en-US" sz="1500" kern="1200" dirty="0"/>
            <a:t>Evidence-support mechanisms increasingly </a:t>
          </a:r>
          <a:r>
            <a:rPr lang="en-US" sz="1500" b="1" kern="1200" dirty="0"/>
            <a:t>aligned</a:t>
          </a:r>
          <a:r>
            <a:rPr lang="en-US" sz="1500" kern="1200" dirty="0"/>
            <a:t> both ‘up’ to advisory and decision-making processes and ‘out’ to learning and improvement platforms</a:t>
          </a:r>
          <a:endParaRPr lang="en-CA" sz="1500" kern="1200" dirty="0"/>
        </a:p>
      </dsp:txBody>
      <dsp:txXfrm rot="10800000">
        <a:off x="2089882" y="1429259"/>
        <a:ext cx="7055229" cy="555650"/>
      </dsp:txXfrm>
    </dsp:sp>
    <dsp:sp modelId="{95035AFB-1917-584D-A0D1-DB2633A1A33B}">
      <dsp:nvSpPr>
        <dsp:cNvPr id="0" name=""/>
        <dsp:cNvSpPr/>
      </dsp:nvSpPr>
      <dsp:spPr>
        <a:xfrm>
          <a:off x="1673145" y="1429259"/>
          <a:ext cx="555650" cy="555650"/>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724D44-7132-E349-8855-7479CBF8E2E2}">
      <dsp:nvSpPr>
        <dsp:cNvPr id="0" name=""/>
        <dsp:cNvSpPr/>
      </dsp:nvSpPr>
      <dsp:spPr>
        <a:xfrm rot="10800000">
          <a:off x="1950970" y="2143138"/>
          <a:ext cx="7194141" cy="555650"/>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027" tIns="57150" rIns="10668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Cross-country</a:t>
          </a:r>
          <a:r>
            <a:rPr lang="en-US" sz="1500" kern="1200" dirty="0"/>
            <a:t> evidence-support collaborations are emerging in key sectors like education, development and health</a:t>
          </a:r>
          <a:endParaRPr lang="en-CA" sz="1500" kern="1200" dirty="0"/>
        </a:p>
      </dsp:txBody>
      <dsp:txXfrm rot="10800000">
        <a:off x="2089882" y="2143138"/>
        <a:ext cx="7055229" cy="555650"/>
      </dsp:txXfrm>
    </dsp:sp>
    <dsp:sp modelId="{DD37C77D-EAEC-AB4B-A978-136EF07F3C2F}">
      <dsp:nvSpPr>
        <dsp:cNvPr id="0" name=""/>
        <dsp:cNvSpPr/>
      </dsp:nvSpPr>
      <dsp:spPr>
        <a:xfrm>
          <a:off x="1673145" y="2143138"/>
          <a:ext cx="555650" cy="555650"/>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53F155-64AB-EC43-A4FD-5E6B7D558AF5}">
      <dsp:nvSpPr>
        <dsp:cNvPr id="0" name=""/>
        <dsp:cNvSpPr/>
      </dsp:nvSpPr>
      <dsp:spPr>
        <a:xfrm rot="10800000">
          <a:off x="1950970" y="2857017"/>
          <a:ext cx="7194141" cy="555650"/>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027" tIns="57150" rIns="106680" bIns="57150" numCol="1" spcCol="1270" anchor="ctr" anchorCtr="0">
          <a:noAutofit/>
        </a:bodyPr>
        <a:lstStyle/>
        <a:p>
          <a:pPr marL="0" lvl="0" indent="0" algn="l" defTabSz="666750">
            <a:lnSpc>
              <a:spcPct val="90000"/>
            </a:lnSpc>
            <a:spcBef>
              <a:spcPct val="0"/>
            </a:spcBef>
            <a:spcAft>
              <a:spcPct val="35000"/>
            </a:spcAft>
            <a:buNone/>
          </a:pPr>
          <a:r>
            <a:rPr lang="en-US" sz="1500" kern="1200" dirty="0"/>
            <a:t>Collaborations </a:t>
          </a:r>
          <a:r>
            <a:rPr lang="en-US" sz="1500" b="1" kern="1200" dirty="0"/>
            <a:t>across forms of evidence</a:t>
          </a:r>
          <a:r>
            <a:rPr lang="en-US" sz="1500" kern="1200" dirty="0"/>
            <a:t> are also emerging, such as with evaluation and evidence syntheses</a:t>
          </a:r>
          <a:endParaRPr lang="en-CA" sz="1500" kern="1200" dirty="0"/>
        </a:p>
      </dsp:txBody>
      <dsp:txXfrm rot="10800000">
        <a:off x="2089882" y="2857017"/>
        <a:ext cx="7055229" cy="555650"/>
      </dsp:txXfrm>
    </dsp:sp>
    <dsp:sp modelId="{DAF88DC8-C01B-BA49-9B0B-8D086652252B}">
      <dsp:nvSpPr>
        <dsp:cNvPr id="0" name=""/>
        <dsp:cNvSpPr/>
      </dsp:nvSpPr>
      <dsp:spPr>
        <a:xfrm>
          <a:off x="1673145" y="2857017"/>
          <a:ext cx="555650" cy="555650"/>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E90F92-3F00-B241-8CB8-0E7D7E6D55DE}">
      <dsp:nvSpPr>
        <dsp:cNvPr id="0" name=""/>
        <dsp:cNvSpPr/>
      </dsp:nvSpPr>
      <dsp:spPr>
        <a:xfrm rot="10800000">
          <a:off x="1950970" y="3570896"/>
          <a:ext cx="7194141" cy="555650"/>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027" tIns="57150" rIns="106680" bIns="57150" numCol="1" spcCol="1270" anchor="ctr" anchorCtr="0">
          <a:noAutofit/>
        </a:bodyPr>
        <a:lstStyle/>
        <a:p>
          <a:pPr marL="0" lvl="0" indent="0" algn="l" defTabSz="666750">
            <a:lnSpc>
              <a:spcPct val="90000"/>
            </a:lnSpc>
            <a:spcBef>
              <a:spcPct val="0"/>
            </a:spcBef>
            <a:spcAft>
              <a:spcPct val="35000"/>
            </a:spcAft>
            <a:buNone/>
          </a:pPr>
          <a:r>
            <a:rPr lang="en-US" sz="1500" kern="1200" dirty="0"/>
            <a:t>Rapid evidence-support system assessments are pointing us towards the </a:t>
          </a:r>
          <a:r>
            <a:rPr lang="en-US" sz="1500" b="1" kern="1200" dirty="0"/>
            <a:t>fertile ground</a:t>
          </a:r>
          <a:r>
            <a:rPr lang="en-US" sz="1500" kern="1200" dirty="0"/>
            <a:t> where we need to ‘plant more seeds’</a:t>
          </a:r>
          <a:endParaRPr lang="en-CA" sz="1500" kern="1200" dirty="0"/>
        </a:p>
      </dsp:txBody>
      <dsp:txXfrm rot="10800000">
        <a:off x="2089882" y="3570896"/>
        <a:ext cx="7055229" cy="555650"/>
      </dsp:txXfrm>
    </dsp:sp>
    <dsp:sp modelId="{3A334A99-C56A-8A45-9DE0-DA3F3FEDA2DB}">
      <dsp:nvSpPr>
        <dsp:cNvPr id="0" name=""/>
        <dsp:cNvSpPr/>
      </dsp:nvSpPr>
      <dsp:spPr>
        <a:xfrm>
          <a:off x="1673145" y="3570896"/>
          <a:ext cx="555650" cy="555650"/>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E32E7-3731-474D-89B3-B7D08D949BE8}">
      <dsp:nvSpPr>
        <dsp:cNvPr id="0" name=""/>
        <dsp:cNvSpPr/>
      </dsp:nvSpPr>
      <dsp:spPr>
        <a:xfrm rot="10800000">
          <a:off x="2026169" y="1302"/>
          <a:ext cx="7277530" cy="772428"/>
        </a:xfrm>
        <a:prstGeom prst="homePlate">
          <a:avLst/>
        </a:prstGeom>
        <a:gradFill flip="none" rotWithShape="0">
          <a:gsLst>
            <a:gs pos="0">
              <a:schemeClr val="accent2">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619" tIns="57150" rIns="106680" bIns="57150" numCol="1" spcCol="1270" anchor="ctr" anchorCtr="0">
          <a:noAutofit/>
        </a:bodyPr>
        <a:lstStyle/>
        <a:p>
          <a:pPr marL="0" lvl="0" indent="0" algn="l" defTabSz="666750">
            <a:lnSpc>
              <a:spcPct val="90000"/>
            </a:lnSpc>
            <a:spcBef>
              <a:spcPct val="0"/>
            </a:spcBef>
            <a:spcAft>
              <a:spcPct val="35000"/>
            </a:spcAft>
            <a:buNone/>
          </a:pPr>
          <a:r>
            <a:rPr lang="en-US" sz="1500" b="0" kern="1200" dirty="0"/>
            <a:t>Partners are coming together to </a:t>
          </a:r>
          <a:r>
            <a:rPr lang="en-US" sz="1500" b="1" kern="1200" dirty="0"/>
            <a:t>learn</a:t>
          </a:r>
          <a:r>
            <a:rPr lang="en-US" sz="1500" kern="1200" dirty="0"/>
            <a:t> </a:t>
          </a:r>
          <a:r>
            <a:rPr lang="en-US" sz="1500" b="1" kern="1200" dirty="0"/>
            <a:t>from one another </a:t>
          </a:r>
          <a:r>
            <a:rPr lang="en-US" sz="1500" kern="1200" dirty="0"/>
            <a:t>(e.g., Cochrane- GCESC-WHO </a:t>
          </a:r>
          <a:r>
            <a:rPr lang="en-US" sz="1500" kern="1200" dirty="0" err="1"/>
            <a:t>EVIPNet</a:t>
          </a:r>
          <a:r>
            <a:rPr lang="en-US" sz="1500" kern="1200" dirty="0"/>
            <a:t> webinar series; </a:t>
          </a:r>
          <a:r>
            <a:rPr lang="en-US" sz="1500" b="0" kern="1200" dirty="0"/>
            <a:t>space is being co-created for discussions about Indigenous rights and ways of knowing)</a:t>
          </a:r>
          <a:endParaRPr lang="en-CA" sz="1500" b="0" kern="1200" dirty="0"/>
        </a:p>
      </dsp:txBody>
      <dsp:txXfrm rot="10800000">
        <a:off x="2219276" y="1302"/>
        <a:ext cx="7084423" cy="772428"/>
      </dsp:txXfrm>
    </dsp:sp>
    <dsp:sp modelId="{5947CBB8-3B85-E844-AA68-EDBECFA0475E}">
      <dsp:nvSpPr>
        <dsp:cNvPr id="0" name=""/>
        <dsp:cNvSpPr/>
      </dsp:nvSpPr>
      <dsp:spPr>
        <a:xfrm>
          <a:off x="1639955" y="1302"/>
          <a:ext cx="772428" cy="772428"/>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D0ABC9-2540-904D-B0DC-BD48F97227C7}">
      <dsp:nvSpPr>
        <dsp:cNvPr id="0" name=""/>
        <dsp:cNvSpPr/>
      </dsp:nvSpPr>
      <dsp:spPr>
        <a:xfrm rot="10800000">
          <a:off x="2026169" y="967182"/>
          <a:ext cx="7277530" cy="772428"/>
        </a:xfrm>
        <a:prstGeom prst="homePlate">
          <a:avLst/>
        </a:prstGeom>
        <a:gradFill flip="none" rotWithShape="0">
          <a:gsLst>
            <a:gs pos="0">
              <a:schemeClr val="accent2">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619" tIns="57150" rIns="106680" bIns="57150" numCol="1" spcCol="1270" anchor="ctr" anchorCtr="0">
          <a:noAutofit/>
        </a:bodyPr>
        <a:lstStyle/>
        <a:p>
          <a:pPr marL="0" lvl="0" indent="0" algn="l" defTabSz="666750">
            <a:lnSpc>
              <a:spcPct val="90000"/>
            </a:lnSpc>
            <a:spcBef>
              <a:spcPct val="0"/>
            </a:spcBef>
            <a:spcAft>
              <a:spcPct val="35000"/>
            </a:spcAft>
            <a:buNone/>
          </a:pPr>
          <a:r>
            <a:rPr lang="en-US" sz="1500" kern="1200" dirty="0"/>
            <a:t>Greater acknowledgement that citizens are inundated with information, misinformation and disinformation, and more commitment to </a:t>
          </a:r>
          <a:r>
            <a:rPr lang="en-US" sz="1500" b="0" kern="1200" dirty="0"/>
            <a:t>finding effective ways to </a:t>
          </a:r>
          <a:r>
            <a:rPr lang="en-US" sz="1500" b="1" kern="1200" dirty="0"/>
            <a:t>counter mis/disinformation</a:t>
          </a:r>
          <a:endParaRPr lang="en-CA" sz="1500" kern="1200" dirty="0"/>
        </a:p>
      </dsp:txBody>
      <dsp:txXfrm rot="10800000">
        <a:off x="2219276" y="967182"/>
        <a:ext cx="7084423" cy="772428"/>
      </dsp:txXfrm>
    </dsp:sp>
    <dsp:sp modelId="{724F811E-72CA-1545-8D21-98C6A51747BF}">
      <dsp:nvSpPr>
        <dsp:cNvPr id="0" name=""/>
        <dsp:cNvSpPr/>
      </dsp:nvSpPr>
      <dsp:spPr>
        <a:xfrm>
          <a:off x="1639955" y="967182"/>
          <a:ext cx="772428" cy="772428"/>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9A06DE-A313-814E-B94B-63266BCC2C09}">
      <dsp:nvSpPr>
        <dsp:cNvPr id="0" name=""/>
        <dsp:cNvSpPr/>
      </dsp:nvSpPr>
      <dsp:spPr>
        <a:xfrm rot="10800000">
          <a:off x="2026169" y="1933062"/>
          <a:ext cx="7277530" cy="772428"/>
        </a:xfrm>
        <a:prstGeom prst="homePlate">
          <a:avLst/>
        </a:prstGeom>
        <a:gradFill flip="none" rotWithShape="0">
          <a:gsLst>
            <a:gs pos="0">
              <a:schemeClr val="accent2">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619" tIns="57150" rIns="106680" bIns="57150" numCol="1" spcCol="1270" anchor="ctr" anchorCtr="0">
          <a:noAutofit/>
        </a:bodyPr>
        <a:lstStyle/>
        <a:p>
          <a:pPr marL="0" lvl="0" indent="0" algn="l" defTabSz="666750">
            <a:lnSpc>
              <a:spcPct val="90000"/>
            </a:lnSpc>
            <a:spcBef>
              <a:spcPct val="0"/>
            </a:spcBef>
            <a:spcAft>
              <a:spcPct val="35000"/>
            </a:spcAft>
            <a:buNone/>
          </a:pPr>
          <a:r>
            <a:rPr lang="en-US" sz="1500" kern="1200" dirty="0"/>
            <a:t>More appreciation for the </a:t>
          </a:r>
          <a:r>
            <a:rPr lang="en-US" sz="1500" b="1" kern="1200" dirty="0"/>
            <a:t>strong headwinds</a:t>
          </a:r>
          <a:r>
            <a:rPr lang="en-US" sz="1500" kern="1200" dirty="0"/>
            <a:t> </a:t>
          </a:r>
          <a:r>
            <a:rPr lang="en-US" sz="1500" b="1" kern="1200" dirty="0"/>
            <a:t>and </a:t>
          </a:r>
          <a:r>
            <a:rPr lang="en-US" sz="1500" kern="1200" dirty="0"/>
            <a:t>for the </a:t>
          </a:r>
          <a:r>
            <a:rPr lang="en-US" sz="1500" b="1" kern="1200" dirty="0"/>
            <a:t>need to ‘lock arms’ </a:t>
          </a:r>
          <a:r>
            <a:rPr lang="en-US" sz="1500" kern="1200" dirty="0"/>
            <a:t>to make progress against these headwinds</a:t>
          </a:r>
          <a:endParaRPr lang="en-CA" sz="1500" kern="1200" dirty="0"/>
        </a:p>
      </dsp:txBody>
      <dsp:txXfrm rot="10800000">
        <a:off x="2219276" y="1933062"/>
        <a:ext cx="7084423" cy="772428"/>
      </dsp:txXfrm>
    </dsp:sp>
    <dsp:sp modelId="{F9FA9EB9-B3DF-3546-87C9-769E6838A9C2}">
      <dsp:nvSpPr>
        <dsp:cNvPr id="0" name=""/>
        <dsp:cNvSpPr/>
      </dsp:nvSpPr>
      <dsp:spPr>
        <a:xfrm>
          <a:off x="1639955" y="1933062"/>
          <a:ext cx="772428" cy="772428"/>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446ADE-51DC-FB4D-8A93-107F787A3B24}">
      <dsp:nvSpPr>
        <dsp:cNvPr id="0" name=""/>
        <dsp:cNvSpPr/>
      </dsp:nvSpPr>
      <dsp:spPr>
        <a:xfrm rot="10800000">
          <a:off x="2026169" y="2898942"/>
          <a:ext cx="7277530" cy="772428"/>
        </a:xfrm>
        <a:prstGeom prst="homePlate">
          <a:avLst/>
        </a:prstGeom>
        <a:gradFill flip="none" rotWithShape="0">
          <a:gsLst>
            <a:gs pos="0">
              <a:schemeClr val="accent2">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619" tIns="57150" rIns="106680" bIns="57150" numCol="1" spcCol="1270" anchor="ctr" anchorCtr="0">
          <a:noAutofit/>
        </a:bodyPr>
        <a:lstStyle/>
        <a:p>
          <a:pPr marL="0" lvl="0" indent="0" algn="l" defTabSz="666750">
            <a:lnSpc>
              <a:spcPct val="90000"/>
            </a:lnSpc>
            <a:spcBef>
              <a:spcPct val="0"/>
            </a:spcBef>
            <a:spcAft>
              <a:spcPct val="35000"/>
            </a:spcAft>
            <a:buNone/>
          </a:pPr>
          <a:r>
            <a:rPr lang="en-US" sz="1500" kern="1200" dirty="0"/>
            <a:t>Greater recognition that we need to use a </a:t>
          </a:r>
          <a:r>
            <a:rPr lang="en-US" sz="1500" b="1" kern="1200" dirty="0"/>
            <a:t>collective-impact orientation</a:t>
          </a:r>
          <a:endParaRPr lang="en-CA" sz="1500" kern="1200" dirty="0"/>
        </a:p>
      </dsp:txBody>
      <dsp:txXfrm rot="10800000">
        <a:off x="2219276" y="2898942"/>
        <a:ext cx="7084423" cy="772428"/>
      </dsp:txXfrm>
    </dsp:sp>
    <dsp:sp modelId="{3A41F6CA-86C4-8F41-B483-111157E1DD57}">
      <dsp:nvSpPr>
        <dsp:cNvPr id="0" name=""/>
        <dsp:cNvSpPr/>
      </dsp:nvSpPr>
      <dsp:spPr>
        <a:xfrm>
          <a:off x="1639955" y="2898942"/>
          <a:ext cx="772428" cy="772428"/>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1/31/25</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1/31/25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659636">
              <a:defRPr/>
            </a:pPr>
            <a:fld id="{7C11621C-3EA7-C342-A130-13C6D43C8C01}" type="slidenum">
              <a:rPr lang="en-US">
                <a:solidFill>
                  <a:prstClr val="black"/>
                </a:solidFill>
              </a:rPr>
              <a:pPr defTabSz="659636">
                <a:defRPr/>
              </a:pPr>
              <a:t>1</a:t>
            </a:fld>
            <a:endParaRPr lang="en-US" dirty="0">
              <a:solidFill>
                <a:prstClr val="black"/>
              </a:solidFill>
            </a:endParaRPr>
          </a:p>
        </p:txBody>
      </p:sp>
    </p:spTree>
    <p:extLst>
      <p:ext uri="{BB962C8B-B14F-4D97-AF65-F5344CB8AC3E}">
        <p14:creationId xmlns:p14="http://schemas.microsoft.com/office/powerpoint/2010/main" val="189667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969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127DF-B432-3FE4-BDA4-C0D1175DD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E6198A-0C1B-29D5-4E03-619EE67C84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BE95E9-0AFD-452B-76F7-A562DAC5439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4003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F4EB9-6347-6FF9-2BA4-4DD2C48CF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5191C-4D1A-3A7A-1B4A-0DA1333B3C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1390FA-C384-2917-62D1-E60CF35D460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70111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WT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043838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8BE0A-8568-F806-E889-BA44EFD07865}"/>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a:extLst>
              <a:ext uri="{FF2B5EF4-FFF2-40B4-BE49-F238E27FC236}">
                <a16:creationId xmlns:a16="http://schemas.microsoft.com/office/drawing/2014/main" id="{9DDF5E96-B563-2D5D-AD88-731594C649FE}"/>
              </a:ext>
            </a:extLst>
          </p:cNvPr>
          <p:cNvSpPr txBox="1">
            <a:spLocks/>
          </p:cNvSpPr>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585" rtl="0" eaLnBrk="1" latinLnBrk="0" hangingPunct="1">
              <a:defRPr sz="1350" kern="1200">
                <a:solidFill>
                  <a:schemeClr val="tx2"/>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002C44"/>
                </a:solidFill>
                <a:effectLst/>
                <a:uLnTx/>
                <a:uFillTx/>
                <a:latin typeface="Arial"/>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a:ea typeface="+mn-ea"/>
              <a:cs typeface="+mn-cs"/>
            </a:endParaRPr>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a:extLst>
              <a:ext uri="{FF2B5EF4-FFF2-40B4-BE49-F238E27FC236}">
                <a16:creationId xmlns:a16="http://schemas.microsoft.com/office/drawing/2014/main" id="{6FF9F900-41D1-38EE-59DE-98CCD1219C45}"/>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00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 id="2147483767" r:id="rId13"/>
    <p:sldLayoutId id="2147483768" r:id="rId14"/>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svg"/><Relationship Id="rId18" Type="http://schemas.openxmlformats.org/officeDocument/2006/relationships/image" Target="../media/image48.emf"/><Relationship Id="rId26" Type="http://schemas.openxmlformats.org/officeDocument/2006/relationships/image" Target="../media/image56.sv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svg"/><Relationship Id="rId25" Type="http://schemas.openxmlformats.org/officeDocument/2006/relationships/image" Target="../media/image55.png"/><Relationship Id="rId2" Type="http://schemas.openxmlformats.org/officeDocument/2006/relationships/notesSlide" Target="../notesSlides/notesSlide2.xml"/><Relationship Id="rId16" Type="http://schemas.openxmlformats.org/officeDocument/2006/relationships/image" Target="../media/image46.png"/><Relationship Id="rId20" Type="http://schemas.openxmlformats.org/officeDocument/2006/relationships/image" Target="../media/image50.svg"/><Relationship Id="rId29" Type="http://schemas.openxmlformats.org/officeDocument/2006/relationships/image" Target="../media/image59.png"/><Relationship Id="rId1" Type="http://schemas.openxmlformats.org/officeDocument/2006/relationships/slideLayout" Target="../slideLayouts/slideLayout21.xml"/><Relationship Id="rId6" Type="http://schemas.openxmlformats.org/officeDocument/2006/relationships/image" Target="../media/image36.svg"/><Relationship Id="rId11" Type="http://schemas.openxmlformats.org/officeDocument/2006/relationships/image" Target="../media/image41.svg"/><Relationship Id="rId24" Type="http://schemas.openxmlformats.org/officeDocument/2006/relationships/image" Target="../media/image54.svg"/><Relationship Id="rId32" Type="http://schemas.openxmlformats.org/officeDocument/2006/relationships/image" Target="../media/image62.svg"/><Relationship Id="rId5" Type="http://schemas.openxmlformats.org/officeDocument/2006/relationships/image" Target="../media/image35.png"/><Relationship Id="rId15" Type="http://schemas.openxmlformats.org/officeDocument/2006/relationships/image" Target="../media/image45.svg"/><Relationship Id="rId23" Type="http://schemas.openxmlformats.org/officeDocument/2006/relationships/image" Target="../media/image53.png"/><Relationship Id="rId28" Type="http://schemas.openxmlformats.org/officeDocument/2006/relationships/image" Target="../media/image58.svg"/><Relationship Id="rId10" Type="http://schemas.openxmlformats.org/officeDocument/2006/relationships/image" Target="../media/image40.svg"/><Relationship Id="rId19" Type="http://schemas.openxmlformats.org/officeDocument/2006/relationships/image" Target="../media/image49.png"/><Relationship Id="rId31" Type="http://schemas.openxmlformats.org/officeDocument/2006/relationships/image" Target="../media/image61.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svg"/><Relationship Id="rId27" Type="http://schemas.openxmlformats.org/officeDocument/2006/relationships/image" Target="../media/image57.png"/><Relationship Id="rId30" Type="http://schemas.openxmlformats.org/officeDocument/2006/relationships/image" Target="../media/image60.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a:extLst>
              <a:ext uri="{FF2B5EF4-FFF2-40B4-BE49-F238E27FC236}">
                <a16:creationId xmlns:a16="http://schemas.microsoft.com/office/drawing/2014/main" id="{F077D7E0-1A04-662B-24A2-7C38A39734F0}"/>
              </a:ext>
            </a:extLst>
          </p:cNvPr>
          <p:cNvSpPr/>
          <p:nvPr/>
        </p:nvSpPr>
        <p:spPr>
          <a:xfrm>
            <a:off x="2461610" y="1301904"/>
            <a:ext cx="6975690" cy="906749"/>
          </a:xfrm>
          <a:prstGeom prst="roundRect">
            <a:avLst/>
          </a:prstGeom>
          <a:solidFill>
            <a:srgbClr val="99CC67">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aphicFrame>
        <p:nvGraphicFramePr>
          <p:cNvPr id="47" name="Table 46">
            <a:extLst>
              <a:ext uri="{FF2B5EF4-FFF2-40B4-BE49-F238E27FC236}">
                <a16:creationId xmlns:a16="http://schemas.microsoft.com/office/drawing/2014/main" id="{1E6F8618-0B6D-5510-9D5D-12D2C99C2CBF}"/>
              </a:ext>
            </a:extLst>
          </p:cNvPr>
          <p:cNvGraphicFramePr>
            <a:graphicFrameLocks noGrp="1"/>
          </p:cNvGraphicFramePr>
          <p:nvPr>
            <p:extLst>
              <p:ext uri="{D42A27DB-BD31-4B8C-83A1-F6EECF244321}">
                <p14:modId xmlns:p14="http://schemas.microsoft.com/office/powerpoint/2010/main" val="3255231475"/>
              </p:ext>
            </p:extLst>
          </p:nvPr>
        </p:nvGraphicFramePr>
        <p:xfrm>
          <a:off x="2239769" y="1335380"/>
          <a:ext cx="7324912" cy="990600"/>
        </p:xfrm>
        <a:graphic>
          <a:graphicData uri="http://schemas.openxmlformats.org/drawingml/2006/table">
            <a:tbl>
              <a:tblPr firstRow="1" firstCol="1" bandRow="1"/>
              <a:tblGrid>
                <a:gridCol w="7324912">
                  <a:extLst>
                    <a:ext uri="{9D8B030D-6E8A-4147-A177-3AD203B41FA5}">
                      <a16:colId xmlns:a16="http://schemas.microsoft.com/office/drawing/2014/main" val="229045705"/>
                    </a:ext>
                  </a:extLst>
                </a:gridCol>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b="1" dirty="0">
                          <a:solidFill>
                            <a:srgbClr val="254776"/>
                          </a:solidFill>
                          <a:latin typeface="Helvetica" pitchFamily="2" charset="0"/>
                          <a:ea typeface="Garamond" panose="02020404030301010803" pitchFamily="18" charset="0"/>
                          <a:cs typeface="Garamond" panose="02020404030301010803" pitchFamily="18" charset="0"/>
                        </a:rPr>
                        <a:t>Structures and processes on the evidence-demand side </a:t>
                      </a:r>
                      <a:r>
                        <a:rPr lang="en-CA" sz="1300" b="0" dirty="0">
                          <a:solidFill>
                            <a:srgbClr val="254776"/>
                          </a:solidFill>
                          <a:latin typeface="Helvetica" pitchFamily="2" charset="0"/>
                          <a:ea typeface="Garamond" panose="02020404030301010803" pitchFamily="18" charset="0"/>
                          <a:cs typeface="Garamond" panose="02020404030301010803" pitchFamily="18" charset="0"/>
                        </a:rPr>
                        <a:t>to:</a:t>
                      </a:r>
                      <a:r>
                        <a:rPr lang="en-CA" sz="1300" b="1" dirty="0">
                          <a:solidFill>
                            <a:srgbClr val="254776"/>
                          </a:solidFill>
                          <a:latin typeface="Helvetica" pitchFamily="2" charset="0"/>
                          <a:ea typeface="Garamond" panose="02020404030301010803" pitchFamily="18" charset="0"/>
                          <a:cs typeface="Garamond" panose="02020404030301010803" pitchFamily="18" charset="0"/>
                        </a:rPr>
                        <a:t> </a:t>
                      </a:r>
                      <a:br>
                        <a:rPr lang="en-CA" sz="1300" b="1" dirty="0">
                          <a:solidFill>
                            <a:srgbClr val="254776"/>
                          </a:solidFill>
                          <a:latin typeface="Helvetica" pitchFamily="2" charset="0"/>
                          <a:ea typeface="Garamond" panose="02020404030301010803" pitchFamily="18" charset="0"/>
                          <a:cs typeface="Garamond" panose="02020404030301010803" pitchFamily="18" charset="0"/>
                        </a:rPr>
                      </a:br>
                      <a:r>
                        <a:rPr lang="en-CA" sz="1300" b="0" dirty="0">
                          <a:solidFill>
                            <a:srgbClr val="254776"/>
                          </a:solidFill>
                          <a:latin typeface="Helvetica" pitchFamily="2" charset="0"/>
                          <a:ea typeface="Garamond" panose="02020404030301010803" pitchFamily="18" charset="0"/>
                          <a:cs typeface="Garamond" panose="02020404030301010803" pitchFamily="18" charset="0"/>
                        </a:rPr>
                        <a:t>1) </a:t>
                      </a:r>
                      <a:r>
                        <a:rPr lang="en-US" sz="1300" b="0" dirty="0">
                          <a:solidFill>
                            <a:srgbClr val="254776"/>
                          </a:solidFill>
                          <a:latin typeface="Helvetica" pitchFamily="2" charset="0"/>
                          <a:ea typeface="Garamond" panose="02020404030301010803" pitchFamily="18" charset="0"/>
                          <a:cs typeface="Garamond" panose="02020404030301010803" pitchFamily="18" charset="0"/>
                        </a:rPr>
                        <a:t>incorporate evidence into routine advisory and decision-making processes and</a:t>
                      </a:r>
                      <a:br>
                        <a:rPr lang="en-US" sz="1300" b="0" dirty="0">
                          <a:solidFill>
                            <a:srgbClr val="254776"/>
                          </a:solidFill>
                          <a:latin typeface="Helvetica" pitchFamily="2" charset="0"/>
                          <a:ea typeface="Garamond" panose="02020404030301010803" pitchFamily="18" charset="0"/>
                          <a:cs typeface="Garamond" panose="02020404030301010803" pitchFamily="18" charset="0"/>
                        </a:rPr>
                      </a:br>
                      <a:r>
                        <a:rPr lang="en-US" sz="1300" b="0" dirty="0">
                          <a:solidFill>
                            <a:srgbClr val="254776"/>
                          </a:solidFill>
                          <a:latin typeface="Helvetica" pitchFamily="2" charset="0"/>
                          <a:ea typeface="Garamond" panose="02020404030301010803" pitchFamily="18" charset="0"/>
                          <a:cs typeface="Garamond" panose="02020404030301010803" pitchFamily="18" charset="0"/>
                        </a:rPr>
                        <a:t>into learning and improvement platforms (</a:t>
                      </a:r>
                      <a:r>
                        <a:rPr lang="en-US" sz="1300" b="1" dirty="0">
                          <a:solidFill>
                            <a:srgbClr val="254776"/>
                          </a:solidFill>
                          <a:latin typeface="Helvetica" pitchFamily="2" charset="0"/>
                          <a:ea typeface="Garamond" panose="02020404030301010803" pitchFamily="18" charset="0"/>
                          <a:cs typeface="Garamond" panose="02020404030301010803" pitchFamily="18" charset="0"/>
                        </a:rPr>
                        <a:t>enablers</a:t>
                      </a:r>
                      <a:r>
                        <a:rPr lang="en-US" sz="1300" b="0" dirty="0">
                          <a:solidFill>
                            <a:srgbClr val="254776"/>
                          </a:solidFill>
                          <a:latin typeface="Helvetica" pitchFamily="2" charset="0"/>
                          <a:ea typeface="Garamond" panose="02020404030301010803" pitchFamily="18" charset="0"/>
                          <a:cs typeface="Garamond" panose="02020404030301010803" pitchFamily="18" charset="0"/>
                        </a:rPr>
                        <a:t>) </a:t>
                      </a:r>
                      <a:br>
                        <a:rPr lang="en-US" sz="1300" b="0" dirty="0">
                          <a:solidFill>
                            <a:srgbClr val="254776"/>
                          </a:solidFill>
                          <a:latin typeface="Helvetica" pitchFamily="2" charset="0"/>
                          <a:ea typeface="Garamond" panose="02020404030301010803" pitchFamily="18" charset="0"/>
                          <a:cs typeface="Garamond" panose="02020404030301010803" pitchFamily="18" charset="0"/>
                        </a:rPr>
                      </a:br>
                      <a:r>
                        <a:rPr lang="en-US" sz="1300" b="0" dirty="0">
                          <a:solidFill>
                            <a:srgbClr val="254776"/>
                          </a:solidFill>
                          <a:latin typeface="Helvetica" pitchFamily="2" charset="0"/>
                          <a:ea typeface="Garamond" panose="02020404030301010803" pitchFamily="18" charset="0"/>
                          <a:cs typeface="Garamond" panose="02020404030301010803" pitchFamily="18" charset="0"/>
                        </a:rPr>
                        <a:t>2) build and sustain an evidence </a:t>
                      </a:r>
                      <a:r>
                        <a:rPr lang="en-US" sz="1300" b="1" dirty="0">
                          <a:solidFill>
                            <a:srgbClr val="254776"/>
                          </a:solidFill>
                          <a:latin typeface="Helvetica" pitchFamily="2" charset="0"/>
                          <a:ea typeface="Garamond" panose="02020404030301010803" pitchFamily="18" charset="0"/>
                          <a:cs typeface="Garamond" panose="02020404030301010803" pitchFamily="18" charset="0"/>
                        </a:rPr>
                        <a:t>culture</a:t>
                      </a:r>
                      <a:r>
                        <a:rPr lang="en-US" sz="1300" b="0" dirty="0">
                          <a:solidFill>
                            <a:srgbClr val="254776"/>
                          </a:solidFill>
                          <a:latin typeface="Helvetica" pitchFamily="2" charset="0"/>
                          <a:ea typeface="Garamond" panose="02020404030301010803" pitchFamily="18" charset="0"/>
                          <a:cs typeface="Garamond" panose="02020404030301010803" pitchFamily="18" charset="0"/>
                        </a:rPr>
                        <a:t>; 3) strengthen </a:t>
                      </a:r>
                      <a:r>
                        <a:rPr lang="en-US" sz="1300" b="1" dirty="0">
                          <a:solidFill>
                            <a:srgbClr val="254776"/>
                          </a:solidFill>
                          <a:latin typeface="Helvetica" pitchFamily="2" charset="0"/>
                          <a:ea typeface="Garamond" panose="02020404030301010803" pitchFamily="18" charset="0"/>
                          <a:cs typeface="Garamond" panose="02020404030301010803" pitchFamily="18" charset="0"/>
                        </a:rPr>
                        <a:t>capacity</a:t>
                      </a:r>
                      <a:r>
                        <a:rPr lang="en-US" sz="1300" b="0" dirty="0">
                          <a:solidFill>
                            <a:srgbClr val="254776"/>
                          </a:solidFill>
                          <a:latin typeface="Helvetica" pitchFamily="2" charset="0"/>
                          <a:ea typeface="Garamond" panose="02020404030301010803" pitchFamily="18" charset="0"/>
                          <a:cs typeface="Garamond" panose="02020404030301010803" pitchFamily="18" charset="0"/>
                        </a:rPr>
                        <a:t> for evidence use</a:t>
                      </a:r>
                    </a:p>
                    <a:p>
                      <a:pPr marL="0" marR="0" indent="0" algn="ctr" defTabSz="914400" rtl="0" eaLnBrk="1" fontAlgn="auto" latinLnBrk="0" hangingPunct="1">
                        <a:lnSpc>
                          <a:spcPct val="100000"/>
                        </a:lnSpc>
                        <a:spcBef>
                          <a:spcPts val="0"/>
                        </a:spcBef>
                        <a:spcAft>
                          <a:spcPts val="0"/>
                        </a:spcAft>
                        <a:buClrTx/>
                        <a:buSzTx/>
                        <a:buFontTx/>
                        <a:buNone/>
                        <a:tabLst/>
                        <a:defRPr/>
                      </a:pPr>
                      <a:r>
                        <a:rPr lang="en-CA" sz="1300" b="1" dirty="0">
                          <a:solidFill>
                            <a:srgbClr val="254776"/>
                          </a:solidFill>
                          <a:latin typeface="Helvetica" pitchFamily="2" charset="0"/>
                          <a:ea typeface="Garamond" panose="02020404030301010803" pitchFamily="18" charset="0"/>
                          <a:cs typeface="Garamond" panose="02020404030301010803" pitchFamily="18" charset="0"/>
                        </a:rPr>
                        <a:t> </a:t>
                      </a: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847820"/>
                  </a:ext>
                </a:extLst>
              </a:tr>
            </a:tbl>
          </a:graphicData>
        </a:graphic>
      </p:graphicFrame>
      <p:sp>
        <p:nvSpPr>
          <p:cNvPr id="51" name="Rounded Rectangle 50">
            <a:extLst>
              <a:ext uri="{FF2B5EF4-FFF2-40B4-BE49-F238E27FC236}">
                <a16:creationId xmlns:a16="http://schemas.microsoft.com/office/drawing/2014/main" id="{EBEAF75D-93B7-0DC9-177C-04A0BF9CBFCE}"/>
              </a:ext>
            </a:extLst>
          </p:cNvPr>
          <p:cNvSpPr/>
          <p:nvPr/>
        </p:nvSpPr>
        <p:spPr>
          <a:xfrm>
            <a:off x="2301555" y="4559341"/>
            <a:ext cx="7391084" cy="2222940"/>
          </a:xfrm>
          <a:prstGeom prst="roundRect">
            <a:avLst/>
          </a:prstGeom>
          <a:noFill/>
          <a:ln w="28575">
            <a:solidFill>
              <a:srgbClr val="99CC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B66CC04-AF37-01B2-F043-DF68371D57DD}"/>
              </a:ext>
            </a:extLst>
          </p:cNvPr>
          <p:cNvSpPr txBox="1">
            <a:spLocks/>
          </p:cNvSpPr>
          <p:nvPr/>
        </p:nvSpPr>
        <p:spPr>
          <a:xfrm>
            <a:off x="359462" y="211479"/>
            <a:ext cx="11830427" cy="793011"/>
          </a:xfrm>
          <a:prstGeom prst="rect">
            <a:avLst/>
          </a:prstGeom>
        </p:spPr>
        <p:txBody>
          <a:bodyPr vert="horz" lIns="91440" tIns="45720" rIns="91440" bIns="45720" rtlCol="0" anchor="ctr">
            <a:no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lvl="0" defTabSz="914400" hangingPunct="0">
              <a:spcBef>
                <a:spcPts val="0"/>
              </a:spcBef>
              <a:defRPr/>
            </a:pPr>
            <a:r>
              <a:rPr lang="en-US" sz="2300" dirty="0">
                <a:solidFill>
                  <a:schemeClr val="tx1"/>
                </a:solidFill>
              </a:rPr>
              <a:t>Timely demand-driven evidence-support units operating within national (and local) evidence-support systems will now be able to leverage the actionable insights, living evidence syntheses, and supporting infrastructure made possible through ESIC</a:t>
            </a:r>
            <a:endParaRPr lang="en-CA" sz="2300" kern="0" dirty="0">
              <a:solidFill>
                <a:schemeClr val="tx1"/>
              </a:solidFill>
              <a:latin typeface="Arial"/>
              <a:cs typeface="Arial" panose="020B0604020202020204" pitchFamily="34" charset="0"/>
              <a:sym typeface="Arial"/>
            </a:endParaRPr>
          </a:p>
        </p:txBody>
      </p:sp>
      <p:sp>
        <p:nvSpPr>
          <p:cNvPr id="16" name="Rounded Rectangle 15">
            <a:extLst>
              <a:ext uri="{FF2B5EF4-FFF2-40B4-BE49-F238E27FC236}">
                <a16:creationId xmlns:a16="http://schemas.microsoft.com/office/drawing/2014/main" id="{9A5F3425-455C-2AE9-18DF-30DB845E0A2A}"/>
              </a:ext>
            </a:extLst>
          </p:cNvPr>
          <p:cNvSpPr/>
          <p:nvPr/>
        </p:nvSpPr>
        <p:spPr>
          <a:xfrm>
            <a:off x="2763823" y="2572369"/>
            <a:ext cx="6384040" cy="1632455"/>
          </a:xfrm>
          <a:prstGeom prst="roundRect">
            <a:avLst/>
          </a:prstGeom>
          <a:solidFill>
            <a:srgbClr val="99CC67">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aphicFrame>
        <p:nvGraphicFramePr>
          <p:cNvPr id="17" name="Table 16">
            <a:extLst>
              <a:ext uri="{FF2B5EF4-FFF2-40B4-BE49-F238E27FC236}">
                <a16:creationId xmlns:a16="http://schemas.microsoft.com/office/drawing/2014/main" id="{8B8C16A7-8586-DD46-5F5C-77E6B2E27E99}"/>
              </a:ext>
            </a:extLst>
          </p:cNvPr>
          <p:cNvGraphicFramePr>
            <a:graphicFrameLocks noGrp="1"/>
          </p:cNvGraphicFramePr>
          <p:nvPr>
            <p:extLst>
              <p:ext uri="{D42A27DB-BD31-4B8C-83A1-F6EECF244321}">
                <p14:modId xmlns:p14="http://schemas.microsoft.com/office/powerpoint/2010/main" val="2692132825"/>
              </p:ext>
            </p:extLst>
          </p:nvPr>
        </p:nvGraphicFramePr>
        <p:xfrm>
          <a:off x="2907671" y="2605901"/>
          <a:ext cx="6101540" cy="1520283"/>
        </p:xfrm>
        <a:graphic>
          <a:graphicData uri="http://schemas.openxmlformats.org/drawingml/2006/table">
            <a:tbl>
              <a:tblPr firstRow="1" firstCol="1" bandRow="1"/>
              <a:tblGrid>
                <a:gridCol w="3050770">
                  <a:extLst>
                    <a:ext uri="{9D8B030D-6E8A-4147-A177-3AD203B41FA5}">
                      <a16:colId xmlns:a16="http://schemas.microsoft.com/office/drawing/2014/main" val="229045705"/>
                    </a:ext>
                  </a:extLst>
                </a:gridCol>
                <a:gridCol w="3050770">
                  <a:extLst>
                    <a:ext uri="{9D8B030D-6E8A-4147-A177-3AD203B41FA5}">
                      <a16:colId xmlns:a16="http://schemas.microsoft.com/office/drawing/2014/main" val="3960308684"/>
                    </a:ext>
                  </a:extLst>
                </a:gridCol>
              </a:tblGrid>
              <a:tr h="40914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b="1" dirty="0">
                          <a:solidFill>
                            <a:srgbClr val="254776"/>
                          </a:solidFill>
                          <a:latin typeface="Helvetica" pitchFamily="2" charset="0"/>
                          <a:ea typeface="Garamond" panose="02020404030301010803" pitchFamily="18" charset="0"/>
                          <a:cs typeface="Garamond" panose="02020404030301010803" pitchFamily="18" charset="0"/>
                        </a:rPr>
                        <a:t>Evidence-demand prioritization mechanism</a:t>
                      </a:r>
                      <a:br>
                        <a:rPr lang="en-CA" sz="1300" b="1" dirty="0">
                          <a:solidFill>
                            <a:srgbClr val="254776"/>
                          </a:solidFill>
                          <a:latin typeface="Helvetica" pitchFamily="2" charset="0"/>
                          <a:ea typeface="Garamond" panose="02020404030301010803" pitchFamily="18" charset="0"/>
                          <a:cs typeface="Garamond" panose="02020404030301010803" pitchFamily="18" charset="0"/>
                        </a:rPr>
                      </a:br>
                      <a:r>
                        <a:rPr lang="en-CA" sz="1300" b="1" i="0" dirty="0">
                          <a:solidFill>
                            <a:srgbClr val="40B5D3"/>
                          </a:solidFill>
                          <a:latin typeface="Helvetica" pitchFamily="2" charset="0"/>
                          <a:ea typeface="Garamond" panose="02020404030301010803" pitchFamily="18" charset="0"/>
                          <a:cs typeface="Garamond" panose="02020404030301010803" pitchFamily="18" charset="0"/>
                        </a:rPr>
                        <a:t> </a:t>
                      </a:r>
                      <a:r>
                        <a:rPr lang="en-CA" sz="1200" b="0" i="0" dirty="0">
                          <a:solidFill>
                            <a:srgbClr val="254776"/>
                          </a:solidFill>
                          <a:latin typeface="Helvetica" pitchFamily="2" charset="0"/>
                          <a:ea typeface="Garamond" panose="02020404030301010803" pitchFamily="18" charset="0"/>
                          <a:cs typeface="Garamond" panose="02020404030301010803" pitchFamily="18" charset="0"/>
                        </a:rPr>
                        <a:t>(horizon scanning and elicitation of questions)</a:t>
                      </a: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100" b="1"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507952"/>
                  </a:ext>
                </a:extLst>
              </a:tr>
              <a:tr h="5320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100" b="0" i="0" dirty="0">
                          <a:solidFill>
                            <a:srgbClr val="254776"/>
                          </a:solidFill>
                          <a:latin typeface="Helvetica" pitchFamily="2" charset="0"/>
                          <a:ea typeface="Garamond" panose="02020404030301010803" pitchFamily="18" charset="0"/>
                          <a:cs typeface="Garamond" panose="02020404030301010803" pitchFamily="18" charset="0"/>
                        </a:rPr>
                        <a:t>One-window requests</a:t>
                      </a:r>
                    </a:p>
                    <a:p>
                      <a:pPr marL="0" marR="0" indent="0" algn="ctr" defTabSz="914400" rtl="0" eaLnBrk="1" fontAlgn="auto" latinLnBrk="0" hangingPunct="1">
                        <a:lnSpc>
                          <a:spcPct val="100000"/>
                        </a:lnSpc>
                        <a:spcBef>
                          <a:spcPts val="0"/>
                        </a:spcBef>
                        <a:spcAft>
                          <a:spcPts val="0"/>
                        </a:spcAft>
                        <a:buClrTx/>
                        <a:buSzTx/>
                        <a:buFontTx/>
                        <a:buNone/>
                        <a:tabLst/>
                        <a:defRPr/>
                      </a:pPr>
                      <a:r>
                        <a:rPr lang="en-CA" sz="1100" b="0" i="0" dirty="0">
                          <a:solidFill>
                            <a:srgbClr val="254776"/>
                          </a:solidFill>
                          <a:latin typeface="Helvetica" pitchFamily="2" charset="0"/>
                          <a:ea typeface="Garamond" panose="02020404030301010803" pitchFamily="18" charset="0"/>
                          <a:cs typeface="Garamond" panose="02020404030301010803" pitchFamily="18" charset="0"/>
                        </a:rPr>
                        <a:t>(when complex questions)</a:t>
                      </a:r>
                      <a:endParaRPr lang="en-CA" sz="1100" b="1" i="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100" b="0" i="0" dirty="0">
                          <a:solidFill>
                            <a:srgbClr val="254776"/>
                          </a:solidFill>
                          <a:latin typeface="Helvetica" pitchFamily="2" charset="0"/>
                          <a:ea typeface="Garamond" panose="02020404030301010803" pitchFamily="18" charset="0"/>
                          <a:cs typeface="Garamond" panose="02020404030301010803" pitchFamily="18" charset="0"/>
                        </a:rPr>
                        <a:t>        Packaged responses that align</a:t>
                      </a:r>
                      <a:br>
                        <a:rPr lang="en-CA" sz="1100" b="0" i="0" dirty="0">
                          <a:solidFill>
                            <a:srgbClr val="254776"/>
                          </a:solidFill>
                          <a:latin typeface="Helvetica" pitchFamily="2" charset="0"/>
                          <a:ea typeface="Garamond" panose="02020404030301010803" pitchFamily="18" charset="0"/>
                          <a:cs typeface="Garamond" panose="02020404030301010803" pitchFamily="18" charset="0"/>
                        </a:rPr>
                      </a:br>
                      <a:r>
                        <a:rPr lang="en-CA" sz="1100" b="0" i="0" dirty="0">
                          <a:solidFill>
                            <a:srgbClr val="254776"/>
                          </a:solidFill>
                          <a:latin typeface="Helvetica" pitchFamily="2" charset="0"/>
                          <a:ea typeface="Garamond" panose="02020404030301010803" pitchFamily="18" charset="0"/>
                          <a:cs typeface="Garamond" panose="02020404030301010803" pitchFamily="18" charset="0"/>
                        </a:rPr>
                        <a:t>         with decision-making processes</a:t>
                      </a: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5725190"/>
                  </a:ext>
                </a:extLst>
              </a:tr>
              <a:tr h="34847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b="1" dirty="0">
                          <a:solidFill>
                            <a:srgbClr val="254776"/>
                          </a:solidFill>
                          <a:latin typeface="Helvetica" pitchFamily="2" charset="0"/>
                          <a:ea typeface="Garamond" panose="02020404030301010803" pitchFamily="18" charset="0"/>
                          <a:cs typeface="Garamond" panose="02020404030301010803" pitchFamily="18" charset="0"/>
                        </a:rPr>
                        <a:t>Evidence-supply coordination mechanism</a:t>
                      </a:r>
                      <a:br>
                        <a:rPr lang="en-CA" sz="1300" b="1" dirty="0">
                          <a:solidFill>
                            <a:srgbClr val="254776"/>
                          </a:solidFill>
                          <a:latin typeface="Helvetica" pitchFamily="2" charset="0"/>
                          <a:ea typeface="Garamond" panose="02020404030301010803" pitchFamily="18" charset="0"/>
                          <a:cs typeface="Garamond" panose="02020404030301010803" pitchFamily="18" charset="0"/>
                        </a:rPr>
                      </a:br>
                      <a:r>
                        <a:rPr lang="en-CA" sz="1300" b="1" i="0" dirty="0">
                          <a:solidFill>
                            <a:srgbClr val="40B5D3"/>
                          </a:solidFill>
                          <a:latin typeface="Helvetica" pitchFamily="2" charset="0"/>
                          <a:ea typeface="Garamond" panose="02020404030301010803" pitchFamily="18" charset="0"/>
                          <a:cs typeface="Garamond" panose="02020404030301010803" pitchFamily="18" charset="0"/>
                        </a:rPr>
                        <a:t> </a:t>
                      </a:r>
                      <a:r>
                        <a:rPr lang="en-CA" sz="1200" b="0" i="0" dirty="0">
                          <a:solidFill>
                            <a:srgbClr val="254776"/>
                          </a:solidFill>
                          <a:latin typeface="Helvetica" pitchFamily="2" charset="0"/>
                          <a:ea typeface="Garamond" panose="02020404030301010803" pitchFamily="18" charset="0"/>
                          <a:cs typeface="Garamond" panose="02020404030301010803" pitchFamily="18" charset="0"/>
                        </a:rPr>
                        <a:t>(ultra-rapid evidence support to bring in needed forms of </a:t>
                      </a:r>
                      <a:r>
                        <a:rPr lang="en-CA" sz="1200" b="0" i="0" u="sng" dirty="0">
                          <a:solidFill>
                            <a:srgbClr val="254776"/>
                          </a:solidFill>
                          <a:latin typeface="Helvetica" pitchFamily="2" charset="0"/>
                          <a:ea typeface="Garamond" panose="02020404030301010803" pitchFamily="18" charset="0"/>
                          <a:cs typeface="Garamond" panose="02020404030301010803" pitchFamily="18" charset="0"/>
                        </a:rPr>
                        <a:t>existing</a:t>
                      </a:r>
                      <a:r>
                        <a:rPr lang="en-CA" sz="1200" b="0" i="0" dirty="0">
                          <a:solidFill>
                            <a:srgbClr val="254776"/>
                          </a:solidFill>
                          <a:latin typeface="Helvetica" pitchFamily="2" charset="0"/>
                          <a:ea typeface="Garamond" panose="02020404030301010803" pitchFamily="18" charset="0"/>
                          <a:cs typeface="Garamond" panose="02020404030301010803" pitchFamily="18" charset="0"/>
                        </a:rPr>
                        <a:t> evidence and</a:t>
                      </a:r>
                      <a:br>
                        <a:rPr lang="en-CA" sz="1200" b="0" i="0" dirty="0">
                          <a:solidFill>
                            <a:srgbClr val="254776"/>
                          </a:solidFill>
                          <a:latin typeface="Helvetica" pitchFamily="2" charset="0"/>
                          <a:ea typeface="Garamond" panose="02020404030301010803" pitchFamily="18" charset="0"/>
                          <a:cs typeface="Garamond" panose="02020404030301010803" pitchFamily="18" charset="0"/>
                        </a:rPr>
                      </a:br>
                      <a:r>
                        <a:rPr lang="en-CA" sz="1200" b="0" i="0" dirty="0">
                          <a:solidFill>
                            <a:srgbClr val="254776"/>
                          </a:solidFill>
                          <a:latin typeface="Helvetica" pitchFamily="2" charset="0"/>
                          <a:ea typeface="Garamond" panose="02020404030301010803" pitchFamily="18" charset="0"/>
                          <a:cs typeface="Garamond" panose="02020404030301010803" pitchFamily="18" charset="0"/>
                        </a:rPr>
                        <a:t>a ‘general contractor’ model to bring in the right ‘trades’ to build out </a:t>
                      </a:r>
                      <a:r>
                        <a:rPr lang="en-CA" sz="1200" b="0" i="0" u="sng" dirty="0">
                          <a:solidFill>
                            <a:srgbClr val="254776"/>
                          </a:solidFill>
                          <a:latin typeface="Helvetica" pitchFamily="2" charset="0"/>
                          <a:ea typeface="Garamond" panose="02020404030301010803" pitchFamily="18" charset="0"/>
                          <a:cs typeface="Garamond" panose="02020404030301010803" pitchFamily="18" charset="0"/>
                        </a:rPr>
                        <a:t>new</a:t>
                      </a:r>
                      <a:r>
                        <a:rPr lang="en-CA" sz="1200" b="0" i="0" dirty="0">
                          <a:solidFill>
                            <a:srgbClr val="254776"/>
                          </a:solidFill>
                          <a:latin typeface="Helvetica" pitchFamily="2" charset="0"/>
                          <a:ea typeface="Garamond" panose="02020404030301010803" pitchFamily="18" charset="0"/>
                          <a:cs typeface="Garamond" panose="02020404030301010803" pitchFamily="18" charset="0"/>
                        </a:rPr>
                        <a:t> evidence)</a:t>
                      </a:r>
                      <a:endParaRPr lang="en-CA" sz="1300" b="1" dirty="0">
                        <a:solidFill>
                          <a:srgbClr val="254776"/>
                        </a:solidFill>
                        <a:latin typeface="Helvetica" pitchFamily="2" charset="0"/>
                        <a:ea typeface="Garamond" panose="02020404030301010803" pitchFamily="18" charset="0"/>
                        <a:cs typeface="Garamond" panose="02020404030301010803" pitchFamily="18" charset="0"/>
                      </a:endParaRPr>
                    </a:p>
                  </a:txBody>
                  <a:tcPr marL="18390" marR="1839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100" b="1"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847820"/>
                  </a:ext>
                </a:extLst>
              </a:tr>
            </a:tbl>
          </a:graphicData>
        </a:graphic>
      </p:graphicFrame>
      <p:sp>
        <p:nvSpPr>
          <p:cNvPr id="41" name="Rounded Rectangle 40">
            <a:extLst>
              <a:ext uri="{FF2B5EF4-FFF2-40B4-BE49-F238E27FC236}">
                <a16:creationId xmlns:a16="http://schemas.microsoft.com/office/drawing/2014/main" id="{E8C752E9-D4EE-613B-5477-E3E36541EC41}"/>
              </a:ext>
            </a:extLst>
          </p:cNvPr>
          <p:cNvSpPr/>
          <p:nvPr/>
        </p:nvSpPr>
        <p:spPr>
          <a:xfrm>
            <a:off x="2405478" y="4626240"/>
            <a:ext cx="5152306" cy="2090033"/>
          </a:xfrm>
          <a:prstGeom prst="roundRect">
            <a:avLst/>
          </a:prstGeom>
          <a:solidFill>
            <a:srgbClr val="99CC67">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aphicFrame>
        <p:nvGraphicFramePr>
          <p:cNvPr id="43" name="Table 42">
            <a:extLst>
              <a:ext uri="{FF2B5EF4-FFF2-40B4-BE49-F238E27FC236}">
                <a16:creationId xmlns:a16="http://schemas.microsoft.com/office/drawing/2014/main" id="{AD320019-7CEC-3ED0-D066-C4ACF2249FCC}"/>
              </a:ext>
            </a:extLst>
          </p:cNvPr>
          <p:cNvGraphicFramePr>
            <a:graphicFrameLocks noGrp="1"/>
          </p:cNvGraphicFramePr>
          <p:nvPr>
            <p:extLst>
              <p:ext uri="{D42A27DB-BD31-4B8C-83A1-F6EECF244321}">
                <p14:modId xmlns:p14="http://schemas.microsoft.com/office/powerpoint/2010/main" val="121388637"/>
              </p:ext>
            </p:extLst>
          </p:nvPr>
        </p:nvGraphicFramePr>
        <p:xfrm>
          <a:off x="2542438" y="4709175"/>
          <a:ext cx="5057395" cy="1981180"/>
        </p:xfrm>
        <a:graphic>
          <a:graphicData uri="http://schemas.openxmlformats.org/drawingml/2006/table">
            <a:tbl>
              <a:tblPr firstRow="1" firstCol="1" bandRow="1"/>
              <a:tblGrid>
                <a:gridCol w="2745876">
                  <a:extLst>
                    <a:ext uri="{9D8B030D-6E8A-4147-A177-3AD203B41FA5}">
                      <a16:colId xmlns:a16="http://schemas.microsoft.com/office/drawing/2014/main" val="229045705"/>
                    </a:ext>
                  </a:extLst>
                </a:gridCol>
                <a:gridCol w="2311519">
                  <a:extLst>
                    <a:ext uri="{9D8B030D-6E8A-4147-A177-3AD203B41FA5}">
                      <a16:colId xmlns:a16="http://schemas.microsoft.com/office/drawing/2014/main" val="2443240437"/>
                    </a:ext>
                  </a:extLst>
                </a:gridCol>
              </a:tblGrid>
              <a:tr h="188925">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300" b="1" dirty="0">
                          <a:solidFill>
                            <a:srgbClr val="254776"/>
                          </a:solidFill>
                          <a:latin typeface="Helvetica" pitchFamily="2" charset="0"/>
                          <a:ea typeface="Garamond" panose="02020404030301010803" pitchFamily="18" charset="0"/>
                          <a:cs typeface="Garamond" panose="02020404030301010803" pitchFamily="18" charset="0"/>
                        </a:rPr>
                        <a:t>Timely demand-driven evidence-support units</a:t>
                      </a:r>
                      <a:r>
                        <a:rPr lang="en-CA" sz="1300" b="0" dirty="0">
                          <a:solidFill>
                            <a:srgbClr val="254776"/>
                          </a:solidFill>
                          <a:latin typeface="Helvetica" pitchFamily="2" charset="0"/>
                          <a:ea typeface="Garamond" panose="02020404030301010803" pitchFamily="18" charset="0"/>
                          <a:cs typeface="Garamond" panose="02020404030301010803" pitchFamily="18" charset="0"/>
                        </a:rPr>
                        <a:t> (the ‘trades’)</a:t>
                      </a:r>
                      <a:br>
                        <a:rPr lang="en-CA" sz="1300" b="1" dirty="0">
                          <a:solidFill>
                            <a:srgbClr val="254776"/>
                          </a:solidFill>
                          <a:latin typeface="Helvetica" pitchFamily="2" charset="0"/>
                          <a:ea typeface="Garamond" panose="02020404030301010803" pitchFamily="18" charset="0"/>
                          <a:cs typeface="Garamond" panose="02020404030301010803" pitchFamily="18" charset="0"/>
                        </a:rPr>
                      </a:br>
                      <a:r>
                        <a:rPr lang="en-CA" sz="1300" b="0" dirty="0">
                          <a:solidFill>
                            <a:srgbClr val="254776"/>
                          </a:solidFill>
                          <a:latin typeface="Helvetica" pitchFamily="2" charset="0"/>
                          <a:ea typeface="Garamond" panose="02020404030301010803" pitchFamily="18" charset="0"/>
                          <a:cs typeface="Garamond" panose="02020404030301010803" pitchFamily="18" charset="0"/>
                        </a:rPr>
                        <a:t>… focused on a specific form of evidence</a:t>
                      </a: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b="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1214049"/>
                  </a:ext>
                </a:extLst>
              </a:tr>
              <a:tr h="875256">
                <a:tc>
                  <a:txBody>
                    <a:bodyPr/>
                    <a:lstStyle/>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dirty="0">
                          <a:solidFill>
                            <a:srgbClr val="254776"/>
                          </a:solidFill>
                          <a:latin typeface="Helvetica" pitchFamily="2" charset="0"/>
                          <a:ea typeface="Garamond" panose="02020404030301010803" pitchFamily="18" charset="0"/>
                          <a:cs typeface="Garamond" panose="02020404030301010803" pitchFamily="18" charset="0"/>
                        </a:rPr>
                        <a:t>Data analytics</a:t>
                      </a: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dirty="0">
                          <a:solidFill>
                            <a:srgbClr val="254776"/>
                          </a:solidFill>
                          <a:latin typeface="Helvetica" pitchFamily="2" charset="0"/>
                          <a:ea typeface="Garamond" panose="02020404030301010803" pitchFamily="18" charset="0"/>
                          <a:cs typeface="Garamond" panose="02020404030301010803" pitchFamily="18" charset="0"/>
                        </a:rPr>
                        <a:t>Modeling</a:t>
                      </a: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dirty="0">
                          <a:solidFill>
                            <a:srgbClr val="254776"/>
                          </a:solidFill>
                          <a:latin typeface="Helvetica" pitchFamily="2" charset="0"/>
                          <a:ea typeface="Garamond" panose="02020404030301010803" pitchFamily="18" charset="0"/>
                          <a:cs typeface="Garamond" panose="02020404030301010803" pitchFamily="18" charset="0"/>
                        </a:rPr>
                        <a:t>Evaluation</a:t>
                      </a: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dirty="0">
                          <a:solidFill>
                            <a:srgbClr val="254776"/>
                          </a:solidFill>
                          <a:latin typeface="Helvetica" pitchFamily="2" charset="0"/>
                          <a:ea typeface="Garamond" panose="02020404030301010803" pitchFamily="18" charset="0"/>
                          <a:cs typeface="Garamond" panose="02020404030301010803" pitchFamily="18" charset="0"/>
                        </a:rPr>
                        <a:t>Behavioural/implementation research</a:t>
                      </a: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dirty="0">
                          <a:solidFill>
                            <a:srgbClr val="254776"/>
                          </a:solidFill>
                          <a:latin typeface="Helvetica" pitchFamily="2" charset="0"/>
                          <a:ea typeface="Garamond" panose="02020404030301010803" pitchFamily="18" charset="0"/>
                          <a:cs typeface="Garamond" panose="02020404030301010803" pitchFamily="18" charset="0"/>
                        </a:rPr>
                        <a:t>Qualitative insights</a:t>
                      </a: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50" b="0" dirty="0">
                          <a:solidFill>
                            <a:srgbClr val="254776"/>
                          </a:solidFill>
                          <a:latin typeface="Helvetica" pitchFamily="2" charset="0"/>
                          <a:ea typeface="Garamond" panose="02020404030301010803" pitchFamily="18" charset="0"/>
                          <a:cs typeface="Garamond" panose="02020404030301010803" pitchFamily="18" charset="0"/>
                        </a:rPr>
                        <a:t>Evidence synthesis (contextualized)</a:t>
                      </a:r>
                    </a:p>
                    <a:p>
                      <a:pPr marL="90488"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50" b="0" dirty="0">
                          <a:solidFill>
                            <a:srgbClr val="254776"/>
                          </a:solidFill>
                          <a:latin typeface="Helvetica" pitchFamily="2" charset="0"/>
                          <a:ea typeface="Garamond" panose="02020404030301010803" pitchFamily="18" charset="0"/>
                          <a:cs typeface="Garamond" panose="02020404030301010803" pitchFamily="18" charset="0"/>
                        </a:rPr>
                        <a:t>Technology assessments / </a:t>
                      </a:r>
                      <a:br>
                        <a:rPr lang="en-CA" sz="1050" b="0" dirty="0">
                          <a:solidFill>
                            <a:srgbClr val="254776"/>
                          </a:solidFill>
                          <a:latin typeface="Helvetica" pitchFamily="2" charset="0"/>
                          <a:ea typeface="Garamond" panose="02020404030301010803" pitchFamily="18" charset="0"/>
                          <a:cs typeface="Garamond" panose="02020404030301010803" pitchFamily="18" charset="0"/>
                        </a:rPr>
                      </a:br>
                      <a:r>
                        <a:rPr lang="en-CA" sz="1050" b="0" dirty="0">
                          <a:solidFill>
                            <a:srgbClr val="254776"/>
                          </a:solidFill>
                          <a:latin typeface="Helvetica" pitchFamily="2" charset="0"/>
                          <a:ea typeface="Garamond" panose="02020404030301010803" pitchFamily="18" charset="0"/>
                          <a:cs typeface="Garamond" panose="02020404030301010803" pitchFamily="18" charset="0"/>
                        </a:rPr>
                        <a:t>cost-effectiveness analysis</a:t>
                      </a:r>
                    </a:p>
                    <a:p>
                      <a:pPr marL="90488"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50" b="0" dirty="0">
                          <a:solidFill>
                            <a:srgbClr val="254776"/>
                          </a:solidFill>
                          <a:latin typeface="Helvetica" pitchFamily="2" charset="0"/>
                          <a:ea typeface="Garamond" panose="02020404030301010803" pitchFamily="18" charset="0"/>
                          <a:cs typeface="Garamond" panose="02020404030301010803" pitchFamily="18" charset="0"/>
                        </a:rPr>
                        <a:t>Guidance</a:t>
                      </a: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847820"/>
                  </a:ext>
                </a:extLst>
              </a:tr>
              <a:tr h="709684">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300" b="0" dirty="0">
                          <a:solidFill>
                            <a:srgbClr val="254776"/>
                          </a:solidFill>
                          <a:latin typeface="Helvetica" pitchFamily="2" charset="0"/>
                          <a:ea typeface="Garamond" panose="02020404030301010803" pitchFamily="18" charset="0"/>
                          <a:cs typeface="Garamond" panose="02020404030301010803" pitchFamily="18" charset="0"/>
                        </a:rPr>
                        <a:t>… focused on specific sectors (and many forms of evidence)</a:t>
                      </a: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dirty="0">
                          <a:solidFill>
                            <a:schemeClr val="tx1"/>
                          </a:solidFill>
                          <a:latin typeface="Helvetica" pitchFamily="2" charset="0"/>
                          <a:ea typeface="Garamond" panose="02020404030301010803" pitchFamily="18" charset="0"/>
                          <a:cs typeface="Garamond" panose="02020404030301010803" pitchFamily="18" charset="0"/>
                        </a:rPr>
                        <a:t>Climate action</a:t>
                      </a: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dirty="0">
                          <a:solidFill>
                            <a:schemeClr val="tx1"/>
                          </a:solidFill>
                          <a:latin typeface="Helvetica" pitchFamily="2" charset="0"/>
                          <a:ea typeface="Garamond" panose="02020404030301010803" pitchFamily="18" charset="0"/>
                          <a:cs typeface="Garamond" panose="02020404030301010803" pitchFamily="18" charset="0"/>
                        </a:rPr>
                        <a:t>Education, health, public security, social services, etc.</a:t>
                      </a: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dirty="0">
                          <a:solidFill>
                            <a:schemeClr val="tx1"/>
                          </a:solidFill>
                          <a:latin typeface="Helvetica" pitchFamily="2" charset="0"/>
                          <a:ea typeface="Garamond" panose="02020404030301010803" pitchFamily="18" charset="0"/>
                          <a:cs typeface="Garamond" panose="02020404030301010803" pitchFamily="18" charset="0"/>
                        </a:rPr>
                        <a:t>International development</a:t>
                      </a: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b="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684735"/>
                  </a:ext>
                </a:extLst>
              </a:tr>
            </a:tbl>
          </a:graphicData>
        </a:graphic>
      </p:graphicFrame>
      <p:grpSp>
        <p:nvGrpSpPr>
          <p:cNvPr id="78" name="Group 77">
            <a:extLst>
              <a:ext uri="{FF2B5EF4-FFF2-40B4-BE49-F238E27FC236}">
                <a16:creationId xmlns:a16="http://schemas.microsoft.com/office/drawing/2014/main" id="{58A8D20F-E71D-9860-A776-0786193E2623}"/>
              </a:ext>
            </a:extLst>
          </p:cNvPr>
          <p:cNvGrpSpPr/>
          <p:nvPr/>
        </p:nvGrpSpPr>
        <p:grpSpPr>
          <a:xfrm rot="16200000" flipH="1">
            <a:off x="7577467" y="5454051"/>
            <a:ext cx="173233" cy="145420"/>
            <a:chOff x="5830099" y="0"/>
            <a:chExt cx="64895" cy="288001"/>
          </a:xfrm>
        </p:grpSpPr>
        <p:cxnSp>
          <p:nvCxnSpPr>
            <p:cNvPr id="79" name="Straight Arrow Connector 78">
              <a:extLst>
                <a:ext uri="{FF2B5EF4-FFF2-40B4-BE49-F238E27FC236}">
                  <a16:creationId xmlns:a16="http://schemas.microsoft.com/office/drawing/2014/main" id="{F9A4EB5A-B8FB-B814-FF56-138B79E3C62A}"/>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CEF1A581-4FEB-7C0B-6BB3-7141BDB18BB1}"/>
                </a:ext>
              </a:extLst>
            </p:cNvPr>
            <p:cNvCxnSpPr>
              <a:cxnSpLocks/>
            </p:cNvCxnSpPr>
            <p:nvPr/>
          </p:nvCxnSpPr>
          <p:spPr>
            <a:xfrm flipV="1">
              <a:off x="5830099" y="6"/>
              <a:ext cx="0" cy="287995"/>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cxnSp>
        <p:nvCxnSpPr>
          <p:cNvPr id="36" name="Straight Arrow Connector 35">
            <a:extLst>
              <a:ext uri="{FF2B5EF4-FFF2-40B4-BE49-F238E27FC236}">
                <a16:creationId xmlns:a16="http://schemas.microsoft.com/office/drawing/2014/main" id="{61C1BCD4-9FFF-63B9-6EAC-E2D4C298E7EC}"/>
              </a:ext>
            </a:extLst>
          </p:cNvPr>
          <p:cNvCxnSpPr>
            <a:cxnSpLocks/>
          </p:cNvCxnSpPr>
          <p:nvPr/>
        </p:nvCxnSpPr>
        <p:spPr>
          <a:xfrm flipV="1">
            <a:off x="6432241" y="3195772"/>
            <a:ext cx="0" cy="230494"/>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2B5042AE-701A-E272-A246-77FDC00DC497}"/>
              </a:ext>
            </a:extLst>
          </p:cNvPr>
          <p:cNvCxnSpPr>
            <a:cxnSpLocks/>
          </p:cNvCxnSpPr>
          <p:nvPr/>
        </p:nvCxnSpPr>
        <p:spPr>
          <a:xfrm>
            <a:off x="5492892" y="3210930"/>
            <a:ext cx="0" cy="230494"/>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nvGrpSpPr>
          <p:cNvPr id="8" name="Group 7">
            <a:extLst>
              <a:ext uri="{FF2B5EF4-FFF2-40B4-BE49-F238E27FC236}">
                <a16:creationId xmlns:a16="http://schemas.microsoft.com/office/drawing/2014/main" id="{B02E9B0E-0A8A-149E-B395-7B30A2F50895}"/>
              </a:ext>
            </a:extLst>
          </p:cNvPr>
          <p:cNvGrpSpPr/>
          <p:nvPr/>
        </p:nvGrpSpPr>
        <p:grpSpPr>
          <a:xfrm rot="10800000" flipH="1">
            <a:off x="5769520" y="2254091"/>
            <a:ext cx="188921" cy="288000"/>
            <a:chOff x="5706073" y="0"/>
            <a:chExt cx="188921" cy="288000"/>
          </a:xfrm>
        </p:grpSpPr>
        <p:cxnSp>
          <p:nvCxnSpPr>
            <p:cNvPr id="9" name="Straight Arrow Connector 8">
              <a:extLst>
                <a:ext uri="{FF2B5EF4-FFF2-40B4-BE49-F238E27FC236}">
                  <a16:creationId xmlns:a16="http://schemas.microsoft.com/office/drawing/2014/main" id="{E9C4240C-D1A5-3C17-CB57-BED11322BE52}"/>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C5BDA682-D464-06F4-502E-F7CCE28B5971}"/>
                </a:ext>
              </a:extLst>
            </p:cNvPr>
            <p:cNvCxnSpPr>
              <a:cxnSpLocks/>
            </p:cNvCxnSpPr>
            <p:nvPr/>
          </p:nvCxnSpPr>
          <p:spPr>
            <a:xfrm flipV="1">
              <a:off x="5706073"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sp>
        <p:nvSpPr>
          <p:cNvPr id="42" name="Rounded Rectangle 41">
            <a:extLst>
              <a:ext uri="{FF2B5EF4-FFF2-40B4-BE49-F238E27FC236}">
                <a16:creationId xmlns:a16="http://schemas.microsoft.com/office/drawing/2014/main" id="{77FBD945-B9D6-7242-A286-2ED70F3D2F3A}"/>
              </a:ext>
            </a:extLst>
          </p:cNvPr>
          <p:cNvSpPr/>
          <p:nvPr/>
        </p:nvSpPr>
        <p:spPr>
          <a:xfrm>
            <a:off x="7780572" y="4616993"/>
            <a:ext cx="1821235" cy="2090031"/>
          </a:xfrm>
          <a:prstGeom prst="roundRect">
            <a:avLst/>
          </a:prstGeom>
          <a:solidFill>
            <a:srgbClr val="CC76A6">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aphicFrame>
        <p:nvGraphicFramePr>
          <p:cNvPr id="38" name="Table 37">
            <a:extLst>
              <a:ext uri="{FF2B5EF4-FFF2-40B4-BE49-F238E27FC236}">
                <a16:creationId xmlns:a16="http://schemas.microsoft.com/office/drawing/2014/main" id="{C3616C13-243C-3CA2-64D6-3992C2B55139}"/>
              </a:ext>
            </a:extLst>
          </p:cNvPr>
          <p:cNvGraphicFramePr>
            <a:graphicFrameLocks noGrp="1"/>
          </p:cNvGraphicFramePr>
          <p:nvPr>
            <p:extLst>
              <p:ext uri="{D42A27DB-BD31-4B8C-83A1-F6EECF244321}">
                <p14:modId xmlns:p14="http://schemas.microsoft.com/office/powerpoint/2010/main" val="1596424924"/>
              </p:ext>
            </p:extLst>
          </p:nvPr>
        </p:nvGraphicFramePr>
        <p:xfrm>
          <a:off x="7822621" y="4736996"/>
          <a:ext cx="1876592" cy="1981179"/>
        </p:xfrm>
        <a:graphic>
          <a:graphicData uri="http://schemas.openxmlformats.org/drawingml/2006/table">
            <a:tbl>
              <a:tblPr firstRow="1" firstCol="1" bandRow="1"/>
              <a:tblGrid>
                <a:gridCol w="1876592">
                  <a:extLst>
                    <a:ext uri="{9D8B030D-6E8A-4147-A177-3AD203B41FA5}">
                      <a16:colId xmlns:a16="http://schemas.microsoft.com/office/drawing/2014/main" val="2063349985"/>
                    </a:ext>
                  </a:extLst>
                </a:gridCol>
              </a:tblGrid>
              <a:tr h="19811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00" b="1" dirty="0">
                        <a:solidFill>
                          <a:schemeClr val="tx1"/>
                        </a:solidFill>
                        <a:latin typeface="Helvetica" pitchFamily="2" charset="0"/>
                        <a:ea typeface="Garamond" panose="02020404030301010803" pitchFamily="18" charset="0"/>
                        <a:cs typeface="Garamond" panose="020204040303010108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300" b="1" dirty="0">
                          <a:solidFill>
                            <a:srgbClr val="254776"/>
                          </a:solidFill>
                          <a:latin typeface="Helvetica" pitchFamily="2" charset="0"/>
                          <a:ea typeface="Garamond" panose="02020404030301010803" pitchFamily="18" charset="0"/>
                          <a:cs typeface="Garamond" panose="02020404030301010803" pitchFamily="18" charset="0"/>
                        </a:rPr>
                        <a:t>Evidence Synthesis Infrastructure Collaborative</a:t>
                      </a:r>
                    </a:p>
                    <a:p>
                      <a:pPr marL="90488" marR="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dirty="0">
                          <a:solidFill>
                            <a:srgbClr val="254776"/>
                          </a:solidFill>
                          <a:latin typeface="Helvetica" pitchFamily="2" charset="0"/>
                          <a:ea typeface="Garamond" panose="02020404030301010803" pitchFamily="18" charset="0"/>
                          <a:cs typeface="Garamond" panose="02020404030301010803" pitchFamily="18" charset="0"/>
                        </a:rPr>
                        <a:t>Actionable insights</a:t>
                      </a:r>
                    </a:p>
                    <a:p>
                      <a:pPr marL="90488" marR="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dirty="0">
                          <a:solidFill>
                            <a:srgbClr val="254776"/>
                          </a:solidFill>
                          <a:latin typeface="Helvetica" pitchFamily="2" charset="0"/>
                          <a:ea typeface="Garamond" panose="02020404030301010803" pitchFamily="18" charset="0"/>
                          <a:cs typeface="Garamond" panose="02020404030301010803" pitchFamily="18" charset="0"/>
                        </a:rPr>
                        <a:t>Living evidence syntheses</a:t>
                      </a:r>
                    </a:p>
                    <a:p>
                      <a:pPr marL="90488" marR="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dirty="0">
                          <a:solidFill>
                            <a:srgbClr val="254776"/>
                          </a:solidFill>
                          <a:latin typeface="Helvetica" pitchFamily="2" charset="0"/>
                          <a:ea typeface="Garamond" panose="02020404030301010803" pitchFamily="18" charset="0"/>
                          <a:cs typeface="Garamond" panose="02020404030301010803" pitchFamily="18" charset="0"/>
                        </a:rPr>
                        <a:t>Infrastructure supporting demand-side engagement, data sharing &amp; reusing, AI use, methods innovation, and capacity sharing</a:t>
                      </a: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507952"/>
                  </a:ext>
                </a:extLst>
              </a:tr>
            </a:tbl>
          </a:graphicData>
        </a:graphic>
      </p:graphicFrame>
      <p:grpSp>
        <p:nvGrpSpPr>
          <p:cNvPr id="35" name="Group 34">
            <a:extLst>
              <a:ext uri="{FF2B5EF4-FFF2-40B4-BE49-F238E27FC236}">
                <a16:creationId xmlns:a16="http://schemas.microsoft.com/office/drawing/2014/main" id="{F797DC39-6B6B-4DA7-4FA0-8E992814FCF2}"/>
              </a:ext>
            </a:extLst>
          </p:cNvPr>
          <p:cNvGrpSpPr/>
          <p:nvPr/>
        </p:nvGrpSpPr>
        <p:grpSpPr>
          <a:xfrm rot="10800000" flipH="1">
            <a:off x="5760534" y="4229538"/>
            <a:ext cx="188921" cy="288000"/>
            <a:chOff x="5706073" y="0"/>
            <a:chExt cx="188921" cy="288000"/>
          </a:xfrm>
        </p:grpSpPr>
        <p:cxnSp>
          <p:nvCxnSpPr>
            <p:cNvPr id="40" name="Straight Arrow Connector 39">
              <a:extLst>
                <a:ext uri="{FF2B5EF4-FFF2-40B4-BE49-F238E27FC236}">
                  <a16:creationId xmlns:a16="http://schemas.microsoft.com/office/drawing/2014/main" id="{C4E51BB8-47A1-15D1-C0E4-BE102B06BC07}"/>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4FF91C7C-BE06-A1CB-3C2E-DF8C392213FF}"/>
                </a:ext>
              </a:extLst>
            </p:cNvPr>
            <p:cNvCxnSpPr>
              <a:cxnSpLocks/>
            </p:cNvCxnSpPr>
            <p:nvPr/>
          </p:nvCxnSpPr>
          <p:spPr>
            <a:xfrm flipV="1">
              <a:off x="5706073"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sp>
        <p:nvSpPr>
          <p:cNvPr id="7" name="Slide Number Placeholder 4">
            <a:extLst>
              <a:ext uri="{FF2B5EF4-FFF2-40B4-BE49-F238E27FC236}">
                <a16:creationId xmlns:a16="http://schemas.microsoft.com/office/drawing/2014/main" id="{BBBE18FE-0CEE-AC1D-72AE-29F380F9B7EF}"/>
              </a:ext>
            </a:extLst>
          </p:cNvPr>
          <p:cNvSpPr>
            <a:spLocks noGrp="1"/>
          </p:cNvSpPr>
          <p:nvPr>
            <p:ph type="sldNum" sz="quarter" idx="4"/>
          </p:nvPr>
        </p:nvSpPr>
        <p:spPr>
          <a:xfrm>
            <a:off x="11783932" y="6463958"/>
            <a:ext cx="357352" cy="365125"/>
          </a:xfrm>
        </p:spPr>
        <p:txBody>
          <a:bodyPr/>
          <a:lstStyle/>
          <a:p>
            <a:fld id="{E2CB33EA-91D6-F140-A440-0A130B2A34DE}" type="slidenum">
              <a:rPr lang="en-US" smtClean="0"/>
              <a:pPr/>
              <a:t>1</a:t>
            </a:fld>
            <a:endParaRPr lang="en-US" dirty="0"/>
          </a:p>
        </p:txBody>
      </p:sp>
    </p:spTree>
    <p:extLst>
      <p:ext uri="{BB962C8B-B14F-4D97-AF65-F5344CB8AC3E}">
        <p14:creationId xmlns:p14="http://schemas.microsoft.com/office/powerpoint/2010/main" val="3521368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750A2A20-6748-9546-0BF2-722772E3D76B}"/>
              </a:ext>
            </a:extLst>
          </p:cNvPr>
          <p:cNvGrpSpPr/>
          <p:nvPr/>
        </p:nvGrpSpPr>
        <p:grpSpPr>
          <a:xfrm rot="10800000">
            <a:off x="4765773" y="5572862"/>
            <a:ext cx="1716048" cy="319995"/>
            <a:chOff x="101017" y="2582243"/>
            <a:chExt cx="1716048" cy="319995"/>
          </a:xfrm>
        </p:grpSpPr>
        <p:pic>
          <p:nvPicPr>
            <p:cNvPr id="81" name="Picture 80">
              <a:extLst>
                <a:ext uri="{FF2B5EF4-FFF2-40B4-BE49-F238E27FC236}">
                  <a16:creationId xmlns:a16="http://schemas.microsoft.com/office/drawing/2014/main" id="{AACA18BB-7EAD-7D2F-6F01-0E0C3BBC98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pic>
          <p:nvPicPr>
            <p:cNvPr id="82" name="Picture 81">
              <a:extLst>
                <a:ext uri="{FF2B5EF4-FFF2-40B4-BE49-F238E27FC236}">
                  <a16:creationId xmlns:a16="http://schemas.microsoft.com/office/drawing/2014/main" id="{F9025C0D-1092-0906-CC4E-B5C7A5C9E7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grpSp>
      <p:grpSp>
        <p:nvGrpSpPr>
          <p:cNvPr id="56" name="Group 55">
            <a:extLst>
              <a:ext uri="{FF2B5EF4-FFF2-40B4-BE49-F238E27FC236}">
                <a16:creationId xmlns:a16="http://schemas.microsoft.com/office/drawing/2014/main" id="{8ABA5622-B87C-B5B8-C235-432A426ADEDC}"/>
              </a:ext>
            </a:extLst>
          </p:cNvPr>
          <p:cNvGrpSpPr/>
          <p:nvPr/>
        </p:nvGrpSpPr>
        <p:grpSpPr>
          <a:xfrm rot="10800000">
            <a:off x="4795262" y="3073873"/>
            <a:ext cx="1716048" cy="319995"/>
            <a:chOff x="101017" y="2582243"/>
            <a:chExt cx="1716048" cy="319995"/>
          </a:xfrm>
        </p:grpSpPr>
        <p:pic>
          <p:nvPicPr>
            <p:cNvPr id="57" name="Picture 56">
              <a:extLst>
                <a:ext uri="{FF2B5EF4-FFF2-40B4-BE49-F238E27FC236}">
                  <a16:creationId xmlns:a16="http://schemas.microsoft.com/office/drawing/2014/main" id="{7C24B5E6-0E45-9284-F274-9E1970CEB3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pic>
          <p:nvPicPr>
            <p:cNvPr id="58" name="Picture 57">
              <a:extLst>
                <a:ext uri="{FF2B5EF4-FFF2-40B4-BE49-F238E27FC236}">
                  <a16:creationId xmlns:a16="http://schemas.microsoft.com/office/drawing/2014/main" id="{5C2C4476-A289-D3B0-DE9C-E11BE2194C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grpSp>
      <p:graphicFrame>
        <p:nvGraphicFramePr>
          <p:cNvPr id="67" name="Table 66">
            <a:extLst>
              <a:ext uri="{FF2B5EF4-FFF2-40B4-BE49-F238E27FC236}">
                <a16:creationId xmlns:a16="http://schemas.microsoft.com/office/drawing/2014/main" id="{8B8D55A7-ABA4-537F-F2C9-024FEBCB97A1}"/>
              </a:ext>
            </a:extLst>
          </p:cNvPr>
          <p:cNvGraphicFramePr>
            <a:graphicFrameLocks noGrp="1"/>
          </p:cNvGraphicFramePr>
          <p:nvPr>
            <p:extLst>
              <p:ext uri="{D42A27DB-BD31-4B8C-83A1-F6EECF244321}">
                <p14:modId xmlns:p14="http://schemas.microsoft.com/office/powerpoint/2010/main" val="208215612"/>
              </p:ext>
            </p:extLst>
          </p:nvPr>
        </p:nvGraphicFramePr>
        <p:xfrm>
          <a:off x="187703" y="5429788"/>
          <a:ext cx="1842709" cy="1120155"/>
        </p:xfrm>
        <a:graphic>
          <a:graphicData uri="http://schemas.openxmlformats.org/drawingml/2006/table">
            <a:tbl>
              <a:tblPr firstRow="1" firstCol="1" bandRow="1"/>
              <a:tblGrid>
                <a:gridCol w="312480">
                  <a:extLst>
                    <a:ext uri="{9D8B030D-6E8A-4147-A177-3AD203B41FA5}">
                      <a16:colId xmlns:a16="http://schemas.microsoft.com/office/drawing/2014/main" val="1026761990"/>
                    </a:ext>
                  </a:extLst>
                </a:gridCol>
                <a:gridCol w="1530229">
                  <a:extLst>
                    <a:ext uri="{9D8B030D-6E8A-4147-A177-3AD203B41FA5}">
                      <a16:colId xmlns:a16="http://schemas.microsoft.com/office/drawing/2014/main" val="2835784650"/>
                    </a:ext>
                  </a:extLst>
                </a:gridCol>
              </a:tblGrid>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sz="1050" b="0" dirty="0">
                          <a:solidFill>
                            <a:srgbClr val="254776"/>
                          </a:solidFill>
                          <a:effectLst/>
                          <a:latin typeface="Arial" panose="020B0604020202020204" pitchFamily="34" charset="0"/>
                          <a:cs typeface="Arial" panose="020B0604020202020204" pitchFamily="34" charset="0"/>
                        </a:rPr>
                        <a:t>   Data analytics</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050" b="0" dirty="0">
                          <a:solidFill>
                            <a:srgbClr val="254776"/>
                          </a:solidFill>
                          <a:effectLst/>
                          <a:latin typeface="Arial" panose="020B0604020202020204" pitchFamily="34" charset="0"/>
                          <a:cs typeface="Arial" panose="020B0604020202020204" pitchFamily="34" charset="0"/>
                        </a:rPr>
                        <a:t>   Evaluation</a:t>
                      </a:r>
                      <a:endParaRPr lang="en-CA" sz="700" b="0" dirty="0">
                        <a:solidFill>
                          <a:srgbClr val="254776"/>
                        </a:solidFill>
                        <a:effectLst/>
                        <a:latin typeface="+mj-lt"/>
                        <a:ea typeface="Times New Roman" panose="02020603050405020304" pitchFamily="18" charset="0"/>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sz="1050" b="0" dirty="0">
                          <a:solidFill>
                            <a:srgbClr val="254776"/>
                          </a:solidFill>
                          <a:effectLst/>
                          <a:latin typeface="Arial" panose="020B0604020202020204" pitchFamily="34" charset="0"/>
                          <a:cs typeface="Arial" panose="020B0604020202020204" pitchFamily="34" charset="0"/>
                        </a:rPr>
                        <a:t>   Qualitative insights</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bl>
          </a:graphicData>
        </a:graphic>
      </p:graphicFrame>
      <p:graphicFrame>
        <p:nvGraphicFramePr>
          <p:cNvPr id="59" name="Table 58">
            <a:extLst>
              <a:ext uri="{FF2B5EF4-FFF2-40B4-BE49-F238E27FC236}">
                <a16:creationId xmlns:a16="http://schemas.microsoft.com/office/drawing/2014/main" id="{42D7C369-7896-90CC-C731-11B769B6E80E}"/>
              </a:ext>
            </a:extLst>
          </p:cNvPr>
          <p:cNvGraphicFramePr>
            <a:graphicFrameLocks noGrp="1"/>
          </p:cNvGraphicFramePr>
          <p:nvPr>
            <p:extLst>
              <p:ext uri="{D42A27DB-BD31-4B8C-83A1-F6EECF244321}">
                <p14:modId xmlns:p14="http://schemas.microsoft.com/office/powerpoint/2010/main" val="3659217011"/>
              </p:ext>
            </p:extLst>
          </p:nvPr>
        </p:nvGraphicFramePr>
        <p:xfrm>
          <a:off x="4830064" y="2938208"/>
          <a:ext cx="2186639" cy="1866925"/>
        </p:xfrm>
        <a:graphic>
          <a:graphicData uri="http://schemas.openxmlformats.org/drawingml/2006/table">
            <a:tbl>
              <a:tblPr firstRow="1" firstCol="1" bandRow="1"/>
              <a:tblGrid>
                <a:gridCol w="370803">
                  <a:extLst>
                    <a:ext uri="{9D8B030D-6E8A-4147-A177-3AD203B41FA5}">
                      <a16:colId xmlns:a16="http://schemas.microsoft.com/office/drawing/2014/main" val="1026761990"/>
                    </a:ext>
                  </a:extLst>
                </a:gridCol>
                <a:gridCol w="1815836">
                  <a:extLst>
                    <a:ext uri="{9D8B030D-6E8A-4147-A177-3AD203B41FA5}">
                      <a16:colId xmlns:a16="http://schemas.microsoft.com/office/drawing/2014/main" val="2835784650"/>
                    </a:ext>
                  </a:extLst>
                </a:gridCol>
              </a:tblGrid>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sz="1050" b="0" dirty="0">
                          <a:solidFill>
                            <a:srgbClr val="254776"/>
                          </a:solidFill>
                          <a:effectLst/>
                          <a:latin typeface="Arial" panose="020B0604020202020204" pitchFamily="34" charset="0"/>
                          <a:cs typeface="Arial" panose="020B0604020202020204" pitchFamily="34" charset="0"/>
                        </a:rPr>
                        <a:t>   Modeling</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050" b="0" dirty="0">
                          <a:solidFill>
                            <a:srgbClr val="254776"/>
                          </a:solidFill>
                          <a:effectLst/>
                          <a:latin typeface="Arial" panose="020B0604020202020204" pitchFamily="34" charset="0"/>
                          <a:cs typeface="Arial" panose="020B0604020202020204" pitchFamily="34" charset="0"/>
                        </a:rPr>
                        <a:t>   Evaluation</a:t>
                      </a:r>
                      <a:endParaRPr lang="en-CA" sz="700" b="0" dirty="0">
                        <a:solidFill>
                          <a:srgbClr val="254776"/>
                        </a:solidFill>
                        <a:effectLst/>
                        <a:latin typeface="+mj-lt"/>
                        <a:ea typeface="Times New Roman" panose="02020603050405020304" pitchFamily="18" charset="0"/>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sz="1050" b="0" dirty="0">
                          <a:solidFill>
                            <a:srgbClr val="254776"/>
                          </a:solidFill>
                          <a:effectLst/>
                          <a:latin typeface="Arial" panose="020B0604020202020204" pitchFamily="34" charset="0"/>
                          <a:cs typeface="Arial" panose="020B0604020202020204" pitchFamily="34" charset="0"/>
                        </a:rPr>
                        <a:t>   Qualitative insights</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   Guidelines</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2266877"/>
                  </a:ext>
                </a:extLst>
              </a:tr>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   Technology assessments</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2098287"/>
                  </a:ext>
                </a:extLst>
              </a:tr>
            </a:tbl>
          </a:graphicData>
        </a:graphic>
      </p:graphicFrame>
      <p:graphicFrame>
        <p:nvGraphicFramePr>
          <p:cNvPr id="75" name="Table 74">
            <a:extLst>
              <a:ext uri="{FF2B5EF4-FFF2-40B4-BE49-F238E27FC236}">
                <a16:creationId xmlns:a16="http://schemas.microsoft.com/office/drawing/2014/main" id="{48830DF8-0EE3-0C60-6F20-EB2A13DE2787}"/>
              </a:ext>
            </a:extLst>
          </p:cNvPr>
          <p:cNvGraphicFramePr>
            <a:graphicFrameLocks noGrp="1"/>
          </p:cNvGraphicFramePr>
          <p:nvPr>
            <p:extLst>
              <p:ext uri="{D42A27DB-BD31-4B8C-83A1-F6EECF244321}">
                <p14:modId xmlns:p14="http://schemas.microsoft.com/office/powerpoint/2010/main" val="2826766867"/>
              </p:ext>
            </p:extLst>
          </p:nvPr>
        </p:nvGraphicFramePr>
        <p:xfrm>
          <a:off x="4777360" y="5495929"/>
          <a:ext cx="2280606" cy="1120155"/>
        </p:xfrm>
        <a:graphic>
          <a:graphicData uri="http://schemas.openxmlformats.org/drawingml/2006/table">
            <a:tbl>
              <a:tblPr firstRow="1" firstCol="1" bandRow="1"/>
              <a:tblGrid>
                <a:gridCol w="386737">
                  <a:extLst>
                    <a:ext uri="{9D8B030D-6E8A-4147-A177-3AD203B41FA5}">
                      <a16:colId xmlns:a16="http://schemas.microsoft.com/office/drawing/2014/main" val="1026761990"/>
                    </a:ext>
                  </a:extLst>
                </a:gridCol>
                <a:gridCol w="1893869">
                  <a:extLst>
                    <a:ext uri="{9D8B030D-6E8A-4147-A177-3AD203B41FA5}">
                      <a16:colId xmlns:a16="http://schemas.microsoft.com/office/drawing/2014/main" val="2835784650"/>
                    </a:ext>
                  </a:extLst>
                </a:gridCol>
              </a:tblGrid>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050" b="0" dirty="0">
                          <a:solidFill>
                            <a:srgbClr val="254776"/>
                          </a:solidFill>
                          <a:effectLst/>
                          <a:latin typeface="Arial" panose="020B0604020202020204" pitchFamily="34" charset="0"/>
                          <a:cs typeface="Arial" panose="020B0604020202020204" pitchFamily="34" charset="0"/>
                        </a:rPr>
                        <a:t>     Behavioural/</a:t>
                      </a:r>
                    </a:p>
                    <a:p>
                      <a:pPr algn="l"/>
                      <a:r>
                        <a:rPr lang="en-CA" sz="1050" b="0" dirty="0">
                          <a:solidFill>
                            <a:srgbClr val="254776"/>
                          </a:solidFill>
                          <a:effectLst/>
                          <a:latin typeface="Arial" panose="020B0604020202020204" pitchFamily="34" charset="0"/>
                          <a:cs typeface="Arial" panose="020B0604020202020204" pitchFamily="34" charset="0"/>
                        </a:rPr>
                        <a:t>     implementation research</a:t>
                      </a:r>
                      <a:endParaRPr lang="en-CA" sz="9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050" b="0" dirty="0">
                          <a:solidFill>
                            <a:srgbClr val="254776"/>
                          </a:solidFill>
                          <a:effectLst/>
                          <a:latin typeface="Arial" panose="020B0604020202020204" pitchFamily="34" charset="0"/>
                          <a:cs typeface="Arial" panose="020B0604020202020204" pitchFamily="34" charset="0"/>
                        </a:rPr>
                        <a:t>     Qualitative insights</a:t>
                      </a:r>
                      <a:endParaRPr lang="en-CA" sz="700" b="0" dirty="0">
                        <a:solidFill>
                          <a:srgbClr val="254776"/>
                        </a:solidFill>
                        <a:effectLst/>
                        <a:latin typeface="+mj-lt"/>
                        <a:ea typeface="Times New Roman" panose="02020603050405020304" pitchFamily="18" charset="0"/>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CA" sz="9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bl>
          </a:graphicData>
        </a:graphic>
      </p:graphicFrame>
      <p:graphicFrame>
        <p:nvGraphicFramePr>
          <p:cNvPr id="15" name="Table 14">
            <a:extLst>
              <a:ext uri="{FF2B5EF4-FFF2-40B4-BE49-F238E27FC236}">
                <a16:creationId xmlns:a16="http://schemas.microsoft.com/office/drawing/2014/main" id="{B2D9E63A-8DCC-96DF-C8F8-9A0FF0097219}"/>
              </a:ext>
            </a:extLst>
          </p:cNvPr>
          <p:cNvGraphicFramePr>
            <a:graphicFrameLocks noGrp="1"/>
          </p:cNvGraphicFramePr>
          <p:nvPr>
            <p:extLst>
              <p:ext uri="{D42A27DB-BD31-4B8C-83A1-F6EECF244321}">
                <p14:modId xmlns:p14="http://schemas.microsoft.com/office/powerpoint/2010/main" val="2543386726"/>
              </p:ext>
            </p:extLst>
          </p:nvPr>
        </p:nvGraphicFramePr>
        <p:xfrm>
          <a:off x="169484" y="2928986"/>
          <a:ext cx="1842709" cy="1120155"/>
        </p:xfrm>
        <a:graphic>
          <a:graphicData uri="http://schemas.openxmlformats.org/drawingml/2006/table">
            <a:tbl>
              <a:tblPr firstRow="1" firstCol="1" bandRow="1"/>
              <a:tblGrid>
                <a:gridCol w="312480">
                  <a:extLst>
                    <a:ext uri="{9D8B030D-6E8A-4147-A177-3AD203B41FA5}">
                      <a16:colId xmlns:a16="http://schemas.microsoft.com/office/drawing/2014/main" val="1026761990"/>
                    </a:ext>
                  </a:extLst>
                </a:gridCol>
                <a:gridCol w="1530229">
                  <a:extLst>
                    <a:ext uri="{9D8B030D-6E8A-4147-A177-3AD203B41FA5}">
                      <a16:colId xmlns:a16="http://schemas.microsoft.com/office/drawing/2014/main" val="2835784650"/>
                    </a:ext>
                  </a:extLst>
                </a:gridCol>
              </a:tblGrid>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sz="1050" b="0" dirty="0">
                          <a:solidFill>
                            <a:srgbClr val="254776"/>
                          </a:solidFill>
                          <a:effectLst/>
                          <a:latin typeface="Arial" panose="020B0604020202020204" pitchFamily="34" charset="0"/>
                          <a:cs typeface="Arial" panose="020B0604020202020204" pitchFamily="34" charset="0"/>
                        </a:rPr>
                        <a:t>   </a:t>
                      </a:r>
                      <a:r>
                        <a:rPr lang="en-CA" sz="1050" b="0" dirty="0">
                          <a:solidFill>
                            <a:schemeClr val="tx1"/>
                          </a:solidFill>
                          <a:effectLst/>
                          <a:latin typeface="Arial" panose="020B0604020202020204" pitchFamily="34" charset="0"/>
                          <a:cs typeface="Arial" panose="020B0604020202020204" pitchFamily="34" charset="0"/>
                        </a:rPr>
                        <a:t>Data analytics</a:t>
                      </a:r>
                      <a:endParaRPr lang="en-CA" sz="700" b="0" dirty="0">
                        <a:solidFill>
                          <a:schemeClr val="tx1"/>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en-US" sz="160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050" b="0" dirty="0">
                          <a:solidFill>
                            <a:srgbClr val="254776"/>
                          </a:solidFill>
                          <a:effectLst/>
                          <a:latin typeface="Arial" panose="020B0604020202020204" pitchFamily="34" charset="0"/>
                          <a:cs typeface="Arial" panose="020B0604020202020204" pitchFamily="34" charset="0"/>
                        </a:rPr>
                        <a:t>   Modeling</a:t>
                      </a:r>
                      <a:endParaRPr lang="en-CA" sz="700" b="0" dirty="0">
                        <a:solidFill>
                          <a:srgbClr val="254776"/>
                        </a:solidFill>
                        <a:effectLst/>
                        <a:latin typeface="+mj-lt"/>
                        <a:ea typeface="Times New Roman" panose="02020603050405020304" pitchFamily="18" charset="0"/>
                        <a:cs typeface="Times New Roman" panose="02020603050405020304" pitchFamily="18"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en-US" sz="160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sz="1050" b="0" dirty="0">
                          <a:solidFill>
                            <a:srgbClr val="254776"/>
                          </a:solidFill>
                          <a:effectLst/>
                          <a:latin typeface="Arial" panose="020B0604020202020204" pitchFamily="34" charset="0"/>
                          <a:cs typeface="Arial" panose="020B0604020202020204" pitchFamily="34" charset="0"/>
                        </a:rPr>
                        <a:t>   Qualitative insights</a:t>
                      </a:r>
                      <a:endParaRPr lang="en-CA" sz="700" b="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bl>
          </a:graphicData>
        </a:graphic>
      </p:graphicFrame>
      <p:sp>
        <p:nvSpPr>
          <p:cNvPr id="10" name="Title 14">
            <a:extLst>
              <a:ext uri="{FF2B5EF4-FFF2-40B4-BE49-F238E27FC236}">
                <a16:creationId xmlns:a16="http://schemas.microsoft.com/office/drawing/2014/main" id="{EE1EC868-7126-878C-C76B-592D410FF7EC}"/>
              </a:ext>
            </a:extLst>
          </p:cNvPr>
          <p:cNvSpPr>
            <a:spLocks noGrp="1"/>
          </p:cNvSpPr>
          <p:nvPr>
            <p:ph type="title"/>
          </p:nvPr>
        </p:nvSpPr>
        <p:spPr/>
        <p:txBody>
          <a:bodyPr>
            <a:noAutofit/>
          </a:bodyPr>
          <a:lstStyle/>
          <a:p>
            <a:pPr defTabSz="914400" hangingPunct="0">
              <a:spcBef>
                <a:spcPts val="0"/>
              </a:spcBef>
              <a:defRPr/>
            </a:pPr>
            <a:r>
              <a:rPr lang="en-US" sz="2300" kern="0" dirty="0">
                <a:solidFill>
                  <a:schemeClr val="tx1"/>
                </a:solidFill>
                <a:latin typeface="Arial"/>
                <a:cs typeface="Arial" panose="020B0604020202020204" pitchFamily="34" charset="0"/>
                <a:sym typeface="Arial"/>
              </a:rPr>
              <a:t>T</a:t>
            </a:r>
            <a:r>
              <a:rPr kumimoji="0" lang="en-US" sz="230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hose supporting government policymakers will now be able to access </a:t>
            </a:r>
            <a:r>
              <a:rPr lang="en-US" sz="2300" kern="0" dirty="0">
                <a:solidFill>
                  <a:schemeClr val="tx1"/>
                </a:solidFill>
                <a:latin typeface="Arial"/>
                <a:cs typeface="Arial" panose="020B0604020202020204" pitchFamily="34" charset="0"/>
                <a:sym typeface="Arial"/>
              </a:rPr>
              <a:t>global evidence </a:t>
            </a:r>
            <a:r>
              <a:rPr kumimoji="0" lang="en-US" sz="230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and then very rapidly provide highly contextualized insights from the global evidence alongside insights from what has been learned from national (and local) evidence</a:t>
            </a:r>
            <a:endParaRPr kumimoji="0" lang="en-US" sz="2300" i="0" u="none" strike="noStrike" kern="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endParaRPr>
          </a:p>
        </p:txBody>
      </p:sp>
      <p:cxnSp>
        <p:nvCxnSpPr>
          <p:cNvPr id="26" name="Straight Connector 25">
            <a:extLst>
              <a:ext uri="{FF2B5EF4-FFF2-40B4-BE49-F238E27FC236}">
                <a16:creationId xmlns:a16="http://schemas.microsoft.com/office/drawing/2014/main" id="{5D634CCD-2C93-9329-E84F-2C2F5CBA6963}"/>
              </a:ext>
            </a:extLst>
          </p:cNvPr>
          <p:cNvCxnSpPr>
            <a:cxnSpLocks/>
          </p:cNvCxnSpPr>
          <p:nvPr/>
        </p:nvCxnSpPr>
        <p:spPr>
          <a:xfrm flipH="1">
            <a:off x="6883537" y="1392835"/>
            <a:ext cx="19542" cy="4983732"/>
          </a:xfrm>
          <a:prstGeom prst="line">
            <a:avLst/>
          </a:prstGeom>
          <a:ln w="38100">
            <a:solidFill>
              <a:srgbClr val="DADFE2"/>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8C32A611-9F59-0FD1-A2EA-17B30E9E9FC5}"/>
              </a:ext>
            </a:extLst>
          </p:cNvPr>
          <p:cNvSpPr txBox="1"/>
          <p:nvPr/>
        </p:nvSpPr>
        <p:spPr>
          <a:xfrm>
            <a:off x="-53043" y="2415936"/>
            <a:ext cx="2044391"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Understanding a problem and its causes</a:t>
            </a:r>
            <a:endParaRPr kumimoji="0" lang="en-CA" sz="12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8" name="TextBox 27">
            <a:extLst>
              <a:ext uri="{FF2B5EF4-FFF2-40B4-BE49-F238E27FC236}">
                <a16:creationId xmlns:a16="http://schemas.microsoft.com/office/drawing/2014/main" id="{E11A941D-307B-16A2-714D-663B59DD0A1A}"/>
              </a:ext>
            </a:extLst>
          </p:cNvPr>
          <p:cNvSpPr txBox="1"/>
          <p:nvPr/>
        </p:nvSpPr>
        <p:spPr>
          <a:xfrm>
            <a:off x="4619333" y="2418335"/>
            <a:ext cx="1832626"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Selecting an option for addressing the problem</a:t>
            </a:r>
          </a:p>
        </p:txBody>
      </p:sp>
      <p:sp>
        <p:nvSpPr>
          <p:cNvPr id="29" name="TextBox 28">
            <a:extLst>
              <a:ext uri="{FF2B5EF4-FFF2-40B4-BE49-F238E27FC236}">
                <a16:creationId xmlns:a16="http://schemas.microsoft.com/office/drawing/2014/main" id="{56BC2BA5-F3FA-DE23-73C8-337EBF743380}"/>
              </a:ext>
            </a:extLst>
          </p:cNvPr>
          <p:cNvSpPr txBox="1"/>
          <p:nvPr/>
        </p:nvSpPr>
        <p:spPr>
          <a:xfrm>
            <a:off x="4636567" y="4970236"/>
            <a:ext cx="2099688"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Identifying implementation considerations</a:t>
            </a:r>
          </a:p>
        </p:txBody>
      </p:sp>
      <p:sp>
        <p:nvSpPr>
          <p:cNvPr id="31" name="TextBox 30">
            <a:extLst>
              <a:ext uri="{FF2B5EF4-FFF2-40B4-BE49-F238E27FC236}">
                <a16:creationId xmlns:a16="http://schemas.microsoft.com/office/drawing/2014/main" id="{6C184BE3-26E3-1EAA-79BC-BA47C8E255E6}"/>
              </a:ext>
            </a:extLst>
          </p:cNvPr>
          <p:cNvSpPr txBox="1"/>
          <p:nvPr/>
        </p:nvSpPr>
        <p:spPr>
          <a:xfrm>
            <a:off x="-254086" y="4913351"/>
            <a:ext cx="2189535"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Monitoring implementation and evaluating impacts</a:t>
            </a:r>
          </a:p>
        </p:txBody>
      </p:sp>
      <p:sp>
        <p:nvSpPr>
          <p:cNvPr id="18" name="TextBox 17">
            <a:extLst>
              <a:ext uri="{FF2B5EF4-FFF2-40B4-BE49-F238E27FC236}">
                <a16:creationId xmlns:a16="http://schemas.microsoft.com/office/drawing/2014/main" id="{6F762966-01FD-45BB-45C8-EE702B53FD3C}"/>
              </a:ext>
            </a:extLst>
          </p:cNvPr>
          <p:cNvSpPr txBox="1"/>
          <p:nvPr/>
        </p:nvSpPr>
        <p:spPr>
          <a:xfrm>
            <a:off x="9983807" y="3438616"/>
            <a:ext cx="2159704"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Horizon scan</a:t>
            </a:r>
            <a:br>
              <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r>
              <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(to leverage foresight work</a:t>
            </a:r>
            <a:r>
              <a:rPr kumimoji="0" lang="en-CA" sz="10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done nationally and globally)</a:t>
            </a:r>
          </a:p>
        </p:txBody>
      </p:sp>
      <p:sp>
        <p:nvSpPr>
          <p:cNvPr id="19" name="TextBox 18">
            <a:extLst>
              <a:ext uri="{FF2B5EF4-FFF2-40B4-BE49-F238E27FC236}">
                <a16:creationId xmlns:a16="http://schemas.microsoft.com/office/drawing/2014/main" id="{4DF91BEC-ABC5-9971-7C27-41C43A37E3AD}"/>
              </a:ext>
            </a:extLst>
          </p:cNvPr>
          <p:cNvSpPr txBox="1"/>
          <p:nvPr/>
        </p:nvSpPr>
        <p:spPr>
          <a:xfrm>
            <a:off x="9990826" y="4116399"/>
            <a:ext cx="2145665"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Key-informant interviews summary </a:t>
            </a:r>
            <a:r>
              <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(to leverage rich experiences) </a:t>
            </a:r>
            <a:r>
              <a:rPr kumimoji="0" lang="en-CA" sz="1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and public</a:t>
            </a:r>
            <a:r>
              <a:rPr lang="en-CA" sz="1000" b="1" dirty="0">
                <a:latin typeface="Arial" panose="020B0604020202020204" pitchFamily="34" charset="0"/>
                <a:cs typeface="Arial" panose="020B0604020202020204" pitchFamily="34" charset="0"/>
              </a:rPr>
              <a:t>-opinion research</a:t>
            </a:r>
            <a:r>
              <a:rPr lang="en-CA" sz="1000" dirty="0">
                <a:latin typeface="Arial" panose="020B0604020202020204" pitchFamily="34" charset="0"/>
                <a:cs typeface="Arial" panose="020B0604020202020204" pitchFamily="34" charset="0"/>
              </a:rPr>
              <a:t> (to capture opinions)</a:t>
            </a:r>
            <a:endPar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83454258-D16C-B1D0-6663-A18915FF13F3}"/>
              </a:ext>
            </a:extLst>
          </p:cNvPr>
          <p:cNvSpPr txBox="1"/>
          <p:nvPr/>
        </p:nvSpPr>
        <p:spPr>
          <a:xfrm>
            <a:off x="9997840" y="4948070"/>
            <a:ext cx="2145664"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Deliberative processes summary </a:t>
            </a:r>
            <a:r>
              <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(to engage citizens and stakeholders in collective problem solving) </a:t>
            </a:r>
            <a:r>
              <a:rPr kumimoji="0" lang="en-CA" sz="1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and stakeholder engagement </a:t>
            </a:r>
            <a:r>
              <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more generally</a:t>
            </a:r>
          </a:p>
        </p:txBody>
      </p:sp>
      <p:sp>
        <p:nvSpPr>
          <p:cNvPr id="21" name="TextBox 20">
            <a:extLst>
              <a:ext uri="{FF2B5EF4-FFF2-40B4-BE49-F238E27FC236}">
                <a16:creationId xmlns:a16="http://schemas.microsoft.com/office/drawing/2014/main" id="{FA0FB83D-9C85-FEF4-B331-D30BED062AB5}"/>
              </a:ext>
            </a:extLst>
          </p:cNvPr>
          <p:cNvSpPr txBox="1"/>
          <p:nvPr/>
        </p:nvSpPr>
        <p:spPr>
          <a:xfrm>
            <a:off x="7705187" y="2493894"/>
            <a:ext cx="1518508" cy="1169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lgn="l" defTabSz="457189"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effectLst/>
                <a:uLnTx/>
                <a:uFillTx/>
                <a:latin typeface="Helvetica" pitchFamily="2" charset="0"/>
                <a:ea typeface="+mn-ea"/>
                <a:cs typeface="+mn-cs"/>
              </a:rPr>
              <a:t>Evidence synthesis,</a:t>
            </a:r>
          </a:p>
          <a:p>
            <a:pPr marL="0" marR="0" lvl="0" indent="0" algn="l" defTabSz="457189" rtl="0" eaLnBrk="1" fontAlgn="auto" latinLnBrk="0" hangingPunct="1">
              <a:lnSpc>
                <a:spcPct val="100000"/>
              </a:lnSpc>
              <a:spcBef>
                <a:spcPts val="0"/>
              </a:spcBef>
              <a:spcAft>
                <a:spcPts val="0"/>
              </a:spcAft>
              <a:buClrTx/>
              <a:buSzTx/>
              <a:buFontTx/>
              <a:buNone/>
              <a:tabLst/>
              <a:defRPr/>
            </a:pPr>
            <a:r>
              <a:rPr lang="en-CA" sz="1000" b="1" dirty="0">
                <a:latin typeface="Helvetica" pitchFamily="2" charset="0"/>
              </a:rPr>
              <a:t>Ideally living</a:t>
            </a:r>
            <a:br>
              <a:rPr kumimoji="0" lang="en-CA" sz="1000" b="0" i="0" u="none" strike="noStrike" kern="1200" cap="none" spc="0" normalizeH="0" baseline="0" noProof="0" dirty="0">
                <a:ln>
                  <a:noFill/>
                </a:ln>
                <a:effectLst/>
                <a:uLnTx/>
                <a:uFillTx/>
                <a:latin typeface="Helvetica" pitchFamily="2" charset="0"/>
                <a:ea typeface="+mn-ea"/>
                <a:cs typeface="+mn-cs"/>
              </a:rPr>
            </a:br>
            <a:r>
              <a:rPr kumimoji="0" lang="en-CA" sz="1000" b="0" i="0" u="none" strike="noStrike" kern="1200" cap="none" spc="0" normalizeH="0" baseline="0" noProof="0" dirty="0">
                <a:ln>
                  <a:noFill/>
                </a:ln>
                <a:effectLst/>
                <a:uLnTx/>
                <a:uFillTx/>
                <a:latin typeface="Helvetica" pitchFamily="2" charset="0"/>
                <a:ea typeface="+mn-ea"/>
                <a:cs typeface="+mn-cs"/>
              </a:rPr>
              <a:t>(what has been learned from around the world, including how it varies by groups and contexts)</a:t>
            </a:r>
          </a:p>
        </p:txBody>
      </p:sp>
      <p:sp>
        <p:nvSpPr>
          <p:cNvPr id="23" name="TextBox 22">
            <a:extLst>
              <a:ext uri="{FF2B5EF4-FFF2-40B4-BE49-F238E27FC236}">
                <a16:creationId xmlns:a16="http://schemas.microsoft.com/office/drawing/2014/main" id="{4475A594-8C81-492E-0B14-66942DE5087E}"/>
              </a:ext>
            </a:extLst>
          </p:cNvPr>
          <p:cNvSpPr txBox="1"/>
          <p:nvPr/>
        </p:nvSpPr>
        <p:spPr>
          <a:xfrm>
            <a:off x="9997840" y="2464486"/>
            <a:ext cx="2194160"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effectLst/>
                <a:uLnTx/>
                <a:uFillTx/>
                <a:latin typeface="Helvetica" pitchFamily="2" charset="0"/>
                <a:ea typeface="+mn-ea"/>
                <a:cs typeface="+mn-cs"/>
              </a:rPr>
              <a:t>Jurisdictional scan</a:t>
            </a:r>
            <a:br>
              <a:rPr kumimoji="0" lang="en-CA" sz="1000" b="0" i="0" u="none" strike="noStrike" kern="1200" cap="none" spc="0" normalizeH="0" baseline="0" noProof="0" dirty="0">
                <a:ln>
                  <a:noFill/>
                </a:ln>
                <a:effectLst/>
                <a:uLnTx/>
                <a:uFillTx/>
                <a:latin typeface="Helvetica" pitchFamily="2" charset="0"/>
                <a:ea typeface="+mn-ea"/>
                <a:cs typeface="+mn-cs"/>
              </a:rPr>
            </a:br>
            <a:r>
              <a:rPr kumimoji="0" lang="en-CA" sz="1000" b="0" i="0" u="none" strike="noStrike" kern="1200" cap="none" spc="0" normalizeH="0" baseline="0" noProof="0" dirty="0">
                <a:ln>
                  <a:noFill/>
                </a:ln>
                <a:effectLst/>
                <a:uLnTx/>
                <a:uFillTx/>
                <a:latin typeface="Helvetica" pitchFamily="2" charset="0"/>
                <a:ea typeface="+mn-ea"/>
                <a:cs typeface="+mn-cs"/>
              </a:rPr>
              <a:t>(to document policies and practices</a:t>
            </a:r>
            <a:br>
              <a:rPr lang="en-CA" sz="1000" dirty="0">
                <a:latin typeface="Helvetica" pitchFamily="2" charset="0"/>
              </a:rPr>
            </a:br>
            <a:r>
              <a:rPr lang="en-CA" sz="1000" dirty="0">
                <a:latin typeface="Helvetica" pitchFamily="2" charset="0"/>
              </a:rPr>
              <a:t>and </a:t>
            </a:r>
            <a:r>
              <a:rPr kumimoji="0" lang="en-CA" sz="1000" b="0" i="0" u="none" strike="noStrike" kern="1200" cap="none" spc="0" normalizeH="0" baseline="0" noProof="0" dirty="0">
                <a:ln>
                  <a:noFill/>
                </a:ln>
                <a:effectLst/>
                <a:uLnTx/>
                <a:uFillTx/>
                <a:latin typeface="Helvetica" pitchFamily="2" charset="0"/>
                <a:ea typeface="+mn-ea"/>
                <a:cs typeface="+mn-cs"/>
              </a:rPr>
              <a:t>experiences with &amp; evaluations of what’s been tried in parts of the country</a:t>
            </a:r>
            <a:r>
              <a:rPr lang="en-CA" sz="1000" dirty="0">
                <a:latin typeface="Helvetica" pitchFamily="2" charset="0"/>
              </a:rPr>
              <a:t> and in other</a:t>
            </a:r>
            <a:r>
              <a:rPr kumimoji="0" lang="en-CA" sz="1000" b="0" i="0" u="none" strike="noStrike" kern="1200" cap="none" spc="0" normalizeH="0" baseline="0" noProof="0" dirty="0">
                <a:ln>
                  <a:noFill/>
                </a:ln>
                <a:effectLst/>
                <a:uLnTx/>
                <a:uFillTx/>
                <a:latin typeface="Helvetica" pitchFamily="2" charset="0"/>
                <a:ea typeface="+mn-ea"/>
                <a:cs typeface="+mn-cs"/>
              </a:rPr>
              <a:t> </a:t>
            </a:r>
            <a:r>
              <a:rPr kumimoji="0" lang="en-CA" sz="1000" b="0" i="0" u="none" strike="noStrike" kern="1200" cap="none" spc="0" normalizeH="0" baseline="0" noProof="0" dirty="0">
                <a:ln>
                  <a:noFill/>
                </a:ln>
                <a:effectLst/>
                <a:uLnTx/>
                <a:uFillTx/>
                <a:latin typeface="Helvetica" pitchFamily="2" charset="0"/>
                <a:ea typeface="+mn-ea"/>
              </a:rPr>
              <a:t>countries)</a:t>
            </a:r>
            <a:endParaRPr kumimoji="0" lang="en-CA"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cxnSp>
        <p:nvCxnSpPr>
          <p:cNvPr id="72" name="Straight Connector 71">
            <a:extLst>
              <a:ext uri="{FF2B5EF4-FFF2-40B4-BE49-F238E27FC236}">
                <a16:creationId xmlns:a16="http://schemas.microsoft.com/office/drawing/2014/main" id="{38F4D445-D376-76F9-7B31-E9692D0EC58D}"/>
              </a:ext>
            </a:extLst>
          </p:cNvPr>
          <p:cNvCxnSpPr>
            <a:cxnSpLocks/>
          </p:cNvCxnSpPr>
          <p:nvPr/>
        </p:nvCxnSpPr>
        <p:spPr>
          <a:xfrm>
            <a:off x="9303208" y="2287853"/>
            <a:ext cx="0" cy="4088714"/>
          </a:xfrm>
          <a:prstGeom prst="line">
            <a:avLst/>
          </a:prstGeom>
          <a:ln w="38100">
            <a:solidFill>
              <a:srgbClr val="DADFE2"/>
            </a:solidFill>
            <a:prstDash val="sysDot"/>
          </a:ln>
        </p:spPr>
        <p:style>
          <a:lnRef idx="1">
            <a:schemeClr val="dk1"/>
          </a:lnRef>
          <a:fillRef idx="0">
            <a:schemeClr val="dk1"/>
          </a:fillRef>
          <a:effectRef idx="0">
            <a:schemeClr val="dk1"/>
          </a:effectRef>
          <a:fontRef idx="minor">
            <a:schemeClr val="tx1"/>
          </a:fontRef>
        </p:style>
      </p:cxnSp>
      <p:sp>
        <p:nvSpPr>
          <p:cNvPr id="73" name="TextBox 72">
            <a:extLst>
              <a:ext uri="{FF2B5EF4-FFF2-40B4-BE49-F238E27FC236}">
                <a16:creationId xmlns:a16="http://schemas.microsoft.com/office/drawing/2014/main" id="{7CBAC4E9-2BDF-32D4-4110-4F1DD424BE62}"/>
              </a:ext>
            </a:extLst>
          </p:cNvPr>
          <p:cNvSpPr txBox="1"/>
          <p:nvPr/>
        </p:nvSpPr>
        <p:spPr>
          <a:xfrm>
            <a:off x="1987620" y="1544197"/>
            <a:ext cx="2870979"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Domestic evidence</a:t>
            </a:r>
            <a:endParaRPr kumimoji="0" lang="en-CA" sz="140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4" name="TextBox 73">
            <a:extLst>
              <a:ext uri="{FF2B5EF4-FFF2-40B4-BE49-F238E27FC236}">
                <a16:creationId xmlns:a16="http://schemas.microsoft.com/office/drawing/2014/main" id="{2C5DC442-CAF9-5600-6600-1B112CBAE48D}"/>
              </a:ext>
            </a:extLst>
          </p:cNvPr>
          <p:cNvSpPr txBox="1"/>
          <p:nvPr/>
        </p:nvSpPr>
        <p:spPr>
          <a:xfrm>
            <a:off x="7031923" y="1612161"/>
            <a:ext cx="1832623"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Global evidence</a:t>
            </a:r>
            <a:endParaRPr kumimoji="0" lang="en-CA" sz="1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8" name="TextBox 77">
            <a:extLst>
              <a:ext uri="{FF2B5EF4-FFF2-40B4-BE49-F238E27FC236}">
                <a16:creationId xmlns:a16="http://schemas.microsoft.com/office/drawing/2014/main" id="{525312BC-0ECB-D340-81EB-D34571A72A6E}"/>
              </a:ext>
            </a:extLst>
          </p:cNvPr>
          <p:cNvSpPr txBox="1"/>
          <p:nvPr/>
        </p:nvSpPr>
        <p:spPr>
          <a:xfrm>
            <a:off x="9272831" y="1622505"/>
            <a:ext cx="2554324"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Other types of information</a:t>
            </a:r>
            <a:endParaRPr kumimoji="0" lang="en-CA" sz="1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90" name="Picture 89">
            <a:extLst>
              <a:ext uri="{FF2B5EF4-FFF2-40B4-BE49-F238E27FC236}">
                <a16:creationId xmlns:a16="http://schemas.microsoft.com/office/drawing/2014/main" id="{C0972DB2-017B-9E52-F17D-2B2EB26E1E71}"/>
              </a:ext>
            </a:extLst>
          </p:cNvPr>
          <p:cNvPicPr>
            <a:picLocks noChangeAspect="1"/>
          </p:cNvPicPr>
          <p:nvPr/>
        </p:nvPicPr>
        <p:blipFill>
          <a:blip r:embed="rId4"/>
          <a:srcRect/>
          <a:stretch/>
        </p:blipFill>
        <p:spPr>
          <a:xfrm>
            <a:off x="1682315" y="2852842"/>
            <a:ext cx="3166807" cy="3254774"/>
          </a:xfrm>
          <a:prstGeom prst="rect">
            <a:avLst/>
          </a:prstGeom>
        </p:spPr>
      </p:pic>
      <p:grpSp>
        <p:nvGrpSpPr>
          <p:cNvPr id="107" name="Group 106">
            <a:extLst>
              <a:ext uri="{FF2B5EF4-FFF2-40B4-BE49-F238E27FC236}">
                <a16:creationId xmlns:a16="http://schemas.microsoft.com/office/drawing/2014/main" id="{81A5ADF7-E98C-9B4D-0BE7-B18B16E77E18}"/>
              </a:ext>
            </a:extLst>
          </p:cNvPr>
          <p:cNvGrpSpPr/>
          <p:nvPr/>
        </p:nvGrpSpPr>
        <p:grpSpPr>
          <a:xfrm>
            <a:off x="177190" y="2945145"/>
            <a:ext cx="330731" cy="1071512"/>
            <a:chOff x="189990" y="2585841"/>
            <a:chExt cx="330731" cy="1071512"/>
          </a:xfrm>
        </p:grpSpPr>
        <p:cxnSp>
          <p:nvCxnSpPr>
            <p:cNvPr id="106" name="Straight Connector 105">
              <a:extLst>
                <a:ext uri="{FF2B5EF4-FFF2-40B4-BE49-F238E27FC236}">
                  <a16:creationId xmlns:a16="http://schemas.microsoft.com/office/drawing/2014/main" id="{B7322A55-130E-A9D1-0073-1B21C611914D}"/>
                </a:ext>
              </a:extLst>
            </p:cNvPr>
            <p:cNvCxnSpPr>
              <a:cxnSpLocks/>
            </p:cNvCxnSpPr>
            <p:nvPr/>
          </p:nvCxnSpPr>
          <p:spPr>
            <a:xfrm>
              <a:off x="353394" y="2739300"/>
              <a:ext cx="1" cy="78792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95" name="Group 94">
              <a:extLst>
                <a:ext uri="{FF2B5EF4-FFF2-40B4-BE49-F238E27FC236}">
                  <a16:creationId xmlns:a16="http://schemas.microsoft.com/office/drawing/2014/main" id="{50336AF2-6E6E-B1A9-A8B7-8AD26B85A4F2}"/>
                </a:ext>
              </a:extLst>
            </p:cNvPr>
            <p:cNvGrpSpPr/>
            <p:nvPr/>
          </p:nvGrpSpPr>
          <p:grpSpPr>
            <a:xfrm>
              <a:off x="193910" y="2585841"/>
              <a:ext cx="326811" cy="326811"/>
              <a:chOff x="193910" y="2585841"/>
              <a:chExt cx="326811" cy="326811"/>
            </a:xfrm>
          </p:grpSpPr>
          <p:sp>
            <p:nvSpPr>
              <p:cNvPr id="91" name="Oval 90">
                <a:extLst>
                  <a:ext uri="{FF2B5EF4-FFF2-40B4-BE49-F238E27FC236}">
                    <a16:creationId xmlns:a16="http://schemas.microsoft.com/office/drawing/2014/main" id="{E0827BC3-C6DE-C347-DECE-A77067EEEB61}"/>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4" name="Graphic 93">
                <a:extLst>
                  <a:ext uri="{FF2B5EF4-FFF2-40B4-BE49-F238E27FC236}">
                    <a16:creationId xmlns:a16="http://schemas.microsoft.com/office/drawing/2014/main" id="{77CB1C02-69DE-E264-C436-806332DA87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7461" y="2610824"/>
                <a:ext cx="260089" cy="260089"/>
              </a:xfrm>
              <a:prstGeom prst="rect">
                <a:avLst/>
              </a:prstGeom>
            </p:spPr>
          </p:pic>
        </p:grpSp>
        <p:grpSp>
          <p:nvGrpSpPr>
            <p:cNvPr id="97" name="Group 96">
              <a:extLst>
                <a:ext uri="{FF2B5EF4-FFF2-40B4-BE49-F238E27FC236}">
                  <a16:creationId xmlns:a16="http://schemas.microsoft.com/office/drawing/2014/main" id="{75A38C6D-01A1-D807-1617-82EB94010E06}"/>
                </a:ext>
              </a:extLst>
            </p:cNvPr>
            <p:cNvGrpSpPr/>
            <p:nvPr/>
          </p:nvGrpSpPr>
          <p:grpSpPr>
            <a:xfrm>
              <a:off x="191210" y="2958226"/>
              <a:ext cx="326811" cy="326811"/>
              <a:chOff x="193910" y="2585841"/>
              <a:chExt cx="326811" cy="326811"/>
            </a:xfrm>
          </p:grpSpPr>
          <p:sp>
            <p:nvSpPr>
              <p:cNvPr id="99" name="Oval 98">
                <a:extLst>
                  <a:ext uri="{FF2B5EF4-FFF2-40B4-BE49-F238E27FC236}">
                    <a16:creationId xmlns:a16="http://schemas.microsoft.com/office/drawing/2014/main" id="{8CE43C14-C521-9E5D-22DB-96D7666D9FBD}"/>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1" name="Graphic 100">
                <a:extLst>
                  <a:ext uri="{FF2B5EF4-FFF2-40B4-BE49-F238E27FC236}">
                    <a16:creationId xmlns:a16="http://schemas.microsoft.com/office/drawing/2014/main" id="{D7D3F3B1-8946-1F94-5981-7751FA6AE0BA}"/>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37461" y="2610824"/>
                <a:ext cx="260089" cy="260089"/>
              </a:xfrm>
              <a:prstGeom prst="rect">
                <a:avLst/>
              </a:prstGeom>
            </p:spPr>
          </p:pic>
        </p:grpSp>
        <p:grpSp>
          <p:nvGrpSpPr>
            <p:cNvPr id="103" name="Group 102">
              <a:extLst>
                <a:ext uri="{FF2B5EF4-FFF2-40B4-BE49-F238E27FC236}">
                  <a16:creationId xmlns:a16="http://schemas.microsoft.com/office/drawing/2014/main" id="{1270D63A-7D27-C1EA-CC88-E7573C7763D9}"/>
                </a:ext>
              </a:extLst>
            </p:cNvPr>
            <p:cNvGrpSpPr/>
            <p:nvPr/>
          </p:nvGrpSpPr>
          <p:grpSpPr>
            <a:xfrm>
              <a:off x="189990" y="3330542"/>
              <a:ext cx="330298" cy="326811"/>
              <a:chOff x="193910" y="2585841"/>
              <a:chExt cx="330298" cy="326811"/>
            </a:xfrm>
          </p:grpSpPr>
          <p:sp>
            <p:nvSpPr>
              <p:cNvPr id="104" name="Oval 103">
                <a:extLst>
                  <a:ext uri="{FF2B5EF4-FFF2-40B4-BE49-F238E27FC236}">
                    <a16:creationId xmlns:a16="http://schemas.microsoft.com/office/drawing/2014/main" id="{6E2D8E89-38E3-6103-126E-AE4E8D19F4D2}"/>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5" name="Graphic 104">
                <a:extLst>
                  <a:ext uri="{FF2B5EF4-FFF2-40B4-BE49-F238E27FC236}">
                    <a16:creationId xmlns:a16="http://schemas.microsoft.com/office/drawing/2014/main" id="{1CF47F17-501B-8110-083F-779C05E4D75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6146" y="2592035"/>
                <a:ext cx="318062" cy="318062"/>
              </a:xfrm>
              <a:prstGeom prst="rect">
                <a:avLst/>
              </a:prstGeom>
            </p:spPr>
          </p:pic>
        </p:grpSp>
      </p:grpSp>
      <p:grpSp>
        <p:nvGrpSpPr>
          <p:cNvPr id="108" name="Group 107">
            <a:extLst>
              <a:ext uri="{FF2B5EF4-FFF2-40B4-BE49-F238E27FC236}">
                <a16:creationId xmlns:a16="http://schemas.microsoft.com/office/drawing/2014/main" id="{7D46AA8F-98AA-41EB-6CE2-D20C5D61CE9F}"/>
              </a:ext>
            </a:extLst>
          </p:cNvPr>
          <p:cNvGrpSpPr/>
          <p:nvPr/>
        </p:nvGrpSpPr>
        <p:grpSpPr>
          <a:xfrm>
            <a:off x="194143" y="5454109"/>
            <a:ext cx="339337" cy="1071512"/>
            <a:chOff x="189990" y="2585841"/>
            <a:chExt cx="339337" cy="1071512"/>
          </a:xfrm>
        </p:grpSpPr>
        <p:cxnSp>
          <p:nvCxnSpPr>
            <p:cNvPr id="109" name="Straight Connector 108">
              <a:extLst>
                <a:ext uri="{FF2B5EF4-FFF2-40B4-BE49-F238E27FC236}">
                  <a16:creationId xmlns:a16="http://schemas.microsoft.com/office/drawing/2014/main" id="{1FEF40C3-7382-DB79-65CB-D7956EF7FA7A}"/>
                </a:ext>
              </a:extLst>
            </p:cNvPr>
            <p:cNvCxnSpPr>
              <a:cxnSpLocks/>
            </p:cNvCxnSpPr>
            <p:nvPr/>
          </p:nvCxnSpPr>
          <p:spPr>
            <a:xfrm>
              <a:off x="353394" y="2739300"/>
              <a:ext cx="1" cy="78792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110" name="Group 109">
              <a:extLst>
                <a:ext uri="{FF2B5EF4-FFF2-40B4-BE49-F238E27FC236}">
                  <a16:creationId xmlns:a16="http://schemas.microsoft.com/office/drawing/2014/main" id="{17C974BF-759B-649D-5D50-27275736851F}"/>
                </a:ext>
              </a:extLst>
            </p:cNvPr>
            <p:cNvGrpSpPr/>
            <p:nvPr/>
          </p:nvGrpSpPr>
          <p:grpSpPr>
            <a:xfrm>
              <a:off x="193910" y="2585841"/>
              <a:ext cx="326811" cy="326811"/>
              <a:chOff x="193910" y="2585841"/>
              <a:chExt cx="326811" cy="326811"/>
            </a:xfrm>
          </p:grpSpPr>
          <p:sp>
            <p:nvSpPr>
              <p:cNvPr id="117" name="Oval 116">
                <a:extLst>
                  <a:ext uri="{FF2B5EF4-FFF2-40B4-BE49-F238E27FC236}">
                    <a16:creationId xmlns:a16="http://schemas.microsoft.com/office/drawing/2014/main" id="{41C6F18A-1DBD-3E56-A51F-E50391E01645}"/>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8" name="Graphic 117">
                <a:extLst>
                  <a:ext uri="{FF2B5EF4-FFF2-40B4-BE49-F238E27FC236}">
                    <a16:creationId xmlns:a16="http://schemas.microsoft.com/office/drawing/2014/main" id="{BEE6BFEF-DD0D-BFC1-9965-158349FE691F}"/>
                  </a:ext>
                </a:extLst>
              </p:cNvPr>
              <p:cNvPicPr>
                <a:picLocks noChangeAspect="1"/>
              </p:cNvPicPr>
              <p:nvPr/>
            </p:nvPicPr>
            <p:blipFill>
              <a:blip r:embed="rId5">
                <a:extLst>
                  <a:ext uri="{96DAC541-7B7A-43D3-8B79-37D633B846F1}">
                    <asvg:svgBlip xmlns:asvg="http://schemas.microsoft.com/office/drawing/2016/SVG/main" r:embed="rId11"/>
                  </a:ext>
                </a:extLst>
              </a:blip>
              <a:stretch>
                <a:fillRect/>
              </a:stretch>
            </p:blipFill>
            <p:spPr>
              <a:xfrm>
                <a:off x="237461" y="2610824"/>
                <a:ext cx="260089" cy="260089"/>
              </a:xfrm>
              <a:prstGeom prst="rect">
                <a:avLst/>
              </a:prstGeom>
            </p:spPr>
          </p:pic>
        </p:grpSp>
        <p:grpSp>
          <p:nvGrpSpPr>
            <p:cNvPr id="111" name="Group 110">
              <a:extLst>
                <a:ext uri="{FF2B5EF4-FFF2-40B4-BE49-F238E27FC236}">
                  <a16:creationId xmlns:a16="http://schemas.microsoft.com/office/drawing/2014/main" id="{0B8F78EE-6AFF-63E5-7CA0-906D75BCABBE}"/>
                </a:ext>
              </a:extLst>
            </p:cNvPr>
            <p:cNvGrpSpPr/>
            <p:nvPr/>
          </p:nvGrpSpPr>
          <p:grpSpPr>
            <a:xfrm>
              <a:off x="191210" y="2958226"/>
              <a:ext cx="326811" cy="326811"/>
              <a:chOff x="193910" y="2585841"/>
              <a:chExt cx="326811" cy="326811"/>
            </a:xfrm>
          </p:grpSpPr>
          <p:sp>
            <p:nvSpPr>
              <p:cNvPr id="115" name="Oval 114">
                <a:extLst>
                  <a:ext uri="{FF2B5EF4-FFF2-40B4-BE49-F238E27FC236}">
                    <a16:creationId xmlns:a16="http://schemas.microsoft.com/office/drawing/2014/main" id="{42900E23-865A-D67B-71BE-3456DD63B1F0}"/>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6" name="Graphic 115">
                <a:extLst>
                  <a:ext uri="{FF2B5EF4-FFF2-40B4-BE49-F238E27FC236}">
                    <a16:creationId xmlns:a16="http://schemas.microsoft.com/office/drawing/2014/main" id="{221A6BD0-1728-4750-63AE-4AC2DAF477A3}"/>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l="19472" r="8590"/>
              <a:stretch/>
            </p:blipFill>
            <p:spPr>
              <a:xfrm>
                <a:off x="268043" y="2594460"/>
                <a:ext cx="219548" cy="305189"/>
              </a:xfrm>
              <a:prstGeom prst="rect">
                <a:avLst/>
              </a:prstGeom>
            </p:spPr>
          </p:pic>
        </p:grpSp>
        <p:grpSp>
          <p:nvGrpSpPr>
            <p:cNvPr id="112" name="Group 111">
              <a:extLst>
                <a:ext uri="{FF2B5EF4-FFF2-40B4-BE49-F238E27FC236}">
                  <a16:creationId xmlns:a16="http://schemas.microsoft.com/office/drawing/2014/main" id="{8B3AD4AE-A142-C28E-5BE9-9B99524D5F32}"/>
                </a:ext>
              </a:extLst>
            </p:cNvPr>
            <p:cNvGrpSpPr/>
            <p:nvPr/>
          </p:nvGrpSpPr>
          <p:grpSpPr>
            <a:xfrm>
              <a:off x="189990" y="3323078"/>
              <a:ext cx="339337" cy="334275"/>
              <a:chOff x="193910" y="2578377"/>
              <a:chExt cx="339337" cy="334275"/>
            </a:xfrm>
          </p:grpSpPr>
          <p:sp>
            <p:nvSpPr>
              <p:cNvPr id="113" name="Oval 112">
                <a:extLst>
                  <a:ext uri="{FF2B5EF4-FFF2-40B4-BE49-F238E27FC236}">
                    <a16:creationId xmlns:a16="http://schemas.microsoft.com/office/drawing/2014/main" id="{5F50C502-8891-6AD5-375F-8DE957613503}"/>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4" name="Graphic 113">
                <a:extLst>
                  <a:ext uri="{FF2B5EF4-FFF2-40B4-BE49-F238E27FC236}">
                    <a16:creationId xmlns:a16="http://schemas.microsoft.com/office/drawing/2014/main" id="{8EC54D04-5EF2-630E-1CBD-A357FCA19CF0}"/>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6436" y="2578377"/>
                <a:ext cx="326811" cy="326811"/>
              </a:xfrm>
              <a:prstGeom prst="rect">
                <a:avLst/>
              </a:prstGeom>
            </p:spPr>
          </p:pic>
        </p:grpSp>
      </p:grpSp>
      <p:grpSp>
        <p:nvGrpSpPr>
          <p:cNvPr id="119" name="Group 118">
            <a:extLst>
              <a:ext uri="{FF2B5EF4-FFF2-40B4-BE49-F238E27FC236}">
                <a16:creationId xmlns:a16="http://schemas.microsoft.com/office/drawing/2014/main" id="{2D3E2EAF-B5E7-2987-EA76-D201C04DBBF3}"/>
              </a:ext>
            </a:extLst>
          </p:cNvPr>
          <p:cNvGrpSpPr/>
          <p:nvPr/>
        </p:nvGrpSpPr>
        <p:grpSpPr>
          <a:xfrm>
            <a:off x="4913610" y="2945145"/>
            <a:ext cx="330731" cy="1699594"/>
            <a:chOff x="189990" y="2585841"/>
            <a:chExt cx="330731" cy="1699594"/>
          </a:xfrm>
        </p:grpSpPr>
        <p:cxnSp>
          <p:nvCxnSpPr>
            <p:cNvPr id="120" name="Straight Connector 119">
              <a:extLst>
                <a:ext uri="{FF2B5EF4-FFF2-40B4-BE49-F238E27FC236}">
                  <a16:creationId xmlns:a16="http://schemas.microsoft.com/office/drawing/2014/main" id="{6B915884-E111-2BD2-F4E8-9BC8E36C99B2}"/>
                </a:ext>
              </a:extLst>
            </p:cNvPr>
            <p:cNvCxnSpPr>
              <a:cxnSpLocks/>
            </p:cNvCxnSpPr>
            <p:nvPr/>
          </p:nvCxnSpPr>
          <p:spPr>
            <a:xfrm>
              <a:off x="353394" y="2739300"/>
              <a:ext cx="7139" cy="1546135"/>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121" name="Group 120">
              <a:extLst>
                <a:ext uri="{FF2B5EF4-FFF2-40B4-BE49-F238E27FC236}">
                  <a16:creationId xmlns:a16="http://schemas.microsoft.com/office/drawing/2014/main" id="{10AB2ABB-9A4E-9641-5F20-1521618080A6}"/>
                </a:ext>
              </a:extLst>
            </p:cNvPr>
            <p:cNvGrpSpPr/>
            <p:nvPr/>
          </p:nvGrpSpPr>
          <p:grpSpPr>
            <a:xfrm>
              <a:off x="193910" y="2585841"/>
              <a:ext cx="326811" cy="326811"/>
              <a:chOff x="193910" y="2585841"/>
              <a:chExt cx="326811" cy="326811"/>
            </a:xfrm>
          </p:grpSpPr>
          <p:sp>
            <p:nvSpPr>
              <p:cNvPr id="128" name="Oval 127">
                <a:extLst>
                  <a:ext uri="{FF2B5EF4-FFF2-40B4-BE49-F238E27FC236}">
                    <a16:creationId xmlns:a16="http://schemas.microsoft.com/office/drawing/2014/main" id="{DC1C773D-7958-43B3-9F5B-F1A616874D28}"/>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9" name="Graphic 128">
                <a:extLst>
                  <a:ext uri="{FF2B5EF4-FFF2-40B4-BE49-F238E27FC236}">
                    <a16:creationId xmlns:a16="http://schemas.microsoft.com/office/drawing/2014/main" id="{1EFD0062-C484-3663-736C-A46C7ACAD0FE}"/>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237461" y="2610824"/>
                <a:ext cx="260089" cy="260089"/>
              </a:xfrm>
              <a:prstGeom prst="rect">
                <a:avLst/>
              </a:prstGeom>
            </p:spPr>
          </p:pic>
        </p:grpSp>
        <p:grpSp>
          <p:nvGrpSpPr>
            <p:cNvPr id="122" name="Group 121">
              <a:extLst>
                <a:ext uri="{FF2B5EF4-FFF2-40B4-BE49-F238E27FC236}">
                  <a16:creationId xmlns:a16="http://schemas.microsoft.com/office/drawing/2014/main" id="{79FD11AA-B353-FFC5-059A-31FDEA434026}"/>
                </a:ext>
              </a:extLst>
            </p:cNvPr>
            <p:cNvGrpSpPr/>
            <p:nvPr/>
          </p:nvGrpSpPr>
          <p:grpSpPr>
            <a:xfrm>
              <a:off x="191210" y="2958226"/>
              <a:ext cx="327735" cy="326811"/>
              <a:chOff x="193910" y="2585841"/>
              <a:chExt cx="327735" cy="326811"/>
            </a:xfrm>
          </p:grpSpPr>
          <p:sp>
            <p:nvSpPr>
              <p:cNvPr id="126" name="Oval 125">
                <a:extLst>
                  <a:ext uri="{FF2B5EF4-FFF2-40B4-BE49-F238E27FC236}">
                    <a16:creationId xmlns:a16="http://schemas.microsoft.com/office/drawing/2014/main" id="{4BB75527-4478-5D84-528A-D8AE55464460}"/>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7" name="Graphic 126">
                <a:extLst>
                  <a:ext uri="{FF2B5EF4-FFF2-40B4-BE49-F238E27FC236}">
                    <a16:creationId xmlns:a16="http://schemas.microsoft.com/office/drawing/2014/main" id="{E70DDA82-C812-6CD5-FAD0-376117DA9B78}"/>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209489" y="2600496"/>
                <a:ext cx="312156" cy="312156"/>
              </a:xfrm>
              <a:prstGeom prst="rect">
                <a:avLst/>
              </a:prstGeom>
            </p:spPr>
          </p:pic>
        </p:grpSp>
        <p:grpSp>
          <p:nvGrpSpPr>
            <p:cNvPr id="123" name="Group 122">
              <a:extLst>
                <a:ext uri="{FF2B5EF4-FFF2-40B4-BE49-F238E27FC236}">
                  <a16:creationId xmlns:a16="http://schemas.microsoft.com/office/drawing/2014/main" id="{7B35A503-AD6B-81D8-7060-CDB8C21E57BB}"/>
                </a:ext>
              </a:extLst>
            </p:cNvPr>
            <p:cNvGrpSpPr/>
            <p:nvPr/>
          </p:nvGrpSpPr>
          <p:grpSpPr>
            <a:xfrm>
              <a:off x="189990" y="3330542"/>
              <a:ext cx="326811" cy="326811"/>
              <a:chOff x="193910" y="2585841"/>
              <a:chExt cx="326811" cy="326811"/>
            </a:xfrm>
          </p:grpSpPr>
          <p:sp>
            <p:nvSpPr>
              <p:cNvPr id="124" name="Oval 123">
                <a:extLst>
                  <a:ext uri="{FF2B5EF4-FFF2-40B4-BE49-F238E27FC236}">
                    <a16:creationId xmlns:a16="http://schemas.microsoft.com/office/drawing/2014/main" id="{4846B6CE-5930-4252-C8DD-0D93624F06E6}"/>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5" name="Graphic 124">
                <a:extLst>
                  <a:ext uri="{FF2B5EF4-FFF2-40B4-BE49-F238E27FC236}">
                    <a16:creationId xmlns:a16="http://schemas.microsoft.com/office/drawing/2014/main" id="{0EE21A71-F593-90C9-5899-2EAAB00471DB}"/>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12409" y="2592035"/>
                <a:ext cx="304125" cy="304125"/>
              </a:xfrm>
              <a:prstGeom prst="rect">
                <a:avLst/>
              </a:prstGeom>
            </p:spPr>
          </p:pic>
        </p:grpSp>
      </p:grpSp>
      <p:grpSp>
        <p:nvGrpSpPr>
          <p:cNvPr id="130" name="Group 129">
            <a:extLst>
              <a:ext uri="{FF2B5EF4-FFF2-40B4-BE49-F238E27FC236}">
                <a16:creationId xmlns:a16="http://schemas.microsoft.com/office/drawing/2014/main" id="{60102108-86A5-645D-07B9-D62E3D7C627C}"/>
              </a:ext>
            </a:extLst>
          </p:cNvPr>
          <p:cNvGrpSpPr/>
          <p:nvPr/>
        </p:nvGrpSpPr>
        <p:grpSpPr>
          <a:xfrm>
            <a:off x="4913610" y="5454109"/>
            <a:ext cx="338399" cy="762289"/>
            <a:chOff x="189990" y="2585841"/>
            <a:chExt cx="338399" cy="762289"/>
          </a:xfrm>
        </p:grpSpPr>
        <p:cxnSp>
          <p:nvCxnSpPr>
            <p:cNvPr id="131" name="Straight Connector 130">
              <a:extLst>
                <a:ext uri="{FF2B5EF4-FFF2-40B4-BE49-F238E27FC236}">
                  <a16:creationId xmlns:a16="http://schemas.microsoft.com/office/drawing/2014/main" id="{6308F442-B594-BEB6-27FF-4B8242677136}"/>
                </a:ext>
              </a:extLst>
            </p:cNvPr>
            <p:cNvCxnSpPr>
              <a:cxnSpLocks/>
            </p:cNvCxnSpPr>
            <p:nvPr/>
          </p:nvCxnSpPr>
          <p:spPr>
            <a:xfrm>
              <a:off x="353394" y="2739300"/>
              <a:ext cx="1" cy="46800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132" name="Group 131">
              <a:extLst>
                <a:ext uri="{FF2B5EF4-FFF2-40B4-BE49-F238E27FC236}">
                  <a16:creationId xmlns:a16="http://schemas.microsoft.com/office/drawing/2014/main" id="{4CA28F27-715B-D676-C093-8FAF04D4244C}"/>
                </a:ext>
              </a:extLst>
            </p:cNvPr>
            <p:cNvGrpSpPr/>
            <p:nvPr/>
          </p:nvGrpSpPr>
          <p:grpSpPr>
            <a:xfrm>
              <a:off x="193910" y="2585841"/>
              <a:ext cx="326811" cy="326811"/>
              <a:chOff x="193910" y="2585841"/>
              <a:chExt cx="326811" cy="326811"/>
            </a:xfrm>
          </p:grpSpPr>
          <p:sp>
            <p:nvSpPr>
              <p:cNvPr id="139" name="Oval 138">
                <a:extLst>
                  <a:ext uri="{FF2B5EF4-FFF2-40B4-BE49-F238E27FC236}">
                    <a16:creationId xmlns:a16="http://schemas.microsoft.com/office/drawing/2014/main" id="{E9C0393F-78F9-61C6-8D07-97D821CE399C}"/>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0" name="Graphic 139">
                <a:extLst>
                  <a:ext uri="{FF2B5EF4-FFF2-40B4-BE49-F238E27FC236}">
                    <a16:creationId xmlns:a16="http://schemas.microsoft.com/office/drawing/2014/main" id="{C443213C-4E8A-CEFC-6DD8-81AE77FAAF74}"/>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237461" y="2610824"/>
                <a:ext cx="260089" cy="260089"/>
              </a:xfrm>
              <a:prstGeom prst="rect">
                <a:avLst/>
              </a:prstGeom>
            </p:spPr>
          </p:pic>
        </p:grpSp>
        <p:grpSp>
          <p:nvGrpSpPr>
            <p:cNvPr id="134" name="Group 133">
              <a:extLst>
                <a:ext uri="{FF2B5EF4-FFF2-40B4-BE49-F238E27FC236}">
                  <a16:creationId xmlns:a16="http://schemas.microsoft.com/office/drawing/2014/main" id="{DAE2F2C8-DB8B-11C8-3EC7-C18224749D94}"/>
                </a:ext>
              </a:extLst>
            </p:cNvPr>
            <p:cNvGrpSpPr/>
            <p:nvPr/>
          </p:nvGrpSpPr>
          <p:grpSpPr>
            <a:xfrm>
              <a:off x="189990" y="3005280"/>
              <a:ext cx="338399" cy="342850"/>
              <a:chOff x="193910" y="2260579"/>
              <a:chExt cx="338399" cy="342850"/>
            </a:xfrm>
          </p:grpSpPr>
          <p:sp>
            <p:nvSpPr>
              <p:cNvPr id="135" name="Oval 134">
                <a:extLst>
                  <a:ext uri="{FF2B5EF4-FFF2-40B4-BE49-F238E27FC236}">
                    <a16:creationId xmlns:a16="http://schemas.microsoft.com/office/drawing/2014/main" id="{1354BAF1-7012-4978-82DE-B39C05CF11BF}"/>
                  </a:ext>
                </a:extLst>
              </p:cNvPr>
              <p:cNvSpPr/>
              <p:nvPr/>
            </p:nvSpPr>
            <p:spPr>
              <a:xfrm>
                <a:off x="193910" y="2276618"/>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6" name="Graphic 135">
                <a:extLst>
                  <a:ext uri="{FF2B5EF4-FFF2-40B4-BE49-F238E27FC236}">
                    <a16:creationId xmlns:a16="http://schemas.microsoft.com/office/drawing/2014/main" id="{D8E34B64-D970-B13F-37FD-F9D845096C0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6146" y="2260579"/>
                <a:ext cx="326163" cy="326163"/>
              </a:xfrm>
              <a:prstGeom prst="rect">
                <a:avLst/>
              </a:prstGeom>
            </p:spPr>
          </p:pic>
        </p:grpSp>
      </p:grpSp>
      <p:grpSp>
        <p:nvGrpSpPr>
          <p:cNvPr id="147" name="Group 146">
            <a:extLst>
              <a:ext uri="{FF2B5EF4-FFF2-40B4-BE49-F238E27FC236}">
                <a16:creationId xmlns:a16="http://schemas.microsoft.com/office/drawing/2014/main" id="{BF128D43-23E4-4EF7-F37F-1E45E6718F89}"/>
              </a:ext>
            </a:extLst>
          </p:cNvPr>
          <p:cNvGrpSpPr/>
          <p:nvPr/>
        </p:nvGrpSpPr>
        <p:grpSpPr>
          <a:xfrm>
            <a:off x="7194830" y="2521721"/>
            <a:ext cx="517784" cy="517784"/>
            <a:chOff x="7207630" y="2168685"/>
            <a:chExt cx="517784" cy="517784"/>
          </a:xfrm>
        </p:grpSpPr>
        <p:sp>
          <p:nvSpPr>
            <p:cNvPr id="142" name="Oval 141">
              <a:extLst>
                <a:ext uri="{FF2B5EF4-FFF2-40B4-BE49-F238E27FC236}">
                  <a16:creationId xmlns:a16="http://schemas.microsoft.com/office/drawing/2014/main" id="{D983785B-C569-511E-B53F-9E9E6E321D60}"/>
                </a:ext>
              </a:extLst>
            </p:cNvPr>
            <p:cNvSpPr/>
            <p:nvPr/>
          </p:nvSpPr>
          <p:spPr>
            <a:xfrm>
              <a:off x="7207630" y="2168685"/>
              <a:ext cx="517784" cy="517784"/>
            </a:xfrm>
            <a:prstGeom prst="ellipse">
              <a:avLst/>
            </a:prstGeom>
            <a:solidFill>
              <a:srgbClr val="254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4" name="Graphic 143">
              <a:extLst>
                <a:ext uri="{FF2B5EF4-FFF2-40B4-BE49-F238E27FC236}">
                  <a16:creationId xmlns:a16="http://schemas.microsoft.com/office/drawing/2014/main" id="{EDA577DE-F39E-00E4-EE24-266E3A1B5EC7}"/>
                </a:ext>
              </a:extLst>
            </p:cNvPr>
            <p:cNvPicPr>
              <a:picLocks noChangeAspect="1"/>
            </p:cNvPicPr>
            <p:nvPr/>
          </p:nvPicPr>
          <p:blipFill>
            <a:blip r:embed="rId18"/>
            <a:srcRect t="2326" b="2326"/>
            <a:stretch/>
          </p:blipFill>
          <p:spPr>
            <a:xfrm>
              <a:off x="7266611" y="2265208"/>
              <a:ext cx="371486" cy="307654"/>
            </a:xfrm>
            <a:prstGeom prst="rect">
              <a:avLst/>
            </a:prstGeom>
          </p:spPr>
        </p:pic>
      </p:grpSp>
      <p:grpSp>
        <p:nvGrpSpPr>
          <p:cNvPr id="154" name="Group 153">
            <a:extLst>
              <a:ext uri="{FF2B5EF4-FFF2-40B4-BE49-F238E27FC236}">
                <a16:creationId xmlns:a16="http://schemas.microsoft.com/office/drawing/2014/main" id="{33285A11-EE89-C079-3789-35452CDF3C94}"/>
              </a:ext>
            </a:extLst>
          </p:cNvPr>
          <p:cNvGrpSpPr/>
          <p:nvPr/>
        </p:nvGrpSpPr>
        <p:grpSpPr>
          <a:xfrm>
            <a:off x="9455820" y="3481578"/>
            <a:ext cx="517784" cy="517784"/>
            <a:chOff x="9473062" y="3004546"/>
            <a:chExt cx="517784" cy="517784"/>
          </a:xfrm>
        </p:grpSpPr>
        <p:sp>
          <p:nvSpPr>
            <p:cNvPr id="146" name="Oval 145">
              <a:extLst>
                <a:ext uri="{FF2B5EF4-FFF2-40B4-BE49-F238E27FC236}">
                  <a16:creationId xmlns:a16="http://schemas.microsoft.com/office/drawing/2014/main" id="{AC98FE1A-EFDF-B351-879B-6861063A3832}"/>
                </a:ext>
              </a:extLst>
            </p:cNvPr>
            <p:cNvSpPr/>
            <p:nvPr/>
          </p:nvSpPr>
          <p:spPr>
            <a:xfrm>
              <a:off x="9473062" y="3004546"/>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8" name="Graphic 147">
              <a:extLst>
                <a:ext uri="{FF2B5EF4-FFF2-40B4-BE49-F238E27FC236}">
                  <a16:creationId xmlns:a16="http://schemas.microsoft.com/office/drawing/2014/main" id="{4E1152A1-C954-8B55-6DF1-3071EBC09321}"/>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9550225" y="3044556"/>
              <a:ext cx="382496" cy="382496"/>
            </a:xfrm>
            <a:prstGeom prst="rect">
              <a:avLst/>
            </a:prstGeom>
          </p:spPr>
        </p:pic>
      </p:grpSp>
      <p:sp>
        <p:nvSpPr>
          <p:cNvPr id="157" name="Oval 156">
            <a:extLst>
              <a:ext uri="{FF2B5EF4-FFF2-40B4-BE49-F238E27FC236}">
                <a16:creationId xmlns:a16="http://schemas.microsoft.com/office/drawing/2014/main" id="{E96471A1-D1B2-C318-F447-8428DC9C5C90}"/>
              </a:ext>
            </a:extLst>
          </p:cNvPr>
          <p:cNvSpPr/>
          <p:nvPr/>
        </p:nvSpPr>
        <p:spPr>
          <a:xfrm>
            <a:off x="4920748" y="4059110"/>
            <a:ext cx="326811" cy="326811"/>
          </a:xfrm>
          <a:prstGeom prst="ellipse">
            <a:avLst/>
          </a:prstGeom>
          <a:solidFill>
            <a:srgbClr val="669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E46A0F9D-270C-9E65-B17D-F378DE1C006C}"/>
              </a:ext>
            </a:extLst>
          </p:cNvPr>
          <p:cNvSpPr/>
          <p:nvPr/>
        </p:nvSpPr>
        <p:spPr>
          <a:xfrm>
            <a:off x="4920748" y="4433923"/>
            <a:ext cx="326811" cy="326811"/>
          </a:xfrm>
          <a:prstGeom prst="ellipse">
            <a:avLst/>
          </a:prstGeom>
          <a:solidFill>
            <a:srgbClr val="669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8" name="Group 167">
            <a:extLst>
              <a:ext uri="{FF2B5EF4-FFF2-40B4-BE49-F238E27FC236}">
                <a16:creationId xmlns:a16="http://schemas.microsoft.com/office/drawing/2014/main" id="{224FB1F3-2D0F-B54F-6B84-8D7717E37297}"/>
              </a:ext>
            </a:extLst>
          </p:cNvPr>
          <p:cNvGrpSpPr/>
          <p:nvPr/>
        </p:nvGrpSpPr>
        <p:grpSpPr>
          <a:xfrm>
            <a:off x="1033946" y="1827610"/>
            <a:ext cx="5049254" cy="481970"/>
            <a:chOff x="1864507" y="1476746"/>
            <a:chExt cx="3191418" cy="175974"/>
          </a:xfrm>
        </p:grpSpPr>
        <p:sp>
          <p:nvSpPr>
            <p:cNvPr id="162" name="Rounded Rectangle 161">
              <a:extLst>
                <a:ext uri="{FF2B5EF4-FFF2-40B4-BE49-F238E27FC236}">
                  <a16:creationId xmlns:a16="http://schemas.microsoft.com/office/drawing/2014/main" id="{A264D04D-7739-2D2F-B946-9C2A6C670D97}"/>
                </a:ext>
              </a:extLst>
            </p:cNvPr>
            <p:cNvSpPr/>
            <p:nvPr/>
          </p:nvSpPr>
          <p:spPr>
            <a:xfrm>
              <a:off x="1864507" y="1476746"/>
              <a:ext cx="3191418" cy="175974"/>
            </a:xfrm>
            <a:prstGeom prst="roundRect">
              <a:avLst/>
            </a:prstGeom>
            <a:noFill/>
            <a:ln w="254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TextBox 162">
              <a:extLst>
                <a:ext uri="{FF2B5EF4-FFF2-40B4-BE49-F238E27FC236}">
                  <a16:creationId xmlns:a16="http://schemas.microsoft.com/office/drawing/2014/main" id="{4DC8AB57-9868-8223-F30E-6035A4CBE38B}"/>
                </a:ext>
              </a:extLst>
            </p:cNvPr>
            <p:cNvSpPr txBox="1"/>
            <p:nvPr/>
          </p:nvSpPr>
          <p:spPr>
            <a:xfrm>
              <a:off x="1898061" y="1499112"/>
              <a:ext cx="3094450" cy="1348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cs typeface="Arial" panose="020B0604020202020204" pitchFamily="34" charset="0"/>
                </a:rPr>
                <a:t>(b</a:t>
              </a:r>
              <a:r>
                <a:rPr kumimoji="0" lang="en-CA" sz="1200" u="none" strike="noStrike" kern="1200" cap="none" spc="0" normalizeH="0" baseline="0" noProof="0" dirty="0">
                  <a:ln>
                    <a:noFill/>
                  </a:ln>
                  <a:effectLst/>
                  <a:uLnTx/>
                  <a:uFillTx/>
                  <a:latin typeface="Arial" panose="020B0604020202020204" pitchFamily="34" charset="0"/>
                  <a:cs typeface="Arial" panose="020B0604020202020204" pitchFamily="34" charset="0"/>
                </a:rPr>
                <a:t>y step in the decision-making cycle, </a:t>
              </a:r>
              <a:br>
                <a:rPr kumimoji="0" lang="en-CA" sz="120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CA" sz="1200" u="none" strike="noStrike" kern="1200" cap="none" spc="0" normalizeH="0" baseline="0" noProof="0" dirty="0">
                  <a:ln>
                    <a:noFill/>
                  </a:ln>
                  <a:effectLst/>
                  <a:uLnTx/>
                  <a:uFillTx/>
                  <a:latin typeface="Arial" panose="020B0604020202020204" pitchFamily="34" charset="0"/>
                  <a:cs typeface="Arial" panose="020B0604020202020204" pitchFamily="34" charset="0"/>
                </a:rPr>
                <a:t>any of which could be the focus of a contextualized evidence synthesis)</a:t>
              </a:r>
              <a:endParaRPr kumimoji="0" lang="en-CA" sz="120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67" name="Group 166">
            <a:extLst>
              <a:ext uri="{FF2B5EF4-FFF2-40B4-BE49-F238E27FC236}">
                <a16:creationId xmlns:a16="http://schemas.microsoft.com/office/drawing/2014/main" id="{9BBC3784-B2EA-DB5F-ECBF-7B2E2CB854E3}"/>
              </a:ext>
            </a:extLst>
          </p:cNvPr>
          <p:cNvGrpSpPr/>
          <p:nvPr/>
        </p:nvGrpSpPr>
        <p:grpSpPr>
          <a:xfrm>
            <a:off x="7377909" y="1947361"/>
            <a:ext cx="4354307" cy="269488"/>
            <a:chOff x="7140759" y="1675487"/>
            <a:chExt cx="4986291" cy="269488"/>
          </a:xfrm>
        </p:grpSpPr>
        <p:sp>
          <p:nvSpPr>
            <p:cNvPr id="165" name="Rounded Rectangle 164">
              <a:extLst>
                <a:ext uri="{FF2B5EF4-FFF2-40B4-BE49-F238E27FC236}">
                  <a16:creationId xmlns:a16="http://schemas.microsoft.com/office/drawing/2014/main" id="{ECBF3AB8-8BBD-AF7C-0E6E-CE259FF8F057}"/>
                </a:ext>
              </a:extLst>
            </p:cNvPr>
            <p:cNvSpPr/>
            <p:nvPr/>
          </p:nvSpPr>
          <p:spPr>
            <a:xfrm>
              <a:off x="7140759" y="1675487"/>
              <a:ext cx="4986291" cy="269488"/>
            </a:xfrm>
            <a:prstGeom prst="roundRect">
              <a:avLst/>
            </a:prstGeom>
            <a:noFill/>
            <a:ln w="254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66" name="TextBox 165">
              <a:extLst>
                <a:ext uri="{FF2B5EF4-FFF2-40B4-BE49-F238E27FC236}">
                  <a16:creationId xmlns:a16="http://schemas.microsoft.com/office/drawing/2014/main" id="{D3A76531-A835-06C4-B404-5FC03AEF157C}"/>
                </a:ext>
              </a:extLst>
            </p:cNvPr>
            <p:cNvSpPr txBox="1"/>
            <p:nvPr/>
          </p:nvSpPr>
          <p:spPr>
            <a:xfrm>
              <a:off x="7316705" y="1706850"/>
              <a:ext cx="459623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CA" sz="1200" u="none" strike="noStrike" kern="1200" cap="none" spc="0" normalizeH="0" baseline="0" noProof="0" dirty="0">
                  <a:ln>
                    <a:noFill/>
                  </a:ln>
                  <a:effectLst/>
                  <a:uLnTx/>
                  <a:uFillTx/>
                  <a:latin typeface="Arial" panose="020B0604020202020204" pitchFamily="34" charset="0"/>
                  <a:cs typeface="Arial" panose="020B0604020202020204" pitchFamily="34" charset="0"/>
                </a:rPr>
                <a:t>(each for one or more steps in the decision-making cycle)</a:t>
              </a:r>
            </a:p>
          </p:txBody>
        </p:sp>
      </p:grpSp>
      <p:grpSp>
        <p:nvGrpSpPr>
          <p:cNvPr id="171" name="Group 170">
            <a:extLst>
              <a:ext uri="{FF2B5EF4-FFF2-40B4-BE49-F238E27FC236}">
                <a16:creationId xmlns:a16="http://schemas.microsoft.com/office/drawing/2014/main" id="{1750922A-0E1C-9AAB-D713-6DD1EFE37D9E}"/>
              </a:ext>
            </a:extLst>
          </p:cNvPr>
          <p:cNvGrpSpPr/>
          <p:nvPr/>
        </p:nvGrpSpPr>
        <p:grpSpPr>
          <a:xfrm>
            <a:off x="9460262" y="2563573"/>
            <a:ext cx="517784" cy="517784"/>
            <a:chOff x="9473062" y="2210537"/>
            <a:chExt cx="517784" cy="517784"/>
          </a:xfrm>
        </p:grpSpPr>
        <p:sp>
          <p:nvSpPr>
            <p:cNvPr id="149" name="Oval 148">
              <a:extLst>
                <a:ext uri="{FF2B5EF4-FFF2-40B4-BE49-F238E27FC236}">
                  <a16:creationId xmlns:a16="http://schemas.microsoft.com/office/drawing/2014/main" id="{846C4211-F6F0-A2F9-18BB-E65916485AAF}"/>
                </a:ext>
              </a:extLst>
            </p:cNvPr>
            <p:cNvSpPr/>
            <p:nvPr/>
          </p:nvSpPr>
          <p:spPr>
            <a:xfrm>
              <a:off x="9473062" y="2210537"/>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0" name="Graphic 169">
              <a:extLst>
                <a:ext uri="{FF2B5EF4-FFF2-40B4-BE49-F238E27FC236}">
                  <a16:creationId xmlns:a16="http://schemas.microsoft.com/office/drawing/2014/main" id="{2E001CA1-EEC4-B248-9DA4-8803E00B82EE}"/>
                </a:ext>
              </a:extLst>
            </p:cNvPr>
            <p:cNvPicPr>
              <a:picLocks noChangeAspect="1"/>
            </p:cNvPicPr>
            <p:nvPr/>
          </p:nvPicPr>
          <p:blipFill rotWithShape="1">
            <a:blip r:embed="rId21">
              <a:extLst>
                <a:ext uri="{96DAC541-7B7A-43D3-8B79-37D633B846F1}">
                  <asvg:svgBlip xmlns:asvg="http://schemas.microsoft.com/office/drawing/2016/SVG/main" r:embed="rId22"/>
                </a:ext>
              </a:extLst>
            </a:blip>
            <a:srcRect l="17545" t="16967" r="30145" b="30680"/>
            <a:stretch/>
          </p:blipFill>
          <p:spPr>
            <a:xfrm>
              <a:off x="9567863" y="2301888"/>
              <a:ext cx="336397" cy="336673"/>
            </a:xfrm>
            <a:prstGeom prst="rect">
              <a:avLst/>
            </a:prstGeom>
          </p:spPr>
        </p:pic>
      </p:grpSp>
      <p:grpSp>
        <p:nvGrpSpPr>
          <p:cNvPr id="174" name="Group 173">
            <a:extLst>
              <a:ext uri="{FF2B5EF4-FFF2-40B4-BE49-F238E27FC236}">
                <a16:creationId xmlns:a16="http://schemas.microsoft.com/office/drawing/2014/main" id="{34EB2AAA-DA1A-D4F3-54B8-BA0B75FFB42D}"/>
              </a:ext>
            </a:extLst>
          </p:cNvPr>
          <p:cNvGrpSpPr/>
          <p:nvPr/>
        </p:nvGrpSpPr>
        <p:grpSpPr>
          <a:xfrm>
            <a:off x="9455820" y="4205669"/>
            <a:ext cx="517784" cy="517784"/>
            <a:chOff x="9473062" y="3798555"/>
            <a:chExt cx="517784" cy="517784"/>
          </a:xfrm>
        </p:grpSpPr>
        <p:sp>
          <p:nvSpPr>
            <p:cNvPr id="151" name="Oval 150">
              <a:extLst>
                <a:ext uri="{FF2B5EF4-FFF2-40B4-BE49-F238E27FC236}">
                  <a16:creationId xmlns:a16="http://schemas.microsoft.com/office/drawing/2014/main" id="{53DA3020-B10F-8D51-05CC-3EBC26DA86C8}"/>
                </a:ext>
              </a:extLst>
            </p:cNvPr>
            <p:cNvSpPr/>
            <p:nvPr/>
          </p:nvSpPr>
          <p:spPr>
            <a:xfrm>
              <a:off x="9473062" y="3798555"/>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3" name="Graphic 172">
              <a:extLst>
                <a:ext uri="{FF2B5EF4-FFF2-40B4-BE49-F238E27FC236}">
                  <a16:creationId xmlns:a16="http://schemas.microsoft.com/office/drawing/2014/main" id="{27C9DE92-05D6-3462-DFDA-F7F5D7266A64}"/>
                </a:ext>
              </a:extLst>
            </p:cNvPr>
            <p:cNvPicPr>
              <a:picLocks noChangeAspect="1"/>
            </p:cNvPicPr>
            <p:nvPr/>
          </p:nvPicPr>
          <p:blipFill rotWithShape="1">
            <a:blip r:embed="rId23">
              <a:extLst>
                <a:ext uri="{96DAC541-7B7A-43D3-8B79-37D633B846F1}">
                  <asvg:svgBlip xmlns:asvg="http://schemas.microsoft.com/office/drawing/2016/SVG/main" r:embed="rId24"/>
                </a:ext>
              </a:extLst>
            </a:blip>
            <a:srcRect l="9399" r="9106"/>
            <a:stretch/>
          </p:blipFill>
          <p:spPr>
            <a:xfrm>
              <a:off x="9544787" y="3839633"/>
              <a:ext cx="365450" cy="448432"/>
            </a:xfrm>
            <a:prstGeom prst="rect">
              <a:avLst/>
            </a:prstGeom>
          </p:spPr>
        </p:pic>
      </p:grpSp>
      <p:grpSp>
        <p:nvGrpSpPr>
          <p:cNvPr id="177" name="Group 176">
            <a:extLst>
              <a:ext uri="{FF2B5EF4-FFF2-40B4-BE49-F238E27FC236}">
                <a16:creationId xmlns:a16="http://schemas.microsoft.com/office/drawing/2014/main" id="{B48D7F67-8A10-C82C-D896-54CCF2174779}"/>
              </a:ext>
            </a:extLst>
          </p:cNvPr>
          <p:cNvGrpSpPr/>
          <p:nvPr/>
        </p:nvGrpSpPr>
        <p:grpSpPr>
          <a:xfrm>
            <a:off x="9451378" y="5011925"/>
            <a:ext cx="517784" cy="517784"/>
            <a:chOff x="9473062" y="4592565"/>
            <a:chExt cx="517784" cy="517784"/>
          </a:xfrm>
        </p:grpSpPr>
        <p:sp>
          <p:nvSpPr>
            <p:cNvPr id="153" name="Oval 152">
              <a:extLst>
                <a:ext uri="{FF2B5EF4-FFF2-40B4-BE49-F238E27FC236}">
                  <a16:creationId xmlns:a16="http://schemas.microsoft.com/office/drawing/2014/main" id="{DC66875B-9C97-68BB-0542-D4235E892B40}"/>
                </a:ext>
              </a:extLst>
            </p:cNvPr>
            <p:cNvSpPr/>
            <p:nvPr/>
          </p:nvSpPr>
          <p:spPr>
            <a:xfrm>
              <a:off x="9473062" y="4592565"/>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6" name="Graphic 175">
              <a:extLst>
                <a:ext uri="{FF2B5EF4-FFF2-40B4-BE49-F238E27FC236}">
                  <a16:creationId xmlns:a16="http://schemas.microsoft.com/office/drawing/2014/main" id="{E4983151-DE09-5C7A-01A1-B6581299CB5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527086" y="4598844"/>
              <a:ext cx="420713" cy="420713"/>
            </a:xfrm>
            <a:prstGeom prst="rect">
              <a:avLst/>
            </a:prstGeom>
          </p:spPr>
        </p:pic>
      </p:grpSp>
      <p:pic>
        <p:nvPicPr>
          <p:cNvPr id="6" name="Graphic 5">
            <a:extLst>
              <a:ext uri="{FF2B5EF4-FFF2-40B4-BE49-F238E27FC236}">
                <a16:creationId xmlns:a16="http://schemas.microsoft.com/office/drawing/2014/main" id="{B7D2E519-11D0-CB8E-7B46-B7F412357136}"/>
              </a:ext>
            </a:extLst>
          </p:cNvPr>
          <p:cNvPicPr>
            <a:picLocks noChangeAspect="1"/>
          </p:cNvPicPr>
          <p:nvPr/>
        </p:nvPicPr>
        <p:blipFill rotWithShape="1">
          <a:blip r:embed="rId27">
            <a:extLst>
              <a:ext uri="{96DAC541-7B7A-43D3-8B79-37D633B846F1}">
                <asvg:svgBlip xmlns:asvg="http://schemas.microsoft.com/office/drawing/2016/SVG/main" r:embed="rId28"/>
              </a:ext>
            </a:extLst>
          </a:blip>
          <a:srcRect l="25338" t="17662" r="27906" b="25892"/>
          <a:stretch/>
        </p:blipFill>
        <p:spPr>
          <a:xfrm>
            <a:off x="4970335" y="4092800"/>
            <a:ext cx="232373" cy="260953"/>
          </a:xfrm>
          <a:prstGeom prst="rect">
            <a:avLst/>
          </a:prstGeom>
        </p:spPr>
      </p:pic>
      <p:pic>
        <p:nvPicPr>
          <p:cNvPr id="8" name="Graphic 7">
            <a:extLst>
              <a:ext uri="{FF2B5EF4-FFF2-40B4-BE49-F238E27FC236}">
                <a16:creationId xmlns:a16="http://schemas.microsoft.com/office/drawing/2014/main" id="{9088603E-F081-3C18-6613-228C146E3B8D}"/>
              </a:ext>
            </a:extLst>
          </p:cNvPr>
          <p:cNvPicPr>
            <a:picLocks noChangeAspect="1"/>
          </p:cNvPicPr>
          <p:nvPr/>
        </p:nvPicPr>
        <p:blipFill>
          <a:blip r:embed="rId29">
            <a:extLst>
              <a:ext uri="{96DAC541-7B7A-43D3-8B79-37D633B846F1}">
                <asvg:svgBlip xmlns:asvg="http://schemas.microsoft.com/office/drawing/2016/SVG/main" r:embed="rId30"/>
              </a:ext>
            </a:extLst>
          </a:blip>
          <a:srcRect/>
          <a:stretch/>
        </p:blipFill>
        <p:spPr>
          <a:xfrm>
            <a:off x="4971822" y="4490376"/>
            <a:ext cx="224662" cy="215169"/>
          </a:xfrm>
          <a:prstGeom prst="rect">
            <a:avLst/>
          </a:prstGeom>
        </p:spPr>
      </p:pic>
      <p:sp>
        <p:nvSpPr>
          <p:cNvPr id="96" name="TextBox 95">
            <a:extLst>
              <a:ext uri="{FF2B5EF4-FFF2-40B4-BE49-F238E27FC236}">
                <a16:creationId xmlns:a16="http://schemas.microsoft.com/office/drawing/2014/main" id="{CF2D431D-4128-376A-B0D9-AB21F441985A}"/>
              </a:ext>
            </a:extLst>
          </p:cNvPr>
          <p:cNvSpPr txBox="1"/>
          <p:nvPr/>
        </p:nvSpPr>
        <p:spPr>
          <a:xfrm>
            <a:off x="7690147" y="3841952"/>
            <a:ext cx="1518508"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effectLst/>
                <a:uLnTx/>
                <a:uFillTx/>
                <a:latin typeface="Helvetica" pitchFamily="2" charset="0"/>
                <a:ea typeface="+mn-ea"/>
                <a:cs typeface="+mn-cs"/>
              </a:rPr>
              <a:t> Emerging</a:t>
            </a:r>
            <a:r>
              <a:rPr kumimoji="0" lang="en-CA" sz="1000" b="1" i="0" u="none" strike="noStrike" kern="1200" cap="none" spc="0" normalizeH="0" noProof="0" dirty="0">
                <a:ln>
                  <a:noFill/>
                </a:ln>
                <a:effectLst/>
                <a:uLnTx/>
                <a:uFillTx/>
                <a:latin typeface="Helvetica" pitchFamily="2" charset="0"/>
                <a:ea typeface="+mn-ea"/>
                <a:cs typeface="+mn-cs"/>
              </a:rPr>
              <a:t> evidence</a:t>
            </a:r>
            <a:br>
              <a:rPr kumimoji="0" lang="en-CA" sz="1000" b="0" i="0" u="none" strike="noStrike" kern="1200" cap="none" spc="0" normalizeH="0" baseline="0" noProof="0" dirty="0">
                <a:ln>
                  <a:noFill/>
                </a:ln>
                <a:effectLst/>
                <a:uLnTx/>
                <a:uFillTx/>
                <a:latin typeface="Helvetica" pitchFamily="2" charset="0"/>
                <a:ea typeface="+mn-ea"/>
                <a:cs typeface="+mn-cs"/>
              </a:rPr>
            </a:br>
            <a:r>
              <a:rPr kumimoji="0" lang="en-CA" sz="1000" b="0" i="0" u="none" strike="noStrike" kern="1200" cap="none" spc="0" normalizeH="0" baseline="0" noProof="0" dirty="0">
                <a:ln>
                  <a:noFill/>
                </a:ln>
                <a:effectLst/>
                <a:uLnTx/>
                <a:uFillTx/>
                <a:latin typeface="Helvetica" pitchFamily="2" charset="0"/>
                <a:ea typeface="+mn-ea"/>
                <a:cs typeface="+mn-cs"/>
              </a:rPr>
              <a:t>(what is being learned from around the world</a:t>
            </a:r>
            <a:r>
              <a:rPr lang="en-CA" sz="1000" dirty="0">
                <a:latin typeface="Helvetica" pitchFamily="2" charset="0"/>
              </a:rPr>
              <a:t> as the evidence evolves rapidly</a:t>
            </a:r>
            <a:r>
              <a:rPr kumimoji="0" lang="en-CA" sz="1000" b="0" i="0" u="none" strike="noStrike" kern="1200" cap="none" spc="0" normalizeH="0" baseline="0" noProof="0" dirty="0">
                <a:ln>
                  <a:noFill/>
                </a:ln>
                <a:effectLst/>
                <a:uLnTx/>
                <a:uFillTx/>
                <a:latin typeface="Helvetica" pitchFamily="2" charset="0"/>
                <a:ea typeface="+mn-ea"/>
                <a:cs typeface="+mn-cs"/>
              </a:rPr>
              <a:t>)</a:t>
            </a:r>
          </a:p>
        </p:txBody>
      </p:sp>
      <p:sp>
        <p:nvSpPr>
          <p:cNvPr id="4" name="Oval 3">
            <a:extLst>
              <a:ext uri="{FF2B5EF4-FFF2-40B4-BE49-F238E27FC236}">
                <a16:creationId xmlns:a16="http://schemas.microsoft.com/office/drawing/2014/main" id="{C4FB82E6-974F-7D61-3E96-DFDF335F2E38}"/>
              </a:ext>
            </a:extLst>
          </p:cNvPr>
          <p:cNvSpPr/>
          <p:nvPr/>
        </p:nvSpPr>
        <p:spPr>
          <a:xfrm>
            <a:off x="7194830" y="3853018"/>
            <a:ext cx="517784" cy="517784"/>
          </a:xfrm>
          <a:prstGeom prst="ellipse">
            <a:avLst/>
          </a:prstGeom>
          <a:solidFill>
            <a:srgbClr val="254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2033EE35-5743-E183-D8E9-44804C829587}"/>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7284543" y="3932612"/>
            <a:ext cx="326811" cy="375227"/>
          </a:xfrm>
          <a:prstGeom prst="rect">
            <a:avLst/>
          </a:prstGeom>
        </p:spPr>
      </p:pic>
      <p:sp>
        <p:nvSpPr>
          <p:cNvPr id="3" name="Oval 2">
            <a:extLst>
              <a:ext uri="{FF2B5EF4-FFF2-40B4-BE49-F238E27FC236}">
                <a16:creationId xmlns:a16="http://schemas.microsoft.com/office/drawing/2014/main" id="{6B341D92-912E-BAC4-453C-41E8972F4FEC}"/>
              </a:ext>
            </a:extLst>
          </p:cNvPr>
          <p:cNvSpPr/>
          <p:nvPr/>
        </p:nvSpPr>
        <p:spPr>
          <a:xfrm>
            <a:off x="6955298" y="1328797"/>
            <a:ext cx="2253355" cy="3930922"/>
          </a:xfrm>
          <a:prstGeom prst="ellipse">
            <a:avLst/>
          </a:prstGeom>
          <a:solidFill>
            <a:srgbClr val="000000">
              <a:alpha val="0"/>
            </a:srgbClr>
          </a:solid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n>
                <a:solidFill>
                  <a:schemeClr val="accent3"/>
                </a:solidFill>
              </a:ln>
              <a:noFill/>
            </a:endParaRPr>
          </a:p>
        </p:txBody>
      </p:sp>
    </p:spTree>
    <p:extLst>
      <p:ext uri="{BB962C8B-B14F-4D97-AF65-F5344CB8AC3E}">
        <p14:creationId xmlns:p14="http://schemas.microsoft.com/office/powerpoint/2010/main" val="1543783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7F1FF-9D37-C85D-5AEA-629718D4E934}"/>
            </a:ext>
          </a:extLst>
        </p:cNvPr>
        <p:cNvGrpSpPr/>
        <p:nvPr/>
      </p:nvGrpSpPr>
      <p:grpSpPr>
        <a:xfrm>
          <a:off x="0" y="0"/>
          <a:ext cx="0" cy="0"/>
          <a:chOff x="0" y="0"/>
          <a:chExt cx="0" cy="0"/>
        </a:xfrm>
      </p:grpSpPr>
      <p:sp>
        <p:nvSpPr>
          <p:cNvPr id="2" name="Title 14">
            <a:extLst>
              <a:ext uri="{FF2B5EF4-FFF2-40B4-BE49-F238E27FC236}">
                <a16:creationId xmlns:a16="http://schemas.microsoft.com/office/drawing/2014/main" id="{F3C3D7A0-7F61-10EA-C6B8-B6324414E80D}"/>
              </a:ext>
            </a:extLst>
          </p:cNvPr>
          <p:cNvSpPr txBox="1">
            <a:spLocks/>
          </p:cNvSpPr>
          <p:nvPr/>
        </p:nvSpPr>
        <p:spPr>
          <a:xfrm>
            <a:off x="267858" y="97077"/>
            <a:ext cx="11613366" cy="1006368"/>
          </a:xfrm>
          <a:prstGeom prst="rect">
            <a:avLst/>
          </a:prstGeom>
        </p:spPr>
        <p:txBody>
          <a:bodyPr vert="horz" lIns="91440" tIns="45720" rIns="91440" bIns="45720" rtlCol="0" anchor="ctr">
            <a:no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defTabSz="914400" hangingPunct="0">
              <a:spcBef>
                <a:spcPts val="0"/>
              </a:spcBef>
              <a:defRPr/>
            </a:pPr>
            <a:r>
              <a:rPr lang="en-US" sz="2300" dirty="0"/>
              <a:t>Signs of building momentum with implementation priority 1 are still there,</a:t>
            </a:r>
          </a:p>
          <a:p>
            <a:pPr defTabSz="914400" hangingPunct="0">
              <a:spcBef>
                <a:spcPts val="0"/>
              </a:spcBef>
              <a:defRPr/>
            </a:pPr>
            <a:r>
              <a:rPr lang="en-US" sz="2300" kern="0" dirty="0">
                <a:latin typeface="Arial"/>
                <a:cs typeface="Arial" panose="020B0604020202020204" pitchFamily="34" charset="0"/>
                <a:sym typeface="Arial"/>
              </a:rPr>
              <a:t>but we’re not seeing commitments to formalize and strengthen national (and local) evidence-support systems</a:t>
            </a:r>
          </a:p>
        </p:txBody>
      </p:sp>
      <p:sp>
        <p:nvSpPr>
          <p:cNvPr id="10" name="Slide Number Placeholder 4">
            <a:extLst>
              <a:ext uri="{FF2B5EF4-FFF2-40B4-BE49-F238E27FC236}">
                <a16:creationId xmlns:a16="http://schemas.microsoft.com/office/drawing/2014/main" id="{AEDDC6A6-D5E4-42E3-D4A9-29CB7A21BAA7}"/>
              </a:ext>
            </a:extLst>
          </p:cNvPr>
          <p:cNvSpPr>
            <a:spLocks noGrp="1"/>
          </p:cNvSpPr>
          <p:nvPr>
            <p:ph type="sldNum" sz="quarter" idx="4"/>
          </p:nvPr>
        </p:nvSpPr>
        <p:spPr>
          <a:xfrm>
            <a:off x="6128340" y="6405093"/>
            <a:ext cx="357352" cy="365125"/>
          </a:xfrm>
        </p:spPr>
        <p:txBody>
          <a:bodyPr/>
          <a:lstStyle/>
          <a:p>
            <a:fld id="{E2CB33EA-91D6-F140-A440-0A130B2A34DE}" type="slidenum">
              <a:rPr lang="en-US" smtClean="0"/>
              <a:pPr/>
              <a:t>3</a:t>
            </a:fld>
            <a:endParaRPr lang="en-US" dirty="0"/>
          </a:p>
        </p:txBody>
      </p:sp>
      <p:graphicFrame>
        <p:nvGraphicFramePr>
          <p:cNvPr id="4" name="Diagram 3">
            <a:extLst>
              <a:ext uri="{FF2B5EF4-FFF2-40B4-BE49-F238E27FC236}">
                <a16:creationId xmlns:a16="http://schemas.microsoft.com/office/drawing/2014/main" id="{B6602FF9-195F-A042-49A7-4C1D7AF1A1F1}"/>
              </a:ext>
            </a:extLst>
          </p:cNvPr>
          <p:cNvGraphicFramePr/>
          <p:nvPr>
            <p:extLst>
              <p:ext uri="{D42A27DB-BD31-4B8C-83A1-F6EECF244321}">
                <p14:modId xmlns:p14="http://schemas.microsoft.com/office/powerpoint/2010/main" val="2266025997"/>
              </p:ext>
            </p:extLst>
          </p:nvPr>
        </p:nvGraphicFramePr>
        <p:xfrm>
          <a:off x="267858" y="1677324"/>
          <a:ext cx="10818258" cy="4128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a:extLst>
              <a:ext uri="{FF2B5EF4-FFF2-40B4-BE49-F238E27FC236}">
                <a16:creationId xmlns:a16="http://schemas.microsoft.com/office/drawing/2014/main" id="{2B1E988D-660F-2A36-7437-65FB73BA291C}"/>
              </a:ext>
            </a:extLst>
          </p:cNvPr>
          <p:cNvSpPr/>
          <p:nvPr/>
        </p:nvSpPr>
        <p:spPr>
          <a:xfrm>
            <a:off x="1839906" y="1666172"/>
            <a:ext cx="659234" cy="618953"/>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rPr>
              <a:t>1a</a:t>
            </a:r>
          </a:p>
        </p:txBody>
      </p:sp>
      <p:sp>
        <p:nvSpPr>
          <p:cNvPr id="13" name="Oval 12">
            <a:extLst>
              <a:ext uri="{FF2B5EF4-FFF2-40B4-BE49-F238E27FC236}">
                <a16:creationId xmlns:a16="http://schemas.microsoft.com/office/drawing/2014/main" id="{74527554-49AC-713C-E4FF-6D9E207261E5}"/>
              </a:ext>
            </a:extLst>
          </p:cNvPr>
          <p:cNvSpPr/>
          <p:nvPr/>
        </p:nvSpPr>
        <p:spPr>
          <a:xfrm>
            <a:off x="1839905" y="2346829"/>
            <a:ext cx="659234" cy="618953"/>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rPr>
              <a:t>1b</a:t>
            </a:r>
          </a:p>
        </p:txBody>
      </p:sp>
      <p:sp>
        <p:nvSpPr>
          <p:cNvPr id="14" name="Oval 13">
            <a:extLst>
              <a:ext uri="{FF2B5EF4-FFF2-40B4-BE49-F238E27FC236}">
                <a16:creationId xmlns:a16="http://schemas.microsoft.com/office/drawing/2014/main" id="{A3EFD882-C10D-43C5-924B-4E46645202B7}"/>
              </a:ext>
            </a:extLst>
          </p:cNvPr>
          <p:cNvSpPr/>
          <p:nvPr/>
        </p:nvSpPr>
        <p:spPr>
          <a:xfrm>
            <a:off x="1839905" y="3063035"/>
            <a:ext cx="659234" cy="618953"/>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rPr>
              <a:t>1c</a:t>
            </a:r>
          </a:p>
        </p:txBody>
      </p:sp>
      <p:sp>
        <p:nvSpPr>
          <p:cNvPr id="15" name="Oval 14">
            <a:extLst>
              <a:ext uri="{FF2B5EF4-FFF2-40B4-BE49-F238E27FC236}">
                <a16:creationId xmlns:a16="http://schemas.microsoft.com/office/drawing/2014/main" id="{D4E6994A-461D-1541-5607-0AE24ED38BCF}"/>
              </a:ext>
            </a:extLst>
          </p:cNvPr>
          <p:cNvSpPr/>
          <p:nvPr/>
        </p:nvSpPr>
        <p:spPr>
          <a:xfrm>
            <a:off x="1839905" y="3799422"/>
            <a:ext cx="659234" cy="618953"/>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rPr>
              <a:t>1d</a:t>
            </a:r>
          </a:p>
        </p:txBody>
      </p:sp>
      <p:sp>
        <p:nvSpPr>
          <p:cNvPr id="16" name="Oval 15">
            <a:extLst>
              <a:ext uri="{FF2B5EF4-FFF2-40B4-BE49-F238E27FC236}">
                <a16:creationId xmlns:a16="http://schemas.microsoft.com/office/drawing/2014/main" id="{EDF7E3EB-E758-C7F2-63FC-21799A33ADB4}"/>
              </a:ext>
            </a:extLst>
          </p:cNvPr>
          <p:cNvSpPr/>
          <p:nvPr/>
        </p:nvSpPr>
        <p:spPr>
          <a:xfrm>
            <a:off x="1855437" y="4500265"/>
            <a:ext cx="659234" cy="618953"/>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rPr>
              <a:t>1e</a:t>
            </a:r>
          </a:p>
        </p:txBody>
      </p:sp>
      <p:sp>
        <p:nvSpPr>
          <p:cNvPr id="17" name="Oval 16">
            <a:extLst>
              <a:ext uri="{FF2B5EF4-FFF2-40B4-BE49-F238E27FC236}">
                <a16:creationId xmlns:a16="http://schemas.microsoft.com/office/drawing/2014/main" id="{5AB09940-D7D2-06B1-BF69-3E2A510E3817}"/>
              </a:ext>
            </a:extLst>
          </p:cNvPr>
          <p:cNvSpPr/>
          <p:nvPr/>
        </p:nvSpPr>
        <p:spPr>
          <a:xfrm>
            <a:off x="1839905" y="5201108"/>
            <a:ext cx="659234" cy="618953"/>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rPr>
              <a:t>1f</a:t>
            </a:r>
          </a:p>
        </p:txBody>
      </p:sp>
    </p:spTree>
    <p:extLst>
      <p:ext uri="{BB962C8B-B14F-4D97-AF65-F5344CB8AC3E}">
        <p14:creationId xmlns:p14="http://schemas.microsoft.com/office/powerpoint/2010/main" val="2525141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D9303-BBE4-E6CC-3659-FDF0F04A54D8}"/>
            </a:ext>
          </a:extLst>
        </p:cNvPr>
        <p:cNvGrpSpPr/>
        <p:nvPr/>
      </p:nvGrpSpPr>
      <p:grpSpPr>
        <a:xfrm>
          <a:off x="0" y="0"/>
          <a:ext cx="0" cy="0"/>
          <a:chOff x="0" y="0"/>
          <a:chExt cx="0" cy="0"/>
        </a:xfrm>
      </p:grpSpPr>
      <p:sp>
        <p:nvSpPr>
          <p:cNvPr id="2" name="Title 14">
            <a:extLst>
              <a:ext uri="{FF2B5EF4-FFF2-40B4-BE49-F238E27FC236}">
                <a16:creationId xmlns:a16="http://schemas.microsoft.com/office/drawing/2014/main" id="{ECE28892-BA4C-E36A-1C67-B76A541CFF63}"/>
              </a:ext>
            </a:extLst>
          </p:cNvPr>
          <p:cNvSpPr txBox="1">
            <a:spLocks/>
          </p:cNvSpPr>
          <p:nvPr/>
        </p:nvSpPr>
        <p:spPr>
          <a:xfrm>
            <a:off x="267857" y="97077"/>
            <a:ext cx="11255661" cy="1006368"/>
          </a:xfrm>
          <a:prstGeom prst="rect">
            <a:avLst/>
          </a:prstGeom>
        </p:spPr>
        <p:txBody>
          <a:bodyPr vert="horz" lIns="91440" tIns="45720" rIns="91440" bIns="45720" rtlCol="0" anchor="ctr">
            <a:no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defTabSz="914400" hangingPunct="0">
              <a:spcBef>
                <a:spcPts val="0"/>
              </a:spcBef>
              <a:defRPr/>
            </a:pPr>
            <a:r>
              <a:rPr lang="en-CA" sz="2300" kern="0" dirty="0">
                <a:solidFill>
                  <a:schemeClr val="tx1"/>
                </a:solidFill>
                <a:latin typeface="Arial"/>
                <a:cs typeface="Arial" panose="020B0604020202020204" pitchFamily="34" charset="0"/>
                <a:sym typeface="Arial"/>
              </a:rPr>
              <a:t>Some of the signs of building momentum with implementation priority 3 are still there, but we’re not seeing commitments to truly put evidence at the centre of everyday life</a:t>
            </a:r>
            <a:endParaRPr lang="en-CA" sz="2300" kern="0" dirty="0">
              <a:solidFill>
                <a:srgbClr val="FF0000"/>
              </a:solidFill>
              <a:latin typeface="Arial"/>
              <a:cs typeface="Arial" panose="020B0604020202020204" pitchFamily="34" charset="0"/>
              <a:sym typeface="Arial"/>
            </a:endParaRPr>
          </a:p>
        </p:txBody>
      </p:sp>
      <p:sp>
        <p:nvSpPr>
          <p:cNvPr id="10" name="Slide Number Placeholder 4">
            <a:extLst>
              <a:ext uri="{FF2B5EF4-FFF2-40B4-BE49-F238E27FC236}">
                <a16:creationId xmlns:a16="http://schemas.microsoft.com/office/drawing/2014/main" id="{E5B82E8E-709F-7D60-ED90-89FC36C36CE5}"/>
              </a:ext>
            </a:extLst>
          </p:cNvPr>
          <p:cNvSpPr>
            <a:spLocks noGrp="1"/>
          </p:cNvSpPr>
          <p:nvPr>
            <p:ph type="sldNum" sz="quarter" idx="4"/>
          </p:nvPr>
        </p:nvSpPr>
        <p:spPr>
          <a:xfrm>
            <a:off x="5900759" y="6492875"/>
            <a:ext cx="357352" cy="365125"/>
          </a:xfrm>
        </p:spPr>
        <p:txBody>
          <a:bodyPr/>
          <a:lstStyle/>
          <a:p>
            <a:fld id="{E2CB33EA-91D6-F140-A440-0A130B2A34DE}" type="slidenum">
              <a:rPr lang="en-US" smtClean="0"/>
              <a:pPr/>
              <a:t>4</a:t>
            </a:fld>
            <a:endParaRPr lang="en-US" dirty="0"/>
          </a:p>
        </p:txBody>
      </p:sp>
      <p:graphicFrame>
        <p:nvGraphicFramePr>
          <p:cNvPr id="6" name="Diagram 5">
            <a:extLst>
              <a:ext uri="{FF2B5EF4-FFF2-40B4-BE49-F238E27FC236}">
                <a16:creationId xmlns:a16="http://schemas.microsoft.com/office/drawing/2014/main" id="{A7E8788E-759D-A717-83D0-8A83239FA913}"/>
              </a:ext>
            </a:extLst>
          </p:cNvPr>
          <p:cNvGraphicFramePr/>
          <p:nvPr>
            <p:extLst>
              <p:ext uri="{D42A27DB-BD31-4B8C-83A1-F6EECF244321}">
                <p14:modId xmlns:p14="http://schemas.microsoft.com/office/powerpoint/2010/main" val="973223461"/>
              </p:ext>
            </p:extLst>
          </p:nvPr>
        </p:nvGraphicFramePr>
        <p:xfrm>
          <a:off x="579863" y="1797463"/>
          <a:ext cx="10943655" cy="3672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a:extLst>
              <a:ext uri="{FF2B5EF4-FFF2-40B4-BE49-F238E27FC236}">
                <a16:creationId xmlns:a16="http://schemas.microsoft.com/office/drawing/2014/main" id="{BDB68414-F482-551A-FEB7-19F7781F5DC8}"/>
              </a:ext>
            </a:extLst>
          </p:cNvPr>
          <p:cNvSpPr/>
          <p:nvPr/>
        </p:nvSpPr>
        <p:spPr>
          <a:xfrm>
            <a:off x="2153774" y="1720623"/>
            <a:ext cx="934426" cy="890438"/>
          </a:xfrm>
          <a:prstGeom prst="ellipse">
            <a:avLst/>
          </a:prstGeom>
          <a:solidFill>
            <a:schemeClr val="accent2">
              <a:lumMod val="20000"/>
              <a:lumOff val="80000"/>
            </a:schemeClr>
          </a:solidFill>
          <a:ln>
            <a:solidFill>
              <a:schemeClr val="accent2"/>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rPr>
              <a:t>3a</a:t>
            </a:r>
          </a:p>
        </p:txBody>
      </p:sp>
      <p:sp>
        <p:nvSpPr>
          <p:cNvPr id="8" name="Oval 7">
            <a:extLst>
              <a:ext uri="{FF2B5EF4-FFF2-40B4-BE49-F238E27FC236}">
                <a16:creationId xmlns:a16="http://schemas.microsoft.com/office/drawing/2014/main" id="{C64523B5-5B37-71DC-D3E9-2A91A99D063B}"/>
              </a:ext>
            </a:extLst>
          </p:cNvPr>
          <p:cNvSpPr/>
          <p:nvPr/>
        </p:nvSpPr>
        <p:spPr>
          <a:xfrm>
            <a:off x="2153774" y="2743361"/>
            <a:ext cx="934426" cy="890438"/>
          </a:xfrm>
          <a:prstGeom prst="ellipse">
            <a:avLst/>
          </a:prstGeom>
          <a:solidFill>
            <a:schemeClr val="accent2">
              <a:lumMod val="20000"/>
              <a:lumOff val="80000"/>
            </a:schemeClr>
          </a:solidFill>
          <a:ln>
            <a:solidFill>
              <a:schemeClr val="accent2"/>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rPr>
              <a:t>3b</a:t>
            </a:r>
          </a:p>
        </p:txBody>
      </p:sp>
      <p:sp>
        <p:nvSpPr>
          <p:cNvPr id="9" name="Oval 8">
            <a:extLst>
              <a:ext uri="{FF2B5EF4-FFF2-40B4-BE49-F238E27FC236}">
                <a16:creationId xmlns:a16="http://schemas.microsoft.com/office/drawing/2014/main" id="{19DFE214-BDBA-F23D-ACE3-0BB7593F0E49}"/>
              </a:ext>
            </a:extLst>
          </p:cNvPr>
          <p:cNvSpPr/>
          <p:nvPr/>
        </p:nvSpPr>
        <p:spPr>
          <a:xfrm>
            <a:off x="2153774" y="3699949"/>
            <a:ext cx="934426" cy="890438"/>
          </a:xfrm>
          <a:prstGeom prst="ellipse">
            <a:avLst/>
          </a:prstGeom>
          <a:solidFill>
            <a:schemeClr val="accent2">
              <a:lumMod val="20000"/>
              <a:lumOff val="80000"/>
            </a:schemeClr>
          </a:solidFill>
          <a:ln>
            <a:solidFill>
              <a:schemeClr val="accent2"/>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rPr>
              <a:t>3c</a:t>
            </a:r>
          </a:p>
        </p:txBody>
      </p:sp>
      <p:sp>
        <p:nvSpPr>
          <p:cNvPr id="14" name="Oval 13">
            <a:extLst>
              <a:ext uri="{FF2B5EF4-FFF2-40B4-BE49-F238E27FC236}">
                <a16:creationId xmlns:a16="http://schemas.microsoft.com/office/drawing/2014/main" id="{00616032-86E7-0958-1C50-B31B66B40D74}"/>
              </a:ext>
            </a:extLst>
          </p:cNvPr>
          <p:cNvSpPr/>
          <p:nvPr/>
        </p:nvSpPr>
        <p:spPr>
          <a:xfrm>
            <a:off x="2153774" y="4642849"/>
            <a:ext cx="934426" cy="890438"/>
          </a:xfrm>
          <a:prstGeom prst="ellipse">
            <a:avLst/>
          </a:prstGeom>
          <a:solidFill>
            <a:schemeClr val="accent2">
              <a:lumMod val="20000"/>
              <a:lumOff val="80000"/>
            </a:schemeClr>
          </a:solidFill>
          <a:ln>
            <a:solidFill>
              <a:schemeClr val="accent2"/>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rPr>
              <a:t>3d</a:t>
            </a:r>
          </a:p>
        </p:txBody>
      </p:sp>
    </p:spTree>
    <p:extLst>
      <p:ext uri="{BB962C8B-B14F-4D97-AF65-F5344CB8AC3E}">
        <p14:creationId xmlns:p14="http://schemas.microsoft.com/office/powerpoint/2010/main" val="1392412039"/>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Props1.xml><?xml version="1.0" encoding="utf-8"?>
<ds:datastoreItem xmlns:ds="http://schemas.openxmlformats.org/officeDocument/2006/customXml" ds:itemID="{DCC40D3C-3522-44F1-94E4-A2470CCCC8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998BD1-7B99-4C0F-A478-9BA7D4D9D8B0}">
  <ds:schemaRefs>
    <ds:schemaRef ds:uri="http://schemas.microsoft.com/sharepoint/v3/contenttype/forms"/>
  </ds:schemaRefs>
</ds:datastoreItem>
</file>

<file path=customXml/itemProps3.xml><?xml version="1.0" encoding="utf-8"?>
<ds:datastoreItem xmlns:ds="http://schemas.openxmlformats.org/officeDocument/2006/customXml" ds:itemID="{769483B2-BEB8-41F2-8FEC-E8F0D26003C6}">
  <ds:schemaRefs>
    <ds:schemaRef ds:uri="http://schemas.microsoft.com/office/2006/metadata/properties"/>
    <ds:schemaRef ds:uri="http://purl.org/dc/dcmitype/"/>
    <ds:schemaRef ds:uri="599eec1d-e27c-4128-92a4-19001b8afe14"/>
    <ds:schemaRef ds:uri="http://schemas.microsoft.com/office/2006/documentManagement/types"/>
    <ds:schemaRef ds:uri="http://purl.org/dc/elements/1.1/"/>
    <ds:schemaRef ds:uri="0408fcbc-2e10-4461-bee0-724c01b46ae9"/>
    <ds:schemaRef ds:uri="http://schemas.openxmlformats.org/package/2006/metadata/core-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31221</TotalTime>
  <Words>780</Words>
  <Application>Microsoft Macintosh PowerPoint</Application>
  <PresentationFormat>Widescreen</PresentationFormat>
  <Paragraphs>84</Paragraphs>
  <Slides>4</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vt:i4>
      </vt:variant>
    </vt:vector>
  </HeadingPairs>
  <TitlesOfParts>
    <vt:vector size="13" baseType="lpstr">
      <vt:lpstr>Arial</vt:lpstr>
      <vt:lpstr>Calibri</vt:lpstr>
      <vt:lpstr>Courier New</vt:lpstr>
      <vt:lpstr>Helvetica</vt:lpstr>
      <vt:lpstr>Wellcome</vt:lpstr>
      <vt:lpstr>Wingdings</vt:lpstr>
      <vt:lpstr>RISE</vt:lpstr>
      <vt:lpstr>ESN-CA</vt:lpstr>
      <vt:lpstr>GCESC</vt:lpstr>
      <vt:lpstr>PowerPoint Presentation</vt:lpstr>
      <vt:lpstr>Those supporting government policymakers will now be able to access global evidence and then very rapidly provide highly contextualized insights from the global evidence alongside insights from what has been learned from national (and local) evidence</vt:lpstr>
      <vt:lpstr>PowerPoint Presentation</vt:lpstr>
      <vt:lpstr>PowerPoint Presentation</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278</cp:revision>
  <cp:lastPrinted>2023-05-24T15:22:34Z</cp:lastPrinted>
  <dcterms:created xsi:type="dcterms:W3CDTF">2017-04-21T15:41:45Z</dcterms:created>
  <dcterms:modified xsi:type="dcterms:W3CDTF">2025-01-31T20:10:53Z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