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Lst>
  <p:notesMasterIdLst>
    <p:notesMasterId r:id="rId21"/>
  </p:notesMasterIdLst>
  <p:sldIdLst>
    <p:sldId id="256" r:id="rId2"/>
    <p:sldId id="257" r:id="rId3"/>
    <p:sldId id="605" r:id="rId4"/>
    <p:sldId id="597" r:id="rId5"/>
    <p:sldId id="283" r:id="rId6"/>
    <p:sldId id="599" r:id="rId7"/>
    <p:sldId id="269" r:id="rId8"/>
    <p:sldId id="601" r:id="rId9"/>
    <p:sldId id="266" r:id="rId10"/>
    <p:sldId id="583" r:id="rId11"/>
    <p:sldId id="584" r:id="rId12"/>
    <p:sldId id="596" r:id="rId13"/>
    <p:sldId id="587" r:id="rId14"/>
    <p:sldId id="590" r:id="rId15"/>
    <p:sldId id="593" r:id="rId16"/>
    <p:sldId id="594" r:id="rId17"/>
    <p:sldId id="595" r:id="rId18"/>
    <p:sldId id="591" r:id="rId19"/>
    <p:sldId id="60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2208"/>
  </p:normalViewPr>
  <p:slideViewPr>
    <p:cSldViewPr snapToGrid="0">
      <p:cViewPr varScale="1">
        <p:scale>
          <a:sx n="75" d="100"/>
          <a:sy n="75" d="100"/>
        </p:scale>
        <p:origin x="142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A2714-4EF2-D64E-B975-A9DF7108AB27}" type="doc">
      <dgm:prSet loTypeId="urn:microsoft.com/office/officeart/2005/8/layout/arrow4" loCatId="" qsTypeId="urn:microsoft.com/office/officeart/2005/8/quickstyle/simple1" qsCatId="simple" csTypeId="urn:microsoft.com/office/officeart/2005/8/colors/colorful2" csCatId="colorful" phldr="1"/>
      <dgm:spPr/>
      <dgm:t>
        <a:bodyPr/>
        <a:lstStyle/>
        <a:p>
          <a:endParaRPr lang="en-GB"/>
        </a:p>
      </dgm:t>
    </dgm:pt>
    <dgm:pt modelId="{E1FB48DD-CFFB-384F-A06B-9B4FC189B84F}">
      <dgm:prSet phldrT="[Text]"/>
      <dgm:spPr/>
      <dgm:t>
        <a:bodyPr/>
        <a:lstStyle/>
        <a:p>
          <a:r>
            <a:rPr lang="en-CA" dirty="0">
              <a:latin typeface="Avenir Next LT Pro" panose="020B0504020202020204" pitchFamily="34" charset="77"/>
            </a:rPr>
            <a:t>Better coordination &amp; integration</a:t>
          </a:r>
          <a:r>
            <a:rPr lang="en-CA" baseline="30000" dirty="0">
              <a:latin typeface="Avenir Next LT Pro" panose="020B0504020202020204" pitchFamily="34" charset="77"/>
            </a:rPr>
            <a:t> </a:t>
          </a:r>
        </a:p>
        <a:p>
          <a:r>
            <a:rPr lang="en-CA" dirty="0">
              <a:latin typeface="Avenir Next LT Pro" panose="020B0504020202020204" pitchFamily="34" charset="77"/>
            </a:rPr>
            <a:t>Promotes participatory forms of governance </a:t>
          </a:r>
        </a:p>
        <a:p>
          <a:r>
            <a:rPr lang="en-CA" dirty="0">
              <a:latin typeface="Avenir Next LT Pro" panose="020B0504020202020204" pitchFamily="34" charset="77"/>
            </a:rPr>
            <a:t>Brings together diverse participants   </a:t>
          </a:r>
        </a:p>
        <a:p>
          <a:r>
            <a:rPr lang="en-CA" dirty="0">
              <a:latin typeface="Avenir Next LT Pro" panose="020B0504020202020204" pitchFamily="34" charset="77"/>
            </a:rPr>
            <a:t>Generate relevant solutions with lasting impact on the community</a:t>
          </a:r>
          <a:endParaRPr lang="en-CA" b="1" baseline="30000" dirty="0">
            <a:latin typeface="Avenir Next LT Pro" panose="020B0504020202020204" pitchFamily="34" charset="77"/>
          </a:endParaRPr>
        </a:p>
        <a:p>
          <a:endParaRPr lang="en-GB" dirty="0"/>
        </a:p>
      </dgm:t>
    </dgm:pt>
    <dgm:pt modelId="{8B171359-8152-CC4E-81CC-24CF6FD9D02F}" type="parTrans" cxnId="{56F3961E-2222-1E44-98B8-372D87E6937A}">
      <dgm:prSet/>
      <dgm:spPr/>
      <dgm:t>
        <a:bodyPr/>
        <a:lstStyle/>
        <a:p>
          <a:endParaRPr lang="en-GB"/>
        </a:p>
      </dgm:t>
    </dgm:pt>
    <dgm:pt modelId="{BF397BF4-51A6-3E43-A456-BC6B91D73165}" type="sibTrans" cxnId="{56F3961E-2222-1E44-98B8-372D87E6937A}">
      <dgm:prSet/>
      <dgm:spPr/>
      <dgm:t>
        <a:bodyPr/>
        <a:lstStyle/>
        <a:p>
          <a:endParaRPr lang="en-GB"/>
        </a:p>
      </dgm:t>
    </dgm:pt>
    <dgm:pt modelId="{40E7D297-7253-D643-9627-4CBD7DCD0F9A}">
      <dgm:prSet phldrT="[Text]"/>
      <dgm:spPr/>
      <dgm:t>
        <a:bodyPr/>
        <a:lstStyle/>
        <a:p>
          <a:r>
            <a:rPr lang="en-CA" dirty="0">
              <a:latin typeface="Avenir Next LT Pro" panose="020B0504020202020204" pitchFamily="34" charset="77"/>
            </a:rPr>
            <a:t>Dynamic, time-consuming, &amp; fraught with difficulty</a:t>
          </a:r>
        </a:p>
        <a:p>
          <a:r>
            <a:rPr lang="en-CA" dirty="0">
              <a:latin typeface="Avenir Next LT Pro" panose="020B0504020202020204" pitchFamily="34" charset="77"/>
            </a:rPr>
            <a:t>Diversity of stakeholders, conflicting goals among members </a:t>
          </a:r>
        </a:p>
        <a:p>
          <a:r>
            <a:rPr lang="en-CA" dirty="0">
              <a:latin typeface="Avenir Next LT Pro" panose="020B0504020202020204" pitchFamily="34" charset="77"/>
            </a:rPr>
            <a:t>Asymmetry of power and information </a:t>
          </a:r>
        </a:p>
        <a:p>
          <a:endParaRPr lang="en-GB" dirty="0"/>
        </a:p>
      </dgm:t>
    </dgm:pt>
    <dgm:pt modelId="{C80591C4-0A53-114A-9F4F-B4573F666B3A}" type="parTrans" cxnId="{829B09B9-5056-7840-9322-1EE34C83ECCA}">
      <dgm:prSet/>
      <dgm:spPr/>
      <dgm:t>
        <a:bodyPr/>
        <a:lstStyle/>
        <a:p>
          <a:endParaRPr lang="en-GB"/>
        </a:p>
      </dgm:t>
    </dgm:pt>
    <dgm:pt modelId="{BB81E825-0E90-F542-8C7B-ADEF575D1C61}" type="sibTrans" cxnId="{829B09B9-5056-7840-9322-1EE34C83ECCA}">
      <dgm:prSet/>
      <dgm:spPr/>
      <dgm:t>
        <a:bodyPr/>
        <a:lstStyle/>
        <a:p>
          <a:endParaRPr lang="en-GB"/>
        </a:p>
      </dgm:t>
    </dgm:pt>
    <dgm:pt modelId="{F1E8B9F5-0751-0246-B468-BF17962E9243}" type="pres">
      <dgm:prSet presAssocID="{C1DA2714-4EF2-D64E-B975-A9DF7108AB27}" presName="compositeShape" presStyleCnt="0">
        <dgm:presLayoutVars>
          <dgm:chMax val="2"/>
          <dgm:dir/>
          <dgm:resizeHandles val="exact"/>
        </dgm:presLayoutVars>
      </dgm:prSet>
      <dgm:spPr/>
    </dgm:pt>
    <dgm:pt modelId="{44334EDE-E4D3-C14C-9C2E-E83EB79A4262}" type="pres">
      <dgm:prSet presAssocID="{E1FB48DD-CFFB-384F-A06B-9B4FC189B84F}" presName="upArrow" presStyleLbl="node1" presStyleIdx="0" presStyleCnt="2"/>
      <dgm:spPr/>
    </dgm:pt>
    <dgm:pt modelId="{1C8720CB-5796-5F4B-BCFC-88A0C27DEEBD}" type="pres">
      <dgm:prSet presAssocID="{E1FB48DD-CFFB-384F-A06B-9B4FC189B84F}" presName="upArrowText" presStyleLbl="revTx" presStyleIdx="0" presStyleCnt="2">
        <dgm:presLayoutVars>
          <dgm:chMax val="0"/>
          <dgm:bulletEnabled val="1"/>
        </dgm:presLayoutVars>
      </dgm:prSet>
      <dgm:spPr/>
    </dgm:pt>
    <dgm:pt modelId="{37393403-0554-2E49-96FF-A2A79E7933FD}" type="pres">
      <dgm:prSet presAssocID="{40E7D297-7253-D643-9627-4CBD7DCD0F9A}" presName="downArrow" presStyleLbl="node1" presStyleIdx="1" presStyleCnt="2"/>
      <dgm:spPr/>
    </dgm:pt>
    <dgm:pt modelId="{F83DA67B-5593-2547-BDB3-84FCCED5C2EA}" type="pres">
      <dgm:prSet presAssocID="{40E7D297-7253-D643-9627-4CBD7DCD0F9A}" presName="downArrowText" presStyleLbl="revTx" presStyleIdx="1" presStyleCnt="2">
        <dgm:presLayoutVars>
          <dgm:chMax val="0"/>
          <dgm:bulletEnabled val="1"/>
        </dgm:presLayoutVars>
      </dgm:prSet>
      <dgm:spPr/>
    </dgm:pt>
  </dgm:ptLst>
  <dgm:cxnLst>
    <dgm:cxn modelId="{56F3961E-2222-1E44-98B8-372D87E6937A}" srcId="{C1DA2714-4EF2-D64E-B975-A9DF7108AB27}" destId="{E1FB48DD-CFFB-384F-A06B-9B4FC189B84F}" srcOrd="0" destOrd="0" parTransId="{8B171359-8152-CC4E-81CC-24CF6FD9D02F}" sibTransId="{BF397BF4-51A6-3E43-A456-BC6B91D73165}"/>
    <dgm:cxn modelId="{5AFAB246-A5EA-3C40-AF52-4F0278A30E60}" type="presOf" srcId="{E1FB48DD-CFFB-384F-A06B-9B4FC189B84F}" destId="{1C8720CB-5796-5F4B-BCFC-88A0C27DEEBD}" srcOrd="0" destOrd="0" presId="urn:microsoft.com/office/officeart/2005/8/layout/arrow4"/>
    <dgm:cxn modelId="{AF3C1388-2361-394D-80BC-B3FD3C02FA9D}" type="presOf" srcId="{C1DA2714-4EF2-D64E-B975-A9DF7108AB27}" destId="{F1E8B9F5-0751-0246-B468-BF17962E9243}" srcOrd="0" destOrd="0" presId="urn:microsoft.com/office/officeart/2005/8/layout/arrow4"/>
    <dgm:cxn modelId="{36206F88-D9B3-9D4A-9A4C-369404990BC1}" type="presOf" srcId="{40E7D297-7253-D643-9627-4CBD7DCD0F9A}" destId="{F83DA67B-5593-2547-BDB3-84FCCED5C2EA}" srcOrd="0" destOrd="0" presId="urn:microsoft.com/office/officeart/2005/8/layout/arrow4"/>
    <dgm:cxn modelId="{829B09B9-5056-7840-9322-1EE34C83ECCA}" srcId="{C1DA2714-4EF2-D64E-B975-A9DF7108AB27}" destId="{40E7D297-7253-D643-9627-4CBD7DCD0F9A}" srcOrd="1" destOrd="0" parTransId="{C80591C4-0A53-114A-9F4F-B4573F666B3A}" sibTransId="{BB81E825-0E90-F542-8C7B-ADEF575D1C61}"/>
    <dgm:cxn modelId="{0DF726D0-DE80-7F4B-B108-880CD05C0191}" type="presParOf" srcId="{F1E8B9F5-0751-0246-B468-BF17962E9243}" destId="{44334EDE-E4D3-C14C-9C2E-E83EB79A4262}" srcOrd="0" destOrd="0" presId="urn:microsoft.com/office/officeart/2005/8/layout/arrow4"/>
    <dgm:cxn modelId="{A39C3FE6-5084-644D-A0BF-EA499181F98C}" type="presParOf" srcId="{F1E8B9F5-0751-0246-B468-BF17962E9243}" destId="{1C8720CB-5796-5F4B-BCFC-88A0C27DEEBD}" srcOrd="1" destOrd="0" presId="urn:microsoft.com/office/officeart/2005/8/layout/arrow4"/>
    <dgm:cxn modelId="{B53B60E6-868B-FD4D-8A82-7AAA9F16E5D1}" type="presParOf" srcId="{F1E8B9F5-0751-0246-B468-BF17962E9243}" destId="{37393403-0554-2E49-96FF-A2A79E7933FD}" srcOrd="2" destOrd="0" presId="urn:microsoft.com/office/officeart/2005/8/layout/arrow4"/>
    <dgm:cxn modelId="{2F8409C7-248B-8E44-A446-51F883BB1DD2}" type="presParOf" srcId="{F1E8B9F5-0751-0246-B468-BF17962E9243}" destId="{F83DA67B-5593-2547-BDB3-84FCCED5C2EA}"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A04F8E-1A2B-45D6-B842-BE789761875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CA"/>
        </a:p>
      </dgm:t>
    </dgm:pt>
    <dgm:pt modelId="{B68AEEA0-1B30-4F2A-9117-2B2846AF66CB}">
      <dgm:prSet>
        <dgm:style>
          <a:lnRef idx="1">
            <a:schemeClr val="accent1"/>
          </a:lnRef>
          <a:fillRef idx="2">
            <a:schemeClr val="accent1"/>
          </a:fillRef>
          <a:effectRef idx="1">
            <a:schemeClr val="accent1"/>
          </a:effectRef>
          <a:fontRef idx="minor">
            <a:schemeClr val="dk1"/>
          </a:fontRef>
        </dgm:style>
      </dgm:prSet>
      <dgm:spPr/>
      <dgm:t>
        <a:bodyPr/>
        <a:lstStyle/>
        <a:p>
          <a:pPr rtl="0"/>
          <a:r>
            <a:rPr lang="en-US" dirty="0">
              <a:latin typeface="Avenir Next LT Pro" panose="020B0504020202020204" pitchFamily="34" charset="77"/>
            </a:rPr>
            <a:t>Networks governance conceptualization</a:t>
          </a:r>
          <a:endParaRPr lang="en-CA" dirty="0">
            <a:latin typeface="Avenir Next LT Pro" panose="020B0504020202020204" pitchFamily="34" charset="77"/>
          </a:endParaRPr>
        </a:p>
      </dgm:t>
    </dgm:pt>
    <dgm:pt modelId="{EC0D6AD9-47E3-4FC3-9F5C-BDB8300D0E99}" type="parTrans" cxnId="{C62536BB-A842-475B-A3A5-703320E696B6}">
      <dgm:prSet/>
      <dgm:spPr/>
      <dgm:t>
        <a:bodyPr/>
        <a:lstStyle/>
        <a:p>
          <a:endParaRPr lang="en-CA"/>
        </a:p>
      </dgm:t>
    </dgm:pt>
    <dgm:pt modelId="{B4BAA4F2-EFCC-4B2F-BD25-2E5AA74FD6D3}" type="sibTrans" cxnId="{C62536BB-A842-475B-A3A5-703320E696B6}">
      <dgm:prSet/>
      <dgm:spPr/>
      <dgm:t>
        <a:bodyPr/>
        <a:lstStyle/>
        <a:p>
          <a:endParaRPr lang="en-CA"/>
        </a:p>
      </dgm:t>
    </dgm:pt>
    <dgm:pt modelId="{F5CE545E-F467-43CF-B2FA-A23B47270C39}">
      <dgm:prSet>
        <dgm:style>
          <a:lnRef idx="1">
            <a:schemeClr val="accent4"/>
          </a:lnRef>
          <a:fillRef idx="2">
            <a:schemeClr val="accent4"/>
          </a:fillRef>
          <a:effectRef idx="1">
            <a:schemeClr val="accent4"/>
          </a:effectRef>
          <a:fontRef idx="minor">
            <a:schemeClr val="dk1"/>
          </a:fontRef>
        </dgm:style>
      </dgm:prSet>
      <dgm:spPr/>
      <dgm:t>
        <a:bodyPr/>
        <a:lstStyle/>
        <a:p>
          <a:pPr rtl="0"/>
          <a:r>
            <a:rPr lang="en-US" dirty="0">
              <a:latin typeface="Avenir Next LT Pro" panose="020B0504020202020204" pitchFamily="34" charset="77"/>
            </a:rPr>
            <a:t>Dynamic &amp; Evolving</a:t>
          </a:r>
          <a:endParaRPr lang="en-CA" dirty="0">
            <a:latin typeface="Avenir Next LT Pro" panose="020B0504020202020204" pitchFamily="34" charset="77"/>
          </a:endParaRPr>
        </a:p>
      </dgm:t>
    </dgm:pt>
    <dgm:pt modelId="{A83CFCFD-A0D1-46C5-B532-FFD77463D3B3}" type="parTrans" cxnId="{99D7B0C7-44DB-4F74-9700-BB6AE138523D}">
      <dgm:prSet/>
      <dgm:spPr/>
      <dgm:t>
        <a:bodyPr/>
        <a:lstStyle/>
        <a:p>
          <a:endParaRPr lang="en-CA"/>
        </a:p>
      </dgm:t>
    </dgm:pt>
    <dgm:pt modelId="{3CB049D7-70F5-47E5-9D0A-EDC92B016EF4}" type="sibTrans" cxnId="{99D7B0C7-44DB-4F74-9700-BB6AE138523D}">
      <dgm:prSet/>
      <dgm:spPr/>
      <dgm:t>
        <a:bodyPr/>
        <a:lstStyle/>
        <a:p>
          <a:endParaRPr lang="en-CA"/>
        </a:p>
      </dgm:t>
    </dgm:pt>
    <dgm:pt modelId="{7FBF3E0E-86B6-4EB1-9F09-4A9FF52D3785}">
      <dgm:prSet>
        <dgm:style>
          <a:lnRef idx="1">
            <a:schemeClr val="accent2"/>
          </a:lnRef>
          <a:fillRef idx="2">
            <a:schemeClr val="accent2"/>
          </a:fillRef>
          <a:effectRef idx="1">
            <a:schemeClr val="accent2"/>
          </a:effectRef>
          <a:fontRef idx="minor">
            <a:schemeClr val="dk1"/>
          </a:fontRef>
        </dgm:style>
      </dgm:prSet>
      <dgm:spPr/>
      <dgm:t>
        <a:bodyPr/>
        <a:lstStyle/>
        <a:p>
          <a:pPr rtl="0"/>
          <a:r>
            <a:rPr lang="en-US" dirty="0">
              <a:latin typeface="Avenir Next LT Pro" panose="020B0504020202020204" pitchFamily="34" charset="77"/>
            </a:rPr>
            <a:t>Lack of best practices </a:t>
          </a:r>
          <a:endParaRPr lang="en-CA" dirty="0">
            <a:latin typeface="Avenir Next LT Pro" panose="020B0504020202020204" pitchFamily="34" charset="77"/>
          </a:endParaRPr>
        </a:p>
      </dgm:t>
    </dgm:pt>
    <dgm:pt modelId="{4DB873FD-C44B-4BBA-9BBB-CA9ACEE9904E}" type="parTrans" cxnId="{1BB4D4F5-C42C-4500-8283-9136FF63EF03}">
      <dgm:prSet/>
      <dgm:spPr/>
      <dgm:t>
        <a:bodyPr/>
        <a:lstStyle/>
        <a:p>
          <a:endParaRPr lang="en-CA"/>
        </a:p>
      </dgm:t>
    </dgm:pt>
    <dgm:pt modelId="{56B59D98-2EFA-407E-997A-2A94CB7A54F8}" type="sibTrans" cxnId="{1BB4D4F5-C42C-4500-8283-9136FF63EF03}">
      <dgm:prSet/>
      <dgm:spPr/>
      <dgm:t>
        <a:bodyPr/>
        <a:lstStyle/>
        <a:p>
          <a:endParaRPr lang="en-CA"/>
        </a:p>
      </dgm:t>
    </dgm:pt>
    <dgm:pt modelId="{63DD9F93-6742-4152-A873-005F9AFECA9F}">
      <dgm:prSet/>
      <dgm:spPr/>
      <dgm:t>
        <a:bodyPr/>
        <a:lstStyle/>
        <a:p>
          <a:pPr rtl="0"/>
          <a:r>
            <a:rPr lang="en-US" dirty="0">
              <a:latin typeface="Avenir Next LT Pro" panose="020B0504020202020204" pitchFamily="34" charset="77"/>
            </a:rPr>
            <a:t>Factors for network governance- facilitation, leadership, building relationships and trust</a:t>
          </a:r>
          <a:endParaRPr lang="en-CA" dirty="0">
            <a:latin typeface="Avenir Next LT Pro" panose="020B0504020202020204" pitchFamily="34" charset="77"/>
          </a:endParaRPr>
        </a:p>
      </dgm:t>
    </dgm:pt>
    <dgm:pt modelId="{FA5B834A-7A8D-46CC-B4C9-ACE7B04ABC03}" type="parTrans" cxnId="{B936C439-93F0-4235-988F-112A6BF58F83}">
      <dgm:prSet/>
      <dgm:spPr/>
      <dgm:t>
        <a:bodyPr/>
        <a:lstStyle/>
        <a:p>
          <a:endParaRPr lang="en-CA"/>
        </a:p>
      </dgm:t>
    </dgm:pt>
    <dgm:pt modelId="{374433D8-689C-4BD6-B383-7CA8182BB3ED}" type="sibTrans" cxnId="{B936C439-93F0-4235-988F-112A6BF58F83}">
      <dgm:prSet/>
      <dgm:spPr/>
      <dgm:t>
        <a:bodyPr/>
        <a:lstStyle/>
        <a:p>
          <a:endParaRPr lang="en-CA"/>
        </a:p>
      </dgm:t>
    </dgm:pt>
    <dgm:pt modelId="{4EA19D97-CB94-4C0E-A1D2-887264EE685F}" type="pres">
      <dgm:prSet presAssocID="{BAA04F8E-1A2B-45D6-B842-BE7897618757}" presName="linear" presStyleCnt="0">
        <dgm:presLayoutVars>
          <dgm:animLvl val="lvl"/>
          <dgm:resizeHandles val="exact"/>
        </dgm:presLayoutVars>
      </dgm:prSet>
      <dgm:spPr/>
    </dgm:pt>
    <dgm:pt modelId="{DD9F6D84-BA4F-4413-913C-84E7C591E226}" type="pres">
      <dgm:prSet presAssocID="{B68AEEA0-1B30-4F2A-9117-2B2846AF66CB}" presName="parentText" presStyleLbl="node1" presStyleIdx="0" presStyleCnt="4">
        <dgm:presLayoutVars>
          <dgm:chMax val="0"/>
          <dgm:bulletEnabled val="1"/>
        </dgm:presLayoutVars>
      </dgm:prSet>
      <dgm:spPr/>
    </dgm:pt>
    <dgm:pt modelId="{43EE8438-D05E-4CCF-B8C9-2004B872748C}" type="pres">
      <dgm:prSet presAssocID="{B4BAA4F2-EFCC-4B2F-BD25-2E5AA74FD6D3}" presName="spacer" presStyleCnt="0"/>
      <dgm:spPr/>
    </dgm:pt>
    <dgm:pt modelId="{D66621AE-72E7-44F9-BA29-8030A36D96F3}" type="pres">
      <dgm:prSet presAssocID="{F5CE545E-F467-43CF-B2FA-A23B47270C39}" presName="parentText" presStyleLbl="node1" presStyleIdx="1" presStyleCnt="4">
        <dgm:presLayoutVars>
          <dgm:chMax val="0"/>
          <dgm:bulletEnabled val="1"/>
        </dgm:presLayoutVars>
      </dgm:prSet>
      <dgm:spPr/>
    </dgm:pt>
    <dgm:pt modelId="{4000EDFD-064D-47F6-9EA8-3068D93823AD}" type="pres">
      <dgm:prSet presAssocID="{3CB049D7-70F5-47E5-9D0A-EDC92B016EF4}" presName="spacer" presStyleCnt="0"/>
      <dgm:spPr/>
    </dgm:pt>
    <dgm:pt modelId="{492CE29D-66A5-4276-9061-B206117BCBA9}" type="pres">
      <dgm:prSet presAssocID="{7FBF3E0E-86B6-4EB1-9F09-4A9FF52D3785}" presName="parentText" presStyleLbl="node1" presStyleIdx="2" presStyleCnt="4">
        <dgm:presLayoutVars>
          <dgm:chMax val="0"/>
          <dgm:bulletEnabled val="1"/>
        </dgm:presLayoutVars>
      </dgm:prSet>
      <dgm:spPr/>
    </dgm:pt>
    <dgm:pt modelId="{07E9C80E-B5DE-4E36-8BC0-E5D267415028}" type="pres">
      <dgm:prSet presAssocID="{56B59D98-2EFA-407E-997A-2A94CB7A54F8}" presName="spacer" presStyleCnt="0"/>
      <dgm:spPr/>
    </dgm:pt>
    <dgm:pt modelId="{7000E9DA-19F4-4FE9-AFD8-451D8DDCA3D8}" type="pres">
      <dgm:prSet presAssocID="{63DD9F93-6742-4152-A873-005F9AFECA9F}" presName="parentText" presStyleLbl="node1" presStyleIdx="3" presStyleCnt="4">
        <dgm:presLayoutVars>
          <dgm:chMax val="0"/>
          <dgm:bulletEnabled val="1"/>
        </dgm:presLayoutVars>
      </dgm:prSet>
      <dgm:spPr/>
    </dgm:pt>
  </dgm:ptLst>
  <dgm:cxnLst>
    <dgm:cxn modelId="{DCE67B08-0AFA-4189-A0D2-77292B22FB71}" type="presOf" srcId="{B68AEEA0-1B30-4F2A-9117-2B2846AF66CB}" destId="{DD9F6D84-BA4F-4413-913C-84E7C591E226}" srcOrd="0" destOrd="0" presId="urn:microsoft.com/office/officeart/2005/8/layout/vList2"/>
    <dgm:cxn modelId="{B936C439-93F0-4235-988F-112A6BF58F83}" srcId="{BAA04F8E-1A2B-45D6-B842-BE7897618757}" destId="{63DD9F93-6742-4152-A873-005F9AFECA9F}" srcOrd="3" destOrd="0" parTransId="{FA5B834A-7A8D-46CC-B4C9-ACE7B04ABC03}" sibTransId="{374433D8-689C-4BD6-B383-7CA8182BB3ED}"/>
    <dgm:cxn modelId="{A2D08F48-CE36-4A0B-8CC7-9E3DFB371750}" type="presOf" srcId="{7FBF3E0E-86B6-4EB1-9F09-4A9FF52D3785}" destId="{492CE29D-66A5-4276-9061-B206117BCBA9}" srcOrd="0" destOrd="0" presId="urn:microsoft.com/office/officeart/2005/8/layout/vList2"/>
    <dgm:cxn modelId="{92BE408F-8E26-4B2A-AF87-E211E32A5E9E}" type="presOf" srcId="{BAA04F8E-1A2B-45D6-B842-BE7897618757}" destId="{4EA19D97-CB94-4C0E-A1D2-887264EE685F}" srcOrd="0" destOrd="0" presId="urn:microsoft.com/office/officeart/2005/8/layout/vList2"/>
    <dgm:cxn modelId="{C62536BB-A842-475B-A3A5-703320E696B6}" srcId="{BAA04F8E-1A2B-45D6-B842-BE7897618757}" destId="{B68AEEA0-1B30-4F2A-9117-2B2846AF66CB}" srcOrd="0" destOrd="0" parTransId="{EC0D6AD9-47E3-4FC3-9F5C-BDB8300D0E99}" sibTransId="{B4BAA4F2-EFCC-4B2F-BD25-2E5AA74FD6D3}"/>
    <dgm:cxn modelId="{199EAEC1-6F56-4792-84D7-39182A747042}" type="presOf" srcId="{F5CE545E-F467-43CF-B2FA-A23B47270C39}" destId="{D66621AE-72E7-44F9-BA29-8030A36D96F3}" srcOrd="0" destOrd="0" presId="urn:microsoft.com/office/officeart/2005/8/layout/vList2"/>
    <dgm:cxn modelId="{99D7B0C7-44DB-4F74-9700-BB6AE138523D}" srcId="{BAA04F8E-1A2B-45D6-B842-BE7897618757}" destId="{F5CE545E-F467-43CF-B2FA-A23B47270C39}" srcOrd="1" destOrd="0" parTransId="{A83CFCFD-A0D1-46C5-B532-FFD77463D3B3}" sibTransId="{3CB049D7-70F5-47E5-9D0A-EDC92B016EF4}"/>
    <dgm:cxn modelId="{80ABD4CE-DA30-4CA6-A26A-B21A50A820E4}" type="presOf" srcId="{63DD9F93-6742-4152-A873-005F9AFECA9F}" destId="{7000E9DA-19F4-4FE9-AFD8-451D8DDCA3D8}" srcOrd="0" destOrd="0" presId="urn:microsoft.com/office/officeart/2005/8/layout/vList2"/>
    <dgm:cxn modelId="{1BB4D4F5-C42C-4500-8283-9136FF63EF03}" srcId="{BAA04F8E-1A2B-45D6-B842-BE7897618757}" destId="{7FBF3E0E-86B6-4EB1-9F09-4A9FF52D3785}" srcOrd="2" destOrd="0" parTransId="{4DB873FD-C44B-4BBA-9BBB-CA9ACEE9904E}" sibTransId="{56B59D98-2EFA-407E-997A-2A94CB7A54F8}"/>
    <dgm:cxn modelId="{08FA04B1-6E33-4E61-ACB1-DC71B9553FA7}" type="presParOf" srcId="{4EA19D97-CB94-4C0E-A1D2-887264EE685F}" destId="{DD9F6D84-BA4F-4413-913C-84E7C591E226}" srcOrd="0" destOrd="0" presId="urn:microsoft.com/office/officeart/2005/8/layout/vList2"/>
    <dgm:cxn modelId="{20A03B7D-A0F4-44A4-BEC1-B50E6DADBBFD}" type="presParOf" srcId="{4EA19D97-CB94-4C0E-A1D2-887264EE685F}" destId="{43EE8438-D05E-4CCF-B8C9-2004B872748C}" srcOrd="1" destOrd="0" presId="urn:microsoft.com/office/officeart/2005/8/layout/vList2"/>
    <dgm:cxn modelId="{39AEEF79-0F23-4DFE-BE9F-5E93C6DF6C8F}" type="presParOf" srcId="{4EA19D97-CB94-4C0E-A1D2-887264EE685F}" destId="{D66621AE-72E7-44F9-BA29-8030A36D96F3}" srcOrd="2" destOrd="0" presId="urn:microsoft.com/office/officeart/2005/8/layout/vList2"/>
    <dgm:cxn modelId="{30FF194B-BFCF-48E5-9504-82215B480E2D}" type="presParOf" srcId="{4EA19D97-CB94-4C0E-A1D2-887264EE685F}" destId="{4000EDFD-064D-47F6-9EA8-3068D93823AD}" srcOrd="3" destOrd="0" presId="urn:microsoft.com/office/officeart/2005/8/layout/vList2"/>
    <dgm:cxn modelId="{11A89250-1822-4AD3-A7D3-C88EE4ED1266}" type="presParOf" srcId="{4EA19D97-CB94-4C0E-A1D2-887264EE685F}" destId="{492CE29D-66A5-4276-9061-B206117BCBA9}" srcOrd="4" destOrd="0" presId="urn:microsoft.com/office/officeart/2005/8/layout/vList2"/>
    <dgm:cxn modelId="{AF2A6E53-4EDE-4F97-9B02-BB031EBE8008}" type="presParOf" srcId="{4EA19D97-CB94-4C0E-A1D2-887264EE685F}" destId="{07E9C80E-B5DE-4E36-8BC0-E5D267415028}" srcOrd="5" destOrd="0" presId="urn:microsoft.com/office/officeart/2005/8/layout/vList2"/>
    <dgm:cxn modelId="{168F9F52-8CBE-4929-9243-1959A393180A}" type="presParOf" srcId="{4EA19D97-CB94-4C0E-A1D2-887264EE685F}" destId="{7000E9DA-19F4-4FE9-AFD8-451D8DDCA3D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FE0601-1DE5-ED48-B646-35C4E2609DAE}" type="doc">
      <dgm:prSet loTypeId="urn:microsoft.com/office/officeart/2005/8/layout/hierarchy3" loCatId="" qsTypeId="urn:microsoft.com/office/officeart/2005/8/quickstyle/simple3" qsCatId="simple" csTypeId="urn:microsoft.com/office/officeart/2005/8/colors/colorful2" csCatId="colorful" phldr="1"/>
      <dgm:spPr/>
      <dgm:t>
        <a:bodyPr/>
        <a:lstStyle/>
        <a:p>
          <a:endParaRPr lang="en-GB"/>
        </a:p>
      </dgm:t>
    </dgm:pt>
    <dgm:pt modelId="{2F83BAEC-05A8-FF43-B333-7DA1E656A87D}">
      <dgm:prSet phldrT="[Text]"/>
      <dgm:spPr/>
      <dgm:t>
        <a:bodyPr/>
        <a:lstStyle/>
        <a:p>
          <a:r>
            <a:rPr lang="en-GB" dirty="0"/>
            <a:t>Evolution &amp; Process adapted</a:t>
          </a:r>
        </a:p>
      </dgm:t>
    </dgm:pt>
    <dgm:pt modelId="{0971C5EB-B9DA-2E47-9FC7-CC2D55C84F78}" type="parTrans" cxnId="{43ED1234-6363-194A-B388-D493B0FA9DA5}">
      <dgm:prSet/>
      <dgm:spPr/>
      <dgm:t>
        <a:bodyPr/>
        <a:lstStyle/>
        <a:p>
          <a:endParaRPr lang="en-GB"/>
        </a:p>
      </dgm:t>
    </dgm:pt>
    <dgm:pt modelId="{5FD04495-C063-664A-817C-52756A7BC2BF}" type="sibTrans" cxnId="{43ED1234-6363-194A-B388-D493B0FA9DA5}">
      <dgm:prSet/>
      <dgm:spPr/>
      <dgm:t>
        <a:bodyPr/>
        <a:lstStyle/>
        <a:p>
          <a:endParaRPr lang="en-GB"/>
        </a:p>
      </dgm:t>
    </dgm:pt>
    <dgm:pt modelId="{9D2D99B0-5BF4-134A-8292-C45F1B8AC5CC}">
      <dgm:prSet phldrT="[Text]" custT="1"/>
      <dgm:spPr/>
      <dgm:t>
        <a:bodyPr/>
        <a:lstStyle/>
        <a:p>
          <a:pPr>
            <a:buFont typeface="Arial" panose="020B0604020202020204" pitchFamily="34" charset="0"/>
            <a:buNone/>
          </a:pPr>
          <a:r>
            <a:rPr lang="en-GB" sz="1400" dirty="0"/>
            <a:t>1) Initial process of engagement/</a:t>
          </a:r>
        </a:p>
        <a:p>
          <a:pPr>
            <a:buFont typeface="Arial" panose="020B0604020202020204" pitchFamily="34" charset="0"/>
            <a:buNone/>
          </a:pPr>
          <a:r>
            <a:rPr lang="en-GB" sz="1400" dirty="0"/>
            <a:t>participation</a:t>
          </a:r>
        </a:p>
        <a:p>
          <a:pPr>
            <a:buNone/>
          </a:pPr>
          <a:endParaRPr lang="en-GB" sz="1200" dirty="0"/>
        </a:p>
      </dgm:t>
    </dgm:pt>
    <dgm:pt modelId="{7894B412-6DE9-7E4A-B6A6-AB25956CB17D}" type="parTrans" cxnId="{FEE7712E-AA0E-7245-9FB5-65A565146876}">
      <dgm:prSet/>
      <dgm:spPr/>
      <dgm:t>
        <a:bodyPr/>
        <a:lstStyle/>
        <a:p>
          <a:endParaRPr lang="en-GB"/>
        </a:p>
      </dgm:t>
    </dgm:pt>
    <dgm:pt modelId="{CD998227-4BFF-4B4B-B4AF-CAD70D097F85}" type="sibTrans" cxnId="{FEE7712E-AA0E-7245-9FB5-65A565146876}">
      <dgm:prSet/>
      <dgm:spPr/>
      <dgm:t>
        <a:bodyPr/>
        <a:lstStyle/>
        <a:p>
          <a:endParaRPr lang="en-GB"/>
        </a:p>
      </dgm:t>
    </dgm:pt>
    <dgm:pt modelId="{464A6749-3D38-514D-9509-BD7441EF888D}">
      <dgm:prSet phldrT="[Text]" custT="1"/>
      <dgm:spPr/>
      <dgm:t>
        <a:bodyPr/>
        <a:lstStyle/>
        <a:p>
          <a:pPr>
            <a:buFont typeface="Arial" panose="020B0604020202020204" pitchFamily="34" charset="0"/>
            <a:buNone/>
          </a:pPr>
          <a:r>
            <a:rPr lang="en-GB" sz="1400" dirty="0"/>
            <a:t>2) Role of leadership</a:t>
          </a:r>
        </a:p>
        <a:p>
          <a:pPr>
            <a:buFont typeface="Arial" panose="020B0604020202020204" pitchFamily="34" charset="0"/>
            <a:buNone/>
          </a:pPr>
          <a:r>
            <a:rPr lang="en-GB" sz="1400" dirty="0"/>
            <a:t>3)CDMA development</a:t>
          </a:r>
        </a:p>
      </dgm:t>
    </dgm:pt>
    <dgm:pt modelId="{935CBF87-D65E-E948-8B62-172A40A2CCAE}" type="parTrans" cxnId="{3D37BE27-D3DD-DA42-A52B-156FA0E8B3E4}">
      <dgm:prSet/>
      <dgm:spPr/>
      <dgm:t>
        <a:bodyPr/>
        <a:lstStyle/>
        <a:p>
          <a:endParaRPr lang="en-GB"/>
        </a:p>
      </dgm:t>
    </dgm:pt>
    <dgm:pt modelId="{461694C1-42BF-BB44-BD34-E10550445846}" type="sibTrans" cxnId="{3D37BE27-D3DD-DA42-A52B-156FA0E8B3E4}">
      <dgm:prSet/>
      <dgm:spPr/>
      <dgm:t>
        <a:bodyPr/>
        <a:lstStyle/>
        <a:p>
          <a:endParaRPr lang="en-GB"/>
        </a:p>
      </dgm:t>
    </dgm:pt>
    <dgm:pt modelId="{0AFD9E9D-0EF8-EA44-8421-A87395AC34C4}">
      <dgm:prSet phldrT="[Text]"/>
      <dgm:spPr/>
      <dgm:t>
        <a:bodyPr/>
        <a:lstStyle/>
        <a:p>
          <a:r>
            <a:rPr lang="en-GB" dirty="0"/>
            <a:t>Current Governance structure</a:t>
          </a:r>
        </a:p>
      </dgm:t>
    </dgm:pt>
    <dgm:pt modelId="{805AC476-7EB7-F440-9E2F-88F9BFB74444}" type="parTrans" cxnId="{C4865E32-2031-404D-A05E-A24AD6A647D5}">
      <dgm:prSet/>
      <dgm:spPr/>
      <dgm:t>
        <a:bodyPr/>
        <a:lstStyle/>
        <a:p>
          <a:endParaRPr lang="en-GB"/>
        </a:p>
      </dgm:t>
    </dgm:pt>
    <dgm:pt modelId="{28913E2E-4F69-5149-BFA7-B9D3F40C3764}" type="sibTrans" cxnId="{C4865E32-2031-404D-A05E-A24AD6A647D5}">
      <dgm:prSet/>
      <dgm:spPr/>
      <dgm:t>
        <a:bodyPr/>
        <a:lstStyle/>
        <a:p>
          <a:endParaRPr lang="en-GB"/>
        </a:p>
      </dgm:t>
    </dgm:pt>
    <dgm:pt modelId="{D01C8236-D83A-B54A-8282-4A721F559F80}">
      <dgm:prSet phldrT="[Text]" custT="1"/>
      <dgm:spPr/>
      <dgm:t>
        <a:bodyPr/>
        <a:lstStyle/>
        <a:p>
          <a:r>
            <a:rPr lang="en-GB" sz="1400" dirty="0"/>
            <a:t>1) Leadership’s Council-current decision-making</a:t>
          </a:r>
        </a:p>
        <a:p>
          <a:r>
            <a:rPr lang="en-GB" sz="1400" dirty="0"/>
            <a:t>2) Current Governance arrangement</a:t>
          </a:r>
        </a:p>
        <a:p>
          <a:r>
            <a:rPr lang="en-GB" sz="1400" dirty="0"/>
            <a:t>3)Pros and Cons</a:t>
          </a:r>
        </a:p>
      </dgm:t>
    </dgm:pt>
    <dgm:pt modelId="{329C5B7D-8B07-514D-AAF4-5CF853AF9C13}" type="parTrans" cxnId="{6ABFC8AF-64F6-EC4C-BC09-76D51A763FE1}">
      <dgm:prSet/>
      <dgm:spPr/>
      <dgm:t>
        <a:bodyPr/>
        <a:lstStyle/>
        <a:p>
          <a:endParaRPr lang="en-GB"/>
        </a:p>
      </dgm:t>
    </dgm:pt>
    <dgm:pt modelId="{7CC1D9D4-612E-6F49-AD5C-93418871166D}" type="sibTrans" cxnId="{6ABFC8AF-64F6-EC4C-BC09-76D51A763FE1}">
      <dgm:prSet/>
      <dgm:spPr/>
      <dgm:t>
        <a:bodyPr/>
        <a:lstStyle/>
        <a:p>
          <a:endParaRPr lang="en-GB"/>
        </a:p>
      </dgm:t>
    </dgm:pt>
    <dgm:pt modelId="{5621C26A-CDFC-0542-9672-236C224E4C97}">
      <dgm:prSet phldrT="[Text]" custT="1"/>
      <dgm:spPr/>
      <dgm:t>
        <a:bodyPr/>
        <a:lstStyle/>
        <a:p>
          <a:r>
            <a:rPr lang="en-GB" sz="1400" dirty="0"/>
            <a:t>4)Representation/Trust/ Inclusion</a:t>
          </a:r>
        </a:p>
        <a:p>
          <a:r>
            <a:rPr lang="en-GB" sz="1400" dirty="0"/>
            <a:t>5)Power sharing equal voice</a:t>
          </a:r>
        </a:p>
        <a:p>
          <a:r>
            <a:rPr lang="en-GB" sz="1400" dirty="0"/>
            <a:t>6)Partner Board Engagement</a:t>
          </a:r>
        </a:p>
      </dgm:t>
    </dgm:pt>
    <dgm:pt modelId="{E9C2D50D-DF09-B74B-9B10-4A624D84A223}" type="parTrans" cxnId="{7A07F474-D2E3-6D47-9174-0DF659972124}">
      <dgm:prSet/>
      <dgm:spPr/>
      <dgm:t>
        <a:bodyPr/>
        <a:lstStyle/>
        <a:p>
          <a:endParaRPr lang="en-GB"/>
        </a:p>
      </dgm:t>
    </dgm:pt>
    <dgm:pt modelId="{5A16A373-18B4-AD4B-8459-B21764C12ADA}" type="sibTrans" cxnId="{7A07F474-D2E3-6D47-9174-0DF659972124}">
      <dgm:prSet/>
      <dgm:spPr/>
      <dgm:t>
        <a:bodyPr/>
        <a:lstStyle/>
        <a:p>
          <a:endParaRPr lang="en-GB"/>
        </a:p>
      </dgm:t>
    </dgm:pt>
    <dgm:pt modelId="{65D9012F-AF08-BF4A-855A-5794C1BB9FF1}">
      <dgm:prSet phldrT="[Text]"/>
      <dgm:spPr/>
      <dgm:t>
        <a:bodyPr/>
        <a:lstStyle/>
        <a:p>
          <a:r>
            <a:rPr lang="en-GB" dirty="0"/>
            <a:t>Future active efforts</a:t>
          </a:r>
        </a:p>
      </dgm:t>
    </dgm:pt>
    <dgm:pt modelId="{C571DEC2-D1FA-E841-8039-44108D430F3E}" type="parTrans" cxnId="{65AEB565-EF54-5F4C-8570-289957C7C847}">
      <dgm:prSet/>
      <dgm:spPr/>
      <dgm:t>
        <a:bodyPr/>
        <a:lstStyle/>
        <a:p>
          <a:endParaRPr lang="en-GB"/>
        </a:p>
      </dgm:t>
    </dgm:pt>
    <dgm:pt modelId="{A8198D58-0E05-DB43-AF7B-D837C8F5BF71}" type="sibTrans" cxnId="{65AEB565-EF54-5F4C-8570-289957C7C847}">
      <dgm:prSet/>
      <dgm:spPr/>
      <dgm:t>
        <a:bodyPr/>
        <a:lstStyle/>
        <a:p>
          <a:endParaRPr lang="en-GB"/>
        </a:p>
      </dgm:t>
    </dgm:pt>
    <dgm:pt modelId="{894662E0-9780-0542-8578-70D0CDFB5C92}">
      <dgm:prSet phldrT="[Text]" custT="1"/>
      <dgm:spPr/>
      <dgm:t>
        <a:bodyPr/>
        <a:lstStyle/>
        <a:p>
          <a:r>
            <a:rPr lang="en-GB" sz="1400" dirty="0"/>
            <a:t>1) Updating/evolving governance structure</a:t>
          </a:r>
        </a:p>
      </dgm:t>
    </dgm:pt>
    <dgm:pt modelId="{B347DB16-9B6A-C94B-8496-4C509CCD5EB0}" type="parTrans" cxnId="{3E45C5A6-D505-7C4B-8F6A-9D8323140CD8}">
      <dgm:prSet/>
      <dgm:spPr/>
      <dgm:t>
        <a:bodyPr/>
        <a:lstStyle/>
        <a:p>
          <a:endParaRPr lang="en-GB"/>
        </a:p>
      </dgm:t>
    </dgm:pt>
    <dgm:pt modelId="{225C64BB-A7BD-DE45-9B05-F0E1E0731E77}" type="sibTrans" cxnId="{3E45C5A6-D505-7C4B-8F6A-9D8323140CD8}">
      <dgm:prSet/>
      <dgm:spPr/>
      <dgm:t>
        <a:bodyPr/>
        <a:lstStyle/>
        <a:p>
          <a:endParaRPr lang="en-GB"/>
        </a:p>
      </dgm:t>
    </dgm:pt>
    <dgm:pt modelId="{515F942F-4883-634F-AB1D-4545F5C4D339}">
      <dgm:prSet phldrT="[Text]" custT="1"/>
      <dgm:spPr/>
      <dgm:t>
        <a:bodyPr/>
        <a:lstStyle/>
        <a:p>
          <a:r>
            <a:rPr lang="en-GB" sz="1400" dirty="0"/>
            <a:t>2) Provincial support/direction</a:t>
          </a:r>
        </a:p>
      </dgm:t>
    </dgm:pt>
    <dgm:pt modelId="{E37FB4A0-66D9-0F4F-B973-59C70EBB69A0}" type="parTrans" cxnId="{695EBB21-B123-DE4C-B31C-9AD0BE974BD8}">
      <dgm:prSet/>
      <dgm:spPr/>
      <dgm:t>
        <a:bodyPr/>
        <a:lstStyle/>
        <a:p>
          <a:endParaRPr lang="en-GB"/>
        </a:p>
      </dgm:t>
    </dgm:pt>
    <dgm:pt modelId="{AD57671A-DA71-E64E-8C1C-5E5BF21D19A7}" type="sibTrans" cxnId="{695EBB21-B123-DE4C-B31C-9AD0BE974BD8}">
      <dgm:prSet/>
      <dgm:spPr/>
      <dgm:t>
        <a:bodyPr/>
        <a:lstStyle/>
        <a:p>
          <a:endParaRPr lang="en-GB"/>
        </a:p>
      </dgm:t>
    </dgm:pt>
    <dgm:pt modelId="{B7499511-B540-FB45-A1B8-8F11500A2095}" type="pres">
      <dgm:prSet presAssocID="{88FE0601-1DE5-ED48-B646-35C4E2609DAE}" presName="diagram" presStyleCnt="0">
        <dgm:presLayoutVars>
          <dgm:chPref val="1"/>
          <dgm:dir/>
          <dgm:animOne val="branch"/>
          <dgm:animLvl val="lvl"/>
          <dgm:resizeHandles/>
        </dgm:presLayoutVars>
      </dgm:prSet>
      <dgm:spPr/>
    </dgm:pt>
    <dgm:pt modelId="{8268B0F3-E63B-094F-9ED0-3E522AFEA855}" type="pres">
      <dgm:prSet presAssocID="{2F83BAEC-05A8-FF43-B333-7DA1E656A87D}" presName="root" presStyleCnt="0"/>
      <dgm:spPr/>
    </dgm:pt>
    <dgm:pt modelId="{32B762BE-9323-8A41-8B9F-0E8A17CD2680}" type="pres">
      <dgm:prSet presAssocID="{2F83BAEC-05A8-FF43-B333-7DA1E656A87D}" presName="rootComposite" presStyleCnt="0"/>
      <dgm:spPr/>
    </dgm:pt>
    <dgm:pt modelId="{8DC50A10-9E24-AB46-B159-6757C9119814}" type="pres">
      <dgm:prSet presAssocID="{2F83BAEC-05A8-FF43-B333-7DA1E656A87D}" presName="rootText" presStyleLbl="node1" presStyleIdx="0" presStyleCnt="3"/>
      <dgm:spPr/>
    </dgm:pt>
    <dgm:pt modelId="{6A228F86-22F5-2446-9A8C-567DFC744995}" type="pres">
      <dgm:prSet presAssocID="{2F83BAEC-05A8-FF43-B333-7DA1E656A87D}" presName="rootConnector" presStyleLbl="node1" presStyleIdx="0" presStyleCnt="3"/>
      <dgm:spPr/>
    </dgm:pt>
    <dgm:pt modelId="{E3C4F2BA-70F4-CE47-8D41-FBC0C32177D3}" type="pres">
      <dgm:prSet presAssocID="{2F83BAEC-05A8-FF43-B333-7DA1E656A87D}" presName="childShape" presStyleCnt="0"/>
      <dgm:spPr/>
    </dgm:pt>
    <dgm:pt modelId="{F1DB67FF-49FC-9C4A-B8BE-14E67E035625}" type="pres">
      <dgm:prSet presAssocID="{7894B412-6DE9-7E4A-B6A6-AB25956CB17D}" presName="Name13" presStyleLbl="parChTrans1D2" presStyleIdx="0" presStyleCnt="6"/>
      <dgm:spPr/>
    </dgm:pt>
    <dgm:pt modelId="{76B3B5DF-B467-EC41-B63C-D6158CFDA2BE}" type="pres">
      <dgm:prSet presAssocID="{9D2D99B0-5BF4-134A-8292-C45F1B8AC5CC}" presName="childText" presStyleLbl="bgAcc1" presStyleIdx="0" presStyleCnt="6">
        <dgm:presLayoutVars>
          <dgm:bulletEnabled val="1"/>
        </dgm:presLayoutVars>
      </dgm:prSet>
      <dgm:spPr/>
    </dgm:pt>
    <dgm:pt modelId="{BA2465F3-4488-0448-B66D-9EB00A476D65}" type="pres">
      <dgm:prSet presAssocID="{935CBF87-D65E-E948-8B62-172A40A2CCAE}" presName="Name13" presStyleLbl="parChTrans1D2" presStyleIdx="1" presStyleCnt="6"/>
      <dgm:spPr/>
    </dgm:pt>
    <dgm:pt modelId="{A142E521-EE9B-0143-973F-CE0BBA907644}" type="pres">
      <dgm:prSet presAssocID="{464A6749-3D38-514D-9509-BD7441EF888D}" presName="childText" presStyleLbl="bgAcc1" presStyleIdx="1" presStyleCnt="6">
        <dgm:presLayoutVars>
          <dgm:bulletEnabled val="1"/>
        </dgm:presLayoutVars>
      </dgm:prSet>
      <dgm:spPr/>
    </dgm:pt>
    <dgm:pt modelId="{0E3C844B-EE25-E445-AF3C-870BC3503481}" type="pres">
      <dgm:prSet presAssocID="{0AFD9E9D-0EF8-EA44-8421-A87395AC34C4}" presName="root" presStyleCnt="0"/>
      <dgm:spPr/>
    </dgm:pt>
    <dgm:pt modelId="{EF0094CE-D326-F74C-900E-58F45D511E99}" type="pres">
      <dgm:prSet presAssocID="{0AFD9E9D-0EF8-EA44-8421-A87395AC34C4}" presName="rootComposite" presStyleCnt="0"/>
      <dgm:spPr/>
    </dgm:pt>
    <dgm:pt modelId="{36485C52-DF89-FA42-AB5C-B766741FD26A}" type="pres">
      <dgm:prSet presAssocID="{0AFD9E9D-0EF8-EA44-8421-A87395AC34C4}" presName="rootText" presStyleLbl="node1" presStyleIdx="1" presStyleCnt="3"/>
      <dgm:spPr/>
    </dgm:pt>
    <dgm:pt modelId="{DCC13AFF-D6BB-9542-A50A-481CAF0405D1}" type="pres">
      <dgm:prSet presAssocID="{0AFD9E9D-0EF8-EA44-8421-A87395AC34C4}" presName="rootConnector" presStyleLbl="node1" presStyleIdx="1" presStyleCnt="3"/>
      <dgm:spPr/>
    </dgm:pt>
    <dgm:pt modelId="{F7234C3F-922E-6647-A87B-19F6FE33B46F}" type="pres">
      <dgm:prSet presAssocID="{0AFD9E9D-0EF8-EA44-8421-A87395AC34C4}" presName="childShape" presStyleCnt="0"/>
      <dgm:spPr/>
    </dgm:pt>
    <dgm:pt modelId="{C314D576-BB78-7942-8289-9924FDF70ED6}" type="pres">
      <dgm:prSet presAssocID="{329C5B7D-8B07-514D-AAF4-5CF853AF9C13}" presName="Name13" presStyleLbl="parChTrans1D2" presStyleIdx="2" presStyleCnt="6"/>
      <dgm:spPr/>
    </dgm:pt>
    <dgm:pt modelId="{CFA432C6-A665-8D4C-BC6B-0572E66678BE}" type="pres">
      <dgm:prSet presAssocID="{D01C8236-D83A-B54A-8282-4A721F559F80}" presName="childText" presStyleLbl="bgAcc1" presStyleIdx="2" presStyleCnt="6">
        <dgm:presLayoutVars>
          <dgm:bulletEnabled val="1"/>
        </dgm:presLayoutVars>
      </dgm:prSet>
      <dgm:spPr/>
    </dgm:pt>
    <dgm:pt modelId="{6DDC2926-DF81-EB4D-98C6-D21CF6A062FB}" type="pres">
      <dgm:prSet presAssocID="{E9C2D50D-DF09-B74B-9B10-4A624D84A223}" presName="Name13" presStyleLbl="parChTrans1D2" presStyleIdx="3" presStyleCnt="6"/>
      <dgm:spPr/>
    </dgm:pt>
    <dgm:pt modelId="{31DD1557-4317-BF4B-A476-A20C307DBD63}" type="pres">
      <dgm:prSet presAssocID="{5621C26A-CDFC-0542-9672-236C224E4C97}" presName="childText" presStyleLbl="bgAcc1" presStyleIdx="3" presStyleCnt="6">
        <dgm:presLayoutVars>
          <dgm:bulletEnabled val="1"/>
        </dgm:presLayoutVars>
      </dgm:prSet>
      <dgm:spPr/>
    </dgm:pt>
    <dgm:pt modelId="{06136963-9CC3-EB46-A02F-B4DA5CA34299}" type="pres">
      <dgm:prSet presAssocID="{65D9012F-AF08-BF4A-855A-5794C1BB9FF1}" presName="root" presStyleCnt="0"/>
      <dgm:spPr/>
    </dgm:pt>
    <dgm:pt modelId="{81A64134-2644-584B-B38A-34A06706F9E2}" type="pres">
      <dgm:prSet presAssocID="{65D9012F-AF08-BF4A-855A-5794C1BB9FF1}" presName="rootComposite" presStyleCnt="0"/>
      <dgm:spPr/>
    </dgm:pt>
    <dgm:pt modelId="{81B243E8-012D-5C40-9E63-E4160440347D}" type="pres">
      <dgm:prSet presAssocID="{65D9012F-AF08-BF4A-855A-5794C1BB9FF1}" presName="rootText" presStyleLbl="node1" presStyleIdx="2" presStyleCnt="3"/>
      <dgm:spPr/>
    </dgm:pt>
    <dgm:pt modelId="{E50C0356-28E0-3E44-ACCF-FABFAD5A4A44}" type="pres">
      <dgm:prSet presAssocID="{65D9012F-AF08-BF4A-855A-5794C1BB9FF1}" presName="rootConnector" presStyleLbl="node1" presStyleIdx="2" presStyleCnt="3"/>
      <dgm:spPr/>
    </dgm:pt>
    <dgm:pt modelId="{D7A56986-BAAF-2F43-8F8D-92D86EC45104}" type="pres">
      <dgm:prSet presAssocID="{65D9012F-AF08-BF4A-855A-5794C1BB9FF1}" presName="childShape" presStyleCnt="0"/>
      <dgm:spPr/>
    </dgm:pt>
    <dgm:pt modelId="{2C8509C8-ACDA-5D4A-B2B5-A99BBD6FC9C8}" type="pres">
      <dgm:prSet presAssocID="{B347DB16-9B6A-C94B-8496-4C509CCD5EB0}" presName="Name13" presStyleLbl="parChTrans1D2" presStyleIdx="4" presStyleCnt="6"/>
      <dgm:spPr/>
    </dgm:pt>
    <dgm:pt modelId="{3B5A3E12-DC66-E04C-9210-15A553534672}" type="pres">
      <dgm:prSet presAssocID="{894662E0-9780-0542-8578-70D0CDFB5C92}" presName="childText" presStyleLbl="bgAcc1" presStyleIdx="4" presStyleCnt="6">
        <dgm:presLayoutVars>
          <dgm:bulletEnabled val="1"/>
        </dgm:presLayoutVars>
      </dgm:prSet>
      <dgm:spPr/>
    </dgm:pt>
    <dgm:pt modelId="{9A85E7B0-93D1-594D-9C46-820257036A75}" type="pres">
      <dgm:prSet presAssocID="{E37FB4A0-66D9-0F4F-B973-59C70EBB69A0}" presName="Name13" presStyleLbl="parChTrans1D2" presStyleIdx="5" presStyleCnt="6"/>
      <dgm:spPr/>
    </dgm:pt>
    <dgm:pt modelId="{06736108-2F4C-8541-B3C9-E813562DA797}" type="pres">
      <dgm:prSet presAssocID="{515F942F-4883-634F-AB1D-4545F5C4D339}" presName="childText" presStyleLbl="bgAcc1" presStyleIdx="5" presStyleCnt="6">
        <dgm:presLayoutVars>
          <dgm:bulletEnabled val="1"/>
        </dgm:presLayoutVars>
      </dgm:prSet>
      <dgm:spPr/>
    </dgm:pt>
  </dgm:ptLst>
  <dgm:cxnLst>
    <dgm:cxn modelId="{3215FE0C-3856-4D23-BA6F-4DC2F1965962}" type="presOf" srcId="{9D2D99B0-5BF4-134A-8292-C45F1B8AC5CC}" destId="{76B3B5DF-B467-EC41-B63C-D6158CFDA2BE}" srcOrd="0" destOrd="0" presId="urn:microsoft.com/office/officeart/2005/8/layout/hierarchy3"/>
    <dgm:cxn modelId="{11E20912-B714-4E21-8B63-14EFB587EE3C}" type="presOf" srcId="{E37FB4A0-66D9-0F4F-B973-59C70EBB69A0}" destId="{9A85E7B0-93D1-594D-9C46-820257036A75}" srcOrd="0" destOrd="0" presId="urn:microsoft.com/office/officeart/2005/8/layout/hierarchy3"/>
    <dgm:cxn modelId="{695EBB21-B123-DE4C-B31C-9AD0BE974BD8}" srcId="{65D9012F-AF08-BF4A-855A-5794C1BB9FF1}" destId="{515F942F-4883-634F-AB1D-4545F5C4D339}" srcOrd="1" destOrd="0" parTransId="{E37FB4A0-66D9-0F4F-B973-59C70EBB69A0}" sibTransId="{AD57671A-DA71-E64E-8C1C-5E5BF21D19A7}"/>
    <dgm:cxn modelId="{69C04B23-78D2-4D86-82CA-A365F5809505}" type="presOf" srcId="{2F83BAEC-05A8-FF43-B333-7DA1E656A87D}" destId="{6A228F86-22F5-2446-9A8C-567DFC744995}" srcOrd="1" destOrd="0" presId="urn:microsoft.com/office/officeart/2005/8/layout/hierarchy3"/>
    <dgm:cxn modelId="{3D37BE27-D3DD-DA42-A52B-156FA0E8B3E4}" srcId="{2F83BAEC-05A8-FF43-B333-7DA1E656A87D}" destId="{464A6749-3D38-514D-9509-BD7441EF888D}" srcOrd="1" destOrd="0" parTransId="{935CBF87-D65E-E948-8B62-172A40A2CCAE}" sibTransId="{461694C1-42BF-BB44-BD34-E10550445846}"/>
    <dgm:cxn modelId="{27FE532B-685C-47DB-AC81-F78A61EF9BE6}" type="presOf" srcId="{E9C2D50D-DF09-B74B-9B10-4A624D84A223}" destId="{6DDC2926-DF81-EB4D-98C6-D21CF6A062FB}" srcOrd="0" destOrd="0" presId="urn:microsoft.com/office/officeart/2005/8/layout/hierarchy3"/>
    <dgm:cxn modelId="{FEE7712E-AA0E-7245-9FB5-65A565146876}" srcId="{2F83BAEC-05A8-FF43-B333-7DA1E656A87D}" destId="{9D2D99B0-5BF4-134A-8292-C45F1B8AC5CC}" srcOrd="0" destOrd="0" parTransId="{7894B412-6DE9-7E4A-B6A6-AB25956CB17D}" sibTransId="{CD998227-4BFF-4B4B-B4AF-CAD70D097F85}"/>
    <dgm:cxn modelId="{C4865E32-2031-404D-A05E-A24AD6A647D5}" srcId="{88FE0601-1DE5-ED48-B646-35C4E2609DAE}" destId="{0AFD9E9D-0EF8-EA44-8421-A87395AC34C4}" srcOrd="1" destOrd="0" parTransId="{805AC476-7EB7-F440-9E2F-88F9BFB74444}" sibTransId="{28913E2E-4F69-5149-BFA7-B9D3F40C3764}"/>
    <dgm:cxn modelId="{43ED1234-6363-194A-B388-D493B0FA9DA5}" srcId="{88FE0601-1DE5-ED48-B646-35C4E2609DAE}" destId="{2F83BAEC-05A8-FF43-B333-7DA1E656A87D}" srcOrd="0" destOrd="0" parTransId="{0971C5EB-B9DA-2E47-9FC7-CC2D55C84F78}" sibTransId="{5FD04495-C063-664A-817C-52756A7BC2BF}"/>
    <dgm:cxn modelId="{31AB6735-AEE7-46EE-B718-814275DD2DFB}" type="presOf" srcId="{88FE0601-1DE5-ED48-B646-35C4E2609DAE}" destId="{B7499511-B540-FB45-A1B8-8F11500A2095}" srcOrd="0" destOrd="0" presId="urn:microsoft.com/office/officeart/2005/8/layout/hierarchy3"/>
    <dgm:cxn modelId="{2FDB014B-0D9A-4644-AFB1-8BE37C6D36C4}" type="presOf" srcId="{329C5B7D-8B07-514D-AAF4-5CF853AF9C13}" destId="{C314D576-BB78-7942-8289-9924FDF70ED6}" srcOrd="0" destOrd="0" presId="urn:microsoft.com/office/officeart/2005/8/layout/hierarchy3"/>
    <dgm:cxn modelId="{6911AD54-2612-4E43-9DE0-85F06CBD8EEF}" type="presOf" srcId="{5621C26A-CDFC-0542-9672-236C224E4C97}" destId="{31DD1557-4317-BF4B-A476-A20C307DBD63}" srcOrd="0" destOrd="0" presId="urn:microsoft.com/office/officeart/2005/8/layout/hierarchy3"/>
    <dgm:cxn modelId="{65AEB565-EF54-5F4C-8570-289957C7C847}" srcId="{88FE0601-1DE5-ED48-B646-35C4E2609DAE}" destId="{65D9012F-AF08-BF4A-855A-5794C1BB9FF1}" srcOrd="2" destOrd="0" parTransId="{C571DEC2-D1FA-E841-8039-44108D430F3E}" sibTransId="{A8198D58-0E05-DB43-AF7B-D837C8F5BF71}"/>
    <dgm:cxn modelId="{1900096D-BA13-4011-B1CA-0557B0602704}" type="presOf" srcId="{7894B412-6DE9-7E4A-B6A6-AB25956CB17D}" destId="{F1DB67FF-49FC-9C4A-B8BE-14E67E035625}" srcOrd="0" destOrd="0" presId="urn:microsoft.com/office/officeart/2005/8/layout/hierarchy3"/>
    <dgm:cxn modelId="{13647E6D-B95F-4B6C-9B38-AE9BA77D9621}" type="presOf" srcId="{894662E0-9780-0542-8578-70D0CDFB5C92}" destId="{3B5A3E12-DC66-E04C-9210-15A553534672}" srcOrd="0" destOrd="0" presId="urn:microsoft.com/office/officeart/2005/8/layout/hierarchy3"/>
    <dgm:cxn modelId="{7A07F474-D2E3-6D47-9174-0DF659972124}" srcId="{0AFD9E9D-0EF8-EA44-8421-A87395AC34C4}" destId="{5621C26A-CDFC-0542-9672-236C224E4C97}" srcOrd="1" destOrd="0" parTransId="{E9C2D50D-DF09-B74B-9B10-4A624D84A223}" sibTransId="{5A16A373-18B4-AD4B-8459-B21764C12ADA}"/>
    <dgm:cxn modelId="{4264BD7F-9074-4262-9335-A52E7B50B924}" type="presOf" srcId="{464A6749-3D38-514D-9509-BD7441EF888D}" destId="{A142E521-EE9B-0143-973F-CE0BBA907644}" srcOrd="0" destOrd="0" presId="urn:microsoft.com/office/officeart/2005/8/layout/hierarchy3"/>
    <dgm:cxn modelId="{B65B4781-A3C0-45D2-8E32-C5D495087FD1}" type="presOf" srcId="{65D9012F-AF08-BF4A-855A-5794C1BB9FF1}" destId="{E50C0356-28E0-3E44-ACCF-FABFAD5A4A44}" srcOrd="1" destOrd="0" presId="urn:microsoft.com/office/officeart/2005/8/layout/hierarchy3"/>
    <dgm:cxn modelId="{654BF282-ECD3-4EF1-8AEC-35F4C481FBBE}" type="presOf" srcId="{2F83BAEC-05A8-FF43-B333-7DA1E656A87D}" destId="{8DC50A10-9E24-AB46-B159-6757C9119814}" srcOrd="0" destOrd="0" presId="urn:microsoft.com/office/officeart/2005/8/layout/hierarchy3"/>
    <dgm:cxn modelId="{F03A7F89-1F48-4C1A-9939-B5D46A696858}" type="presOf" srcId="{935CBF87-D65E-E948-8B62-172A40A2CCAE}" destId="{BA2465F3-4488-0448-B66D-9EB00A476D65}" srcOrd="0" destOrd="0" presId="urn:microsoft.com/office/officeart/2005/8/layout/hierarchy3"/>
    <dgm:cxn modelId="{3BA01A90-0F2F-4D7F-8FAB-7A2C64593C9E}" type="presOf" srcId="{D01C8236-D83A-B54A-8282-4A721F559F80}" destId="{CFA432C6-A665-8D4C-BC6B-0572E66678BE}" srcOrd="0" destOrd="0" presId="urn:microsoft.com/office/officeart/2005/8/layout/hierarchy3"/>
    <dgm:cxn modelId="{3E45C5A6-D505-7C4B-8F6A-9D8323140CD8}" srcId="{65D9012F-AF08-BF4A-855A-5794C1BB9FF1}" destId="{894662E0-9780-0542-8578-70D0CDFB5C92}" srcOrd="0" destOrd="0" parTransId="{B347DB16-9B6A-C94B-8496-4C509CCD5EB0}" sibTransId="{225C64BB-A7BD-DE45-9B05-F0E1E0731E77}"/>
    <dgm:cxn modelId="{6ABFC8AF-64F6-EC4C-BC09-76D51A763FE1}" srcId="{0AFD9E9D-0EF8-EA44-8421-A87395AC34C4}" destId="{D01C8236-D83A-B54A-8282-4A721F559F80}" srcOrd="0" destOrd="0" parTransId="{329C5B7D-8B07-514D-AAF4-5CF853AF9C13}" sibTransId="{7CC1D9D4-612E-6F49-AD5C-93418871166D}"/>
    <dgm:cxn modelId="{846AABB7-EA0A-4259-A074-B13123BD3736}" type="presOf" srcId="{515F942F-4883-634F-AB1D-4545F5C4D339}" destId="{06736108-2F4C-8541-B3C9-E813562DA797}" srcOrd="0" destOrd="0" presId="urn:microsoft.com/office/officeart/2005/8/layout/hierarchy3"/>
    <dgm:cxn modelId="{0D8A79C2-54C5-4175-A329-ABFC73F8959D}" type="presOf" srcId="{0AFD9E9D-0EF8-EA44-8421-A87395AC34C4}" destId="{DCC13AFF-D6BB-9542-A50A-481CAF0405D1}" srcOrd="1" destOrd="0" presId="urn:microsoft.com/office/officeart/2005/8/layout/hierarchy3"/>
    <dgm:cxn modelId="{9E8AA5C6-62D5-4FAD-A944-EF1194CA0CF9}" type="presOf" srcId="{0AFD9E9D-0EF8-EA44-8421-A87395AC34C4}" destId="{36485C52-DF89-FA42-AB5C-B766741FD26A}" srcOrd="0" destOrd="0" presId="urn:microsoft.com/office/officeart/2005/8/layout/hierarchy3"/>
    <dgm:cxn modelId="{B0BE32D0-B538-4DB2-A4A5-DBA1C4AA4764}" type="presOf" srcId="{65D9012F-AF08-BF4A-855A-5794C1BB9FF1}" destId="{81B243E8-012D-5C40-9E63-E4160440347D}" srcOrd="0" destOrd="0" presId="urn:microsoft.com/office/officeart/2005/8/layout/hierarchy3"/>
    <dgm:cxn modelId="{50B5B5EE-7F13-4424-923E-2D8BE0BB934F}" type="presOf" srcId="{B347DB16-9B6A-C94B-8496-4C509CCD5EB0}" destId="{2C8509C8-ACDA-5D4A-B2B5-A99BBD6FC9C8}" srcOrd="0" destOrd="0" presId="urn:microsoft.com/office/officeart/2005/8/layout/hierarchy3"/>
    <dgm:cxn modelId="{3EFF3F99-13DE-4004-B127-F67BC7F062A6}" type="presParOf" srcId="{B7499511-B540-FB45-A1B8-8F11500A2095}" destId="{8268B0F3-E63B-094F-9ED0-3E522AFEA855}" srcOrd="0" destOrd="0" presId="urn:microsoft.com/office/officeart/2005/8/layout/hierarchy3"/>
    <dgm:cxn modelId="{B1069212-3B80-4C2D-8F93-281C97D61038}" type="presParOf" srcId="{8268B0F3-E63B-094F-9ED0-3E522AFEA855}" destId="{32B762BE-9323-8A41-8B9F-0E8A17CD2680}" srcOrd="0" destOrd="0" presId="urn:microsoft.com/office/officeart/2005/8/layout/hierarchy3"/>
    <dgm:cxn modelId="{F5054A1B-22EA-44D3-A95B-2FA8067E3BB0}" type="presParOf" srcId="{32B762BE-9323-8A41-8B9F-0E8A17CD2680}" destId="{8DC50A10-9E24-AB46-B159-6757C9119814}" srcOrd="0" destOrd="0" presId="urn:microsoft.com/office/officeart/2005/8/layout/hierarchy3"/>
    <dgm:cxn modelId="{4F259D1D-22B7-4DE7-BB08-E8BA312E9150}" type="presParOf" srcId="{32B762BE-9323-8A41-8B9F-0E8A17CD2680}" destId="{6A228F86-22F5-2446-9A8C-567DFC744995}" srcOrd="1" destOrd="0" presId="urn:microsoft.com/office/officeart/2005/8/layout/hierarchy3"/>
    <dgm:cxn modelId="{FA3F4F23-4965-443A-8AD2-690798BD7A02}" type="presParOf" srcId="{8268B0F3-E63B-094F-9ED0-3E522AFEA855}" destId="{E3C4F2BA-70F4-CE47-8D41-FBC0C32177D3}" srcOrd="1" destOrd="0" presId="urn:microsoft.com/office/officeart/2005/8/layout/hierarchy3"/>
    <dgm:cxn modelId="{52F626A9-2C0A-48FD-BFBF-55DD5AA2F034}" type="presParOf" srcId="{E3C4F2BA-70F4-CE47-8D41-FBC0C32177D3}" destId="{F1DB67FF-49FC-9C4A-B8BE-14E67E035625}" srcOrd="0" destOrd="0" presId="urn:microsoft.com/office/officeart/2005/8/layout/hierarchy3"/>
    <dgm:cxn modelId="{D8BDD5D6-1EE5-4CC1-B811-B09971AA5EE9}" type="presParOf" srcId="{E3C4F2BA-70F4-CE47-8D41-FBC0C32177D3}" destId="{76B3B5DF-B467-EC41-B63C-D6158CFDA2BE}" srcOrd="1" destOrd="0" presId="urn:microsoft.com/office/officeart/2005/8/layout/hierarchy3"/>
    <dgm:cxn modelId="{E73086F1-C5FC-433A-9D9D-C93534AF445F}" type="presParOf" srcId="{E3C4F2BA-70F4-CE47-8D41-FBC0C32177D3}" destId="{BA2465F3-4488-0448-B66D-9EB00A476D65}" srcOrd="2" destOrd="0" presId="urn:microsoft.com/office/officeart/2005/8/layout/hierarchy3"/>
    <dgm:cxn modelId="{AFFDE510-2080-42F8-9A19-6F2615A2AC08}" type="presParOf" srcId="{E3C4F2BA-70F4-CE47-8D41-FBC0C32177D3}" destId="{A142E521-EE9B-0143-973F-CE0BBA907644}" srcOrd="3" destOrd="0" presId="urn:microsoft.com/office/officeart/2005/8/layout/hierarchy3"/>
    <dgm:cxn modelId="{A709D395-BF18-40F6-9A02-8F16262ADE8A}" type="presParOf" srcId="{B7499511-B540-FB45-A1B8-8F11500A2095}" destId="{0E3C844B-EE25-E445-AF3C-870BC3503481}" srcOrd="1" destOrd="0" presId="urn:microsoft.com/office/officeart/2005/8/layout/hierarchy3"/>
    <dgm:cxn modelId="{BA4B9EAC-FABD-42C6-B65B-5378EC72A251}" type="presParOf" srcId="{0E3C844B-EE25-E445-AF3C-870BC3503481}" destId="{EF0094CE-D326-F74C-900E-58F45D511E99}" srcOrd="0" destOrd="0" presId="urn:microsoft.com/office/officeart/2005/8/layout/hierarchy3"/>
    <dgm:cxn modelId="{577DC21D-DB39-42CD-9DD4-487C6BBB100C}" type="presParOf" srcId="{EF0094CE-D326-F74C-900E-58F45D511E99}" destId="{36485C52-DF89-FA42-AB5C-B766741FD26A}" srcOrd="0" destOrd="0" presId="urn:microsoft.com/office/officeart/2005/8/layout/hierarchy3"/>
    <dgm:cxn modelId="{CB435958-098A-4C4E-84D3-7BDAEEFAF931}" type="presParOf" srcId="{EF0094CE-D326-F74C-900E-58F45D511E99}" destId="{DCC13AFF-D6BB-9542-A50A-481CAF0405D1}" srcOrd="1" destOrd="0" presId="urn:microsoft.com/office/officeart/2005/8/layout/hierarchy3"/>
    <dgm:cxn modelId="{15ACCEA8-6A3D-4129-869B-1C89C01E7A8A}" type="presParOf" srcId="{0E3C844B-EE25-E445-AF3C-870BC3503481}" destId="{F7234C3F-922E-6647-A87B-19F6FE33B46F}" srcOrd="1" destOrd="0" presId="urn:microsoft.com/office/officeart/2005/8/layout/hierarchy3"/>
    <dgm:cxn modelId="{D459FBD6-8CDD-493D-A9E9-8323D281BFA7}" type="presParOf" srcId="{F7234C3F-922E-6647-A87B-19F6FE33B46F}" destId="{C314D576-BB78-7942-8289-9924FDF70ED6}" srcOrd="0" destOrd="0" presId="urn:microsoft.com/office/officeart/2005/8/layout/hierarchy3"/>
    <dgm:cxn modelId="{F6D7FFC1-68B0-4FEF-9362-1AA9860C3620}" type="presParOf" srcId="{F7234C3F-922E-6647-A87B-19F6FE33B46F}" destId="{CFA432C6-A665-8D4C-BC6B-0572E66678BE}" srcOrd="1" destOrd="0" presId="urn:microsoft.com/office/officeart/2005/8/layout/hierarchy3"/>
    <dgm:cxn modelId="{E43EBB23-29FB-4DFB-B1B4-1CBC50C6493C}" type="presParOf" srcId="{F7234C3F-922E-6647-A87B-19F6FE33B46F}" destId="{6DDC2926-DF81-EB4D-98C6-D21CF6A062FB}" srcOrd="2" destOrd="0" presId="urn:microsoft.com/office/officeart/2005/8/layout/hierarchy3"/>
    <dgm:cxn modelId="{313B6E18-965B-4DDB-9D1D-ECFBE22394F6}" type="presParOf" srcId="{F7234C3F-922E-6647-A87B-19F6FE33B46F}" destId="{31DD1557-4317-BF4B-A476-A20C307DBD63}" srcOrd="3" destOrd="0" presId="urn:microsoft.com/office/officeart/2005/8/layout/hierarchy3"/>
    <dgm:cxn modelId="{A3AAE0C8-7CF4-42E9-8288-9D608037602A}" type="presParOf" srcId="{B7499511-B540-FB45-A1B8-8F11500A2095}" destId="{06136963-9CC3-EB46-A02F-B4DA5CA34299}" srcOrd="2" destOrd="0" presId="urn:microsoft.com/office/officeart/2005/8/layout/hierarchy3"/>
    <dgm:cxn modelId="{FA3060CF-80E7-41BE-B594-C66CE84610E2}" type="presParOf" srcId="{06136963-9CC3-EB46-A02F-B4DA5CA34299}" destId="{81A64134-2644-584B-B38A-34A06706F9E2}" srcOrd="0" destOrd="0" presId="urn:microsoft.com/office/officeart/2005/8/layout/hierarchy3"/>
    <dgm:cxn modelId="{8284B754-8B5C-4CC8-A6B9-47322C14C7F2}" type="presParOf" srcId="{81A64134-2644-584B-B38A-34A06706F9E2}" destId="{81B243E8-012D-5C40-9E63-E4160440347D}" srcOrd="0" destOrd="0" presId="urn:microsoft.com/office/officeart/2005/8/layout/hierarchy3"/>
    <dgm:cxn modelId="{8148F312-C187-4D0D-9222-A7774DA01851}" type="presParOf" srcId="{81A64134-2644-584B-B38A-34A06706F9E2}" destId="{E50C0356-28E0-3E44-ACCF-FABFAD5A4A44}" srcOrd="1" destOrd="0" presId="urn:microsoft.com/office/officeart/2005/8/layout/hierarchy3"/>
    <dgm:cxn modelId="{606C9C4E-2C30-430B-96A0-DFDD4D19AA87}" type="presParOf" srcId="{06136963-9CC3-EB46-A02F-B4DA5CA34299}" destId="{D7A56986-BAAF-2F43-8F8D-92D86EC45104}" srcOrd="1" destOrd="0" presId="urn:microsoft.com/office/officeart/2005/8/layout/hierarchy3"/>
    <dgm:cxn modelId="{69AFFD20-7550-4187-B015-4334A60AE06F}" type="presParOf" srcId="{D7A56986-BAAF-2F43-8F8D-92D86EC45104}" destId="{2C8509C8-ACDA-5D4A-B2B5-A99BBD6FC9C8}" srcOrd="0" destOrd="0" presId="urn:microsoft.com/office/officeart/2005/8/layout/hierarchy3"/>
    <dgm:cxn modelId="{7A538B21-0A85-4705-B324-B46E8F50B6F5}" type="presParOf" srcId="{D7A56986-BAAF-2F43-8F8D-92D86EC45104}" destId="{3B5A3E12-DC66-E04C-9210-15A553534672}" srcOrd="1" destOrd="0" presId="urn:microsoft.com/office/officeart/2005/8/layout/hierarchy3"/>
    <dgm:cxn modelId="{B54A17E4-280A-44A3-863E-AAB118ED4F0D}" type="presParOf" srcId="{D7A56986-BAAF-2F43-8F8D-92D86EC45104}" destId="{9A85E7B0-93D1-594D-9C46-820257036A75}" srcOrd="2" destOrd="0" presId="urn:microsoft.com/office/officeart/2005/8/layout/hierarchy3"/>
    <dgm:cxn modelId="{FEB81CFA-7B54-45DD-B55B-F79503597BAA}" type="presParOf" srcId="{D7A56986-BAAF-2F43-8F8D-92D86EC45104}" destId="{06736108-2F4C-8541-B3C9-E813562DA797}"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636F18-FDFD-354D-8AE9-11AE577EC292}" type="doc">
      <dgm:prSet loTypeId="urn:microsoft.com/office/officeart/2005/8/layout/matrix2" loCatId="list" qsTypeId="urn:microsoft.com/office/officeart/2005/8/quickstyle/simple1" qsCatId="simple" csTypeId="urn:microsoft.com/office/officeart/2005/8/colors/colorful4" csCatId="colorful" phldr="1"/>
      <dgm:spPr/>
      <dgm:t>
        <a:bodyPr/>
        <a:lstStyle/>
        <a:p>
          <a:endParaRPr lang="en-GB"/>
        </a:p>
      </dgm:t>
    </dgm:pt>
    <dgm:pt modelId="{D6AC1320-09D1-DC40-9A0C-E226F8D3ED4D}">
      <dgm:prSet phldrT="[Text]" custT="1"/>
      <dgm:spPr/>
      <dgm:t>
        <a:bodyPr/>
        <a:lstStyle/>
        <a:p>
          <a:r>
            <a:rPr lang="en-GB" sz="3200" dirty="0"/>
            <a:t>Trust and relationships</a:t>
          </a:r>
        </a:p>
      </dgm:t>
    </dgm:pt>
    <dgm:pt modelId="{320D34B5-E251-3641-BBB0-7A8FD65EC33B}" type="parTrans" cxnId="{F54F93BF-08E9-B146-9FC1-45F2F1A63201}">
      <dgm:prSet/>
      <dgm:spPr/>
      <dgm:t>
        <a:bodyPr/>
        <a:lstStyle/>
        <a:p>
          <a:endParaRPr lang="en-GB"/>
        </a:p>
      </dgm:t>
    </dgm:pt>
    <dgm:pt modelId="{910797F1-A5BF-1646-9DDE-807FB8D3330F}" type="sibTrans" cxnId="{F54F93BF-08E9-B146-9FC1-45F2F1A63201}">
      <dgm:prSet/>
      <dgm:spPr/>
      <dgm:t>
        <a:bodyPr/>
        <a:lstStyle/>
        <a:p>
          <a:endParaRPr lang="en-GB"/>
        </a:p>
      </dgm:t>
    </dgm:pt>
    <dgm:pt modelId="{EE3E987B-5FB0-A34C-8917-D9D37EF5EAC2}">
      <dgm:prSet phldrT="[Text]" custT="1"/>
      <dgm:spPr/>
      <dgm:t>
        <a:bodyPr/>
        <a:lstStyle/>
        <a:p>
          <a:r>
            <a:rPr lang="en-GB" sz="3200" dirty="0"/>
            <a:t>Leadership </a:t>
          </a:r>
          <a:r>
            <a:rPr lang="en-GB" sz="2000" dirty="0"/>
            <a:t>(steering &amp; consensus building) </a:t>
          </a:r>
        </a:p>
      </dgm:t>
    </dgm:pt>
    <dgm:pt modelId="{2CE998B1-9AFB-E447-8218-F4B145F6E31F}" type="parTrans" cxnId="{0BA0A855-38F6-0F46-AA6E-270F06F76A3F}">
      <dgm:prSet/>
      <dgm:spPr/>
      <dgm:t>
        <a:bodyPr/>
        <a:lstStyle/>
        <a:p>
          <a:endParaRPr lang="en-GB"/>
        </a:p>
      </dgm:t>
    </dgm:pt>
    <dgm:pt modelId="{C2BFCC84-DCF9-414E-B034-13A9930B00C3}" type="sibTrans" cxnId="{0BA0A855-38F6-0F46-AA6E-270F06F76A3F}">
      <dgm:prSet/>
      <dgm:spPr/>
      <dgm:t>
        <a:bodyPr/>
        <a:lstStyle/>
        <a:p>
          <a:endParaRPr lang="en-GB"/>
        </a:p>
      </dgm:t>
    </dgm:pt>
    <dgm:pt modelId="{E1E24EBF-25B0-3548-818C-0F2F49AAF63A}">
      <dgm:prSet phldrT="[Text]" custT="1"/>
      <dgm:spPr/>
      <dgm:t>
        <a:bodyPr/>
        <a:lstStyle/>
        <a:p>
          <a:r>
            <a:rPr lang="en-GB" sz="3200" dirty="0"/>
            <a:t>Complex &amp; evolving decision-making</a:t>
          </a:r>
        </a:p>
      </dgm:t>
    </dgm:pt>
    <dgm:pt modelId="{5EA734DF-35AD-6440-AA3B-D8A0BD99CFAC}" type="parTrans" cxnId="{D1B5EBCC-AA79-EC4B-BFB1-D32ACAD1678F}">
      <dgm:prSet/>
      <dgm:spPr/>
      <dgm:t>
        <a:bodyPr/>
        <a:lstStyle/>
        <a:p>
          <a:endParaRPr lang="en-GB"/>
        </a:p>
      </dgm:t>
    </dgm:pt>
    <dgm:pt modelId="{A1ACB07D-B809-7A43-9525-D10614A8E888}" type="sibTrans" cxnId="{D1B5EBCC-AA79-EC4B-BFB1-D32ACAD1678F}">
      <dgm:prSet/>
      <dgm:spPr/>
      <dgm:t>
        <a:bodyPr/>
        <a:lstStyle/>
        <a:p>
          <a:endParaRPr lang="en-GB"/>
        </a:p>
      </dgm:t>
    </dgm:pt>
    <dgm:pt modelId="{D4D575F8-B9B8-A748-9E31-F26BC3D595FC}">
      <dgm:prSet phldrT="[Text]" custT="1"/>
      <dgm:spPr/>
      <dgm:t>
        <a:bodyPr/>
        <a:lstStyle/>
        <a:p>
          <a:r>
            <a:rPr lang="en-GB" sz="3200" dirty="0"/>
            <a:t>Multiphase journey </a:t>
          </a:r>
          <a:r>
            <a:rPr lang="en-GB" sz="2000" dirty="0"/>
            <a:t>(continuous development approach)</a:t>
          </a:r>
        </a:p>
      </dgm:t>
    </dgm:pt>
    <dgm:pt modelId="{A3335FF4-E7A7-1A40-AED4-65FEE7F20A32}" type="parTrans" cxnId="{12B30C7E-0D28-3F49-B431-1F3C2863AE3A}">
      <dgm:prSet/>
      <dgm:spPr/>
      <dgm:t>
        <a:bodyPr/>
        <a:lstStyle/>
        <a:p>
          <a:endParaRPr lang="en-GB"/>
        </a:p>
      </dgm:t>
    </dgm:pt>
    <dgm:pt modelId="{B804147A-DD3B-D145-B9AD-1F7ED0BC0EAB}" type="sibTrans" cxnId="{12B30C7E-0D28-3F49-B431-1F3C2863AE3A}">
      <dgm:prSet/>
      <dgm:spPr/>
      <dgm:t>
        <a:bodyPr/>
        <a:lstStyle/>
        <a:p>
          <a:endParaRPr lang="en-GB"/>
        </a:p>
      </dgm:t>
    </dgm:pt>
    <dgm:pt modelId="{0962A590-0B7F-0F4C-9319-754DA06FABB6}" type="pres">
      <dgm:prSet presAssocID="{72636F18-FDFD-354D-8AE9-11AE577EC292}" presName="matrix" presStyleCnt="0">
        <dgm:presLayoutVars>
          <dgm:chMax val="1"/>
          <dgm:dir/>
          <dgm:resizeHandles val="exact"/>
        </dgm:presLayoutVars>
      </dgm:prSet>
      <dgm:spPr/>
    </dgm:pt>
    <dgm:pt modelId="{27153618-5042-494B-A29A-5F061A56E794}" type="pres">
      <dgm:prSet presAssocID="{72636F18-FDFD-354D-8AE9-11AE577EC292}" presName="axisShape" presStyleLbl="bgShp" presStyleIdx="0" presStyleCnt="1"/>
      <dgm:spPr/>
    </dgm:pt>
    <dgm:pt modelId="{63977B58-0032-DE43-B046-22FA4CDE1242}" type="pres">
      <dgm:prSet presAssocID="{72636F18-FDFD-354D-8AE9-11AE577EC292}" presName="rect1" presStyleLbl="node1" presStyleIdx="0" presStyleCnt="4" custScaleX="152769" custScaleY="106262" custLinFactNeighborX="-26055" custLinFactNeighborY="-3644">
        <dgm:presLayoutVars>
          <dgm:chMax val="0"/>
          <dgm:chPref val="0"/>
          <dgm:bulletEnabled val="1"/>
        </dgm:presLayoutVars>
      </dgm:prSet>
      <dgm:spPr/>
    </dgm:pt>
    <dgm:pt modelId="{F935D712-6764-754A-9680-089EBADB1350}" type="pres">
      <dgm:prSet presAssocID="{72636F18-FDFD-354D-8AE9-11AE577EC292}" presName="rect2" presStyleLbl="node1" presStyleIdx="1" presStyleCnt="4" custScaleX="159944" custScaleY="109904" custLinFactNeighborX="26346" custLinFactNeighborY="-3855">
        <dgm:presLayoutVars>
          <dgm:chMax val="0"/>
          <dgm:chPref val="0"/>
          <dgm:bulletEnabled val="1"/>
        </dgm:presLayoutVars>
      </dgm:prSet>
      <dgm:spPr/>
    </dgm:pt>
    <dgm:pt modelId="{CCC7CA78-53E9-044A-A1AE-FB63EBDC5093}" type="pres">
      <dgm:prSet presAssocID="{72636F18-FDFD-354D-8AE9-11AE577EC292}" presName="rect3" presStyleLbl="node1" presStyleIdx="2" presStyleCnt="4" custScaleX="157328" custScaleY="104987" custLinFactNeighborX="-27187" custLinFactNeighborY="5739">
        <dgm:presLayoutVars>
          <dgm:chMax val="0"/>
          <dgm:chPref val="0"/>
          <dgm:bulletEnabled val="1"/>
        </dgm:presLayoutVars>
      </dgm:prSet>
      <dgm:spPr/>
    </dgm:pt>
    <dgm:pt modelId="{73F4E754-20EA-3D4D-8FBD-6E3FE2E6972B}" type="pres">
      <dgm:prSet presAssocID="{72636F18-FDFD-354D-8AE9-11AE577EC292}" presName="rect4" presStyleLbl="node1" presStyleIdx="3" presStyleCnt="4" custScaleX="161620" custScaleY="107292" custLinFactNeighborX="29155" custLinFactNeighborY="5316">
        <dgm:presLayoutVars>
          <dgm:chMax val="0"/>
          <dgm:chPref val="0"/>
          <dgm:bulletEnabled val="1"/>
        </dgm:presLayoutVars>
      </dgm:prSet>
      <dgm:spPr/>
    </dgm:pt>
  </dgm:ptLst>
  <dgm:cxnLst>
    <dgm:cxn modelId="{AF619750-B183-EA48-9603-55DE3F193124}" type="presOf" srcId="{E1E24EBF-25B0-3548-818C-0F2F49AAF63A}" destId="{CCC7CA78-53E9-044A-A1AE-FB63EBDC5093}" srcOrd="0" destOrd="0" presId="urn:microsoft.com/office/officeart/2005/8/layout/matrix2"/>
    <dgm:cxn modelId="{64940E52-4E07-8D4E-BE0F-60CEDC0D2239}" type="presOf" srcId="{D4D575F8-B9B8-A748-9E31-F26BC3D595FC}" destId="{73F4E754-20EA-3D4D-8FBD-6E3FE2E6972B}" srcOrd="0" destOrd="0" presId="urn:microsoft.com/office/officeart/2005/8/layout/matrix2"/>
    <dgm:cxn modelId="{0BA0A855-38F6-0F46-AA6E-270F06F76A3F}" srcId="{72636F18-FDFD-354D-8AE9-11AE577EC292}" destId="{EE3E987B-5FB0-A34C-8917-D9D37EF5EAC2}" srcOrd="1" destOrd="0" parTransId="{2CE998B1-9AFB-E447-8218-F4B145F6E31F}" sibTransId="{C2BFCC84-DCF9-414E-B034-13A9930B00C3}"/>
    <dgm:cxn modelId="{36659B7A-68E8-7C4A-8B85-37B81185BA5F}" type="presOf" srcId="{72636F18-FDFD-354D-8AE9-11AE577EC292}" destId="{0962A590-0B7F-0F4C-9319-754DA06FABB6}" srcOrd="0" destOrd="0" presId="urn:microsoft.com/office/officeart/2005/8/layout/matrix2"/>
    <dgm:cxn modelId="{B562A47B-9896-C340-B6AF-2C56FB40C8A3}" type="presOf" srcId="{D6AC1320-09D1-DC40-9A0C-E226F8D3ED4D}" destId="{63977B58-0032-DE43-B046-22FA4CDE1242}" srcOrd="0" destOrd="0" presId="urn:microsoft.com/office/officeart/2005/8/layout/matrix2"/>
    <dgm:cxn modelId="{12B30C7E-0D28-3F49-B431-1F3C2863AE3A}" srcId="{72636F18-FDFD-354D-8AE9-11AE577EC292}" destId="{D4D575F8-B9B8-A748-9E31-F26BC3D595FC}" srcOrd="3" destOrd="0" parTransId="{A3335FF4-E7A7-1A40-AED4-65FEE7F20A32}" sibTransId="{B804147A-DD3B-D145-B9AD-1F7ED0BC0EAB}"/>
    <dgm:cxn modelId="{D806F4BB-401F-4948-86D4-2E63D60C66B0}" type="presOf" srcId="{EE3E987B-5FB0-A34C-8917-D9D37EF5EAC2}" destId="{F935D712-6764-754A-9680-089EBADB1350}" srcOrd="0" destOrd="0" presId="urn:microsoft.com/office/officeart/2005/8/layout/matrix2"/>
    <dgm:cxn modelId="{F54F93BF-08E9-B146-9FC1-45F2F1A63201}" srcId="{72636F18-FDFD-354D-8AE9-11AE577EC292}" destId="{D6AC1320-09D1-DC40-9A0C-E226F8D3ED4D}" srcOrd="0" destOrd="0" parTransId="{320D34B5-E251-3641-BBB0-7A8FD65EC33B}" sibTransId="{910797F1-A5BF-1646-9DDE-807FB8D3330F}"/>
    <dgm:cxn modelId="{D1B5EBCC-AA79-EC4B-BFB1-D32ACAD1678F}" srcId="{72636F18-FDFD-354D-8AE9-11AE577EC292}" destId="{E1E24EBF-25B0-3548-818C-0F2F49AAF63A}" srcOrd="2" destOrd="0" parTransId="{5EA734DF-35AD-6440-AA3B-D8A0BD99CFAC}" sibTransId="{A1ACB07D-B809-7A43-9525-D10614A8E888}"/>
    <dgm:cxn modelId="{153CB0CB-8C41-4A4E-97F0-749E4CC48929}" type="presParOf" srcId="{0962A590-0B7F-0F4C-9319-754DA06FABB6}" destId="{27153618-5042-494B-A29A-5F061A56E794}" srcOrd="0" destOrd="0" presId="urn:microsoft.com/office/officeart/2005/8/layout/matrix2"/>
    <dgm:cxn modelId="{3985CF19-9879-0040-AC5B-4602443B3D95}" type="presParOf" srcId="{0962A590-0B7F-0F4C-9319-754DA06FABB6}" destId="{63977B58-0032-DE43-B046-22FA4CDE1242}" srcOrd="1" destOrd="0" presId="urn:microsoft.com/office/officeart/2005/8/layout/matrix2"/>
    <dgm:cxn modelId="{1ECD2270-C71E-9145-82D4-EA73A3871974}" type="presParOf" srcId="{0962A590-0B7F-0F4C-9319-754DA06FABB6}" destId="{F935D712-6764-754A-9680-089EBADB1350}" srcOrd="2" destOrd="0" presId="urn:microsoft.com/office/officeart/2005/8/layout/matrix2"/>
    <dgm:cxn modelId="{6BECA710-5A5F-9249-A0F1-BE502DE66470}" type="presParOf" srcId="{0962A590-0B7F-0F4C-9319-754DA06FABB6}" destId="{CCC7CA78-53E9-044A-A1AE-FB63EBDC5093}" srcOrd="3" destOrd="0" presId="urn:microsoft.com/office/officeart/2005/8/layout/matrix2"/>
    <dgm:cxn modelId="{DB0F9EA1-9619-7F47-8B09-5DE51C093DA8}" type="presParOf" srcId="{0962A590-0B7F-0F4C-9319-754DA06FABB6}" destId="{73F4E754-20EA-3D4D-8FBD-6E3FE2E6972B}"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B9CD2F-7757-479B-98FF-B504F6D20BBF}"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CA"/>
        </a:p>
      </dgm:t>
    </dgm:pt>
    <dgm:pt modelId="{21D5AF4A-F893-4466-986E-CF013F02B4AD}">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1600" b="1" dirty="0"/>
            <a:t>Activation</a:t>
          </a:r>
          <a:endParaRPr lang="en-CA" sz="1600" b="1" dirty="0"/>
        </a:p>
      </dgm:t>
    </dgm:pt>
    <dgm:pt modelId="{17D3EC60-782D-4610-A39E-25A5A2BE70C6}" type="parTrans" cxnId="{B61D91AE-BEB2-437D-AC9F-9538CEE33975}">
      <dgm:prSet/>
      <dgm:spPr/>
      <dgm:t>
        <a:bodyPr/>
        <a:lstStyle/>
        <a:p>
          <a:endParaRPr lang="en-CA"/>
        </a:p>
      </dgm:t>
    </dgm:pt>
    <dgm:pt modelId="{58604C56-D652-4746-B0F4-B950B1D91CDC}" type="sibTrans" cxnId="{B61D91AE-BEB2-437D-AC9F-9538CEE33975}">
      <dgm:prSet/>
      <dgm:spPr/>
      <dgm:t>
        <a:bodyPr/>
        <a:lstStyle/>
        <a:p>
          <a:endParaRPr lang="en-CA"/>
        </a:p>
      </dgm:t>
    </dgm:pt>
    <dgm:pt modelId="{1FBCC729-D697-41AA-B23A-72EEFCA803AF}">
      <dgm:prSet phldrT="[Text]" custT="1">
        <dgm:style>
          <a:lnRef idx="1">
            <a:schemeClr val="accent2"/>
          </a:lnRef>
          <a:fillRef idx="3">
            <a:schemeClr val="accent2"/>
          </a:fillRef>
          <a:effectRef idx="2">
            <a:schemeClr val="accent2"/>
          </a:effectRef>
          <a:fontRef idx="minor">
            <a:schemeClr val="lt1"/>
          </a:fontRef>
        </dgm:style>
      </dgm:prSet>
      <dgm:spPr>
        <a:solidFill>
          <a:schemeClr val="accent1">
            <a:lumMod val="75000"/>
          </a:schemeClr>
        </a:solidFill>
      </dgm:spPr>
      <dgm:t>
        <a:bodyPr/>
        <a:lstStyle/>
        <a:p>
          <a:r>
            <a:rPr lang="en-US" sz="1600" b="1" dirty="0"/>
            <a:t>Collectivity</a:t>
          </a:r>
          <a:endParaRPr lang="en-CA" sz="1600" b="1" dirty="0"/>
        </a:p>
      </dgm:t>
    </dgm:pt>
    <dgm:pt modelId="{AF264B3A-6661-4173-8F03-07889F1036F0}" type="parTrans" cxnId="{23D5FA86-37E7-46A0-90B0-C61CA4381B78}">
      <dgm:prSet/>
      <dgm:spPr/>
      <dgm:t>
        <a:bodyPr/>
        <a:lstStyle/>
        <a:p>
          <a:endParaRPr lang="en-CA"/>
        </a:p>
      </dgm:t>
    </dgm:pt>
    <dgm:pt modelId="{F2FC8D97-F664-4ACA-A28C-C14460F29730}" type="sibTrans" cxnId="{23D5FA86-37E7-46A0-90B0-C61CA4381B78}">
      <dgm:prSet/>
      <dgm:spPr/>
      <dgm:t>
        <a:bodyPr/>
        <a:lstStyle/>
        <a:p>
          <a:endParaRPr lang="en-CA"/>
        </a:p>
      </dgm:t>
    </dgm:pt>
    <dgm:pt modelId="{0FD17161-C572-4A7B-A80B-6DEE927AC1AA}">
      <dgm:prSet phldrT="[Text]" custT="1">
        <dgm:style>
          <a:lnRef idx="1">
            <a:schemeClr val="accent2"/>
          </a:lnRef>
          <a:fillRef idx="3">
            <a:schemeClr val="accent2"/>
          </a:fillRef>
          <a:effectRef idx="2">
            <a:schemeClr val="accent2"/>
          </a:effectRef>
          <a:fontRef idx="minor">
            <a:schemeClr val="lt1"/>
          </a:fontRef>
        </dgm:style>
      </dgm:prSet>
      <dgm:spPr>
        <a:solidFill>
          <a:schemeClr val="accent5">
            <a:lumMod val="65000"/>
          </a:schemeClr>
        </a:solidFill>
        <a:ln>
          <a:solidFill>
            <a:schemeClr val="accent5">
              <a:lumMod val="65000"/>
            </a:schemeClr>
          </a:solidFill>
        </a:ln>
      </dgm:spPr>
      <dgm:t>
        <a:bodyPr/>
        <a:lstStyle/>
        <a:p>
          <a:endParaRPr lang="en-CA" sz="1200" b="1" dirty="0">
            <a:latin typeface="+mn-lt"/>
          </a:endParaRPr>
        </a:p>
      </dgm:t>
    </dgm:pt>
    <dgm:pt modelId="{77F92AA5-1113-46EC-B670-39F626EDF199}" type="parTrans" cxnId="{6AD38184-6BD3-44EA-9D66-48544B5FC576}">
      <dgm:prSet/>
      <dgm:spPr/>
      <dgm:t>
        <a:bodyPr/>
        <a:lstStyle/>
        <a:p>
          <a:endParaRPr lang="en-CA"/>
        </a:p>
      </dgm:t>
    </dgm:pt>
    <dgm:pt modelId="{F1E01E2D-25E5-4103-8FE7-423ED9F6147E}" type="sibTrans" cxnId="{6AD38184-6BD3-44EA-9D66-48544B5FC576}">
      <dgm:prSet/>
      <dgm:spPr/>
      <dgm:t>
        <a:bodyPr/>
        <a:lstStyle/>
        <a:p>
          <a:endParaRPr lang="en-CA"/>
        </a:p>
      </dgm:t>
    </dgm:pt>
    <dgm:pt modelId="{82E8240C-2B9F-4915-B89F-8D576C2E6BA8}">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1600" b="1" dirty="0"/>
            <a:t>Stability, Decline or Reorientation</a:t>
          </a:r>
          <a:endParaRPr lang="en-CA" sz="1600" dirty="0"/>
        </a:p>
      </dgm:t>
    </dgm:pt>
    <dgm:pt modelId="{C70F31C0-B492-4470-A7A0-E1876E793D90}" type="sibTrans" cxnId="{31304909-BB4C-4527-9B8D-B0FFA1BF8969}">
      <dgm:prSet/>
      <dgm:spPr/>
      <dgm:t>
        <a:bodyPr/>
        <a:lstStyle/>
        <a:p>
          <a:endParaRPr lang="en-CA"/>
        </a:p>
      </dgm:t>
    </dgm:pt>
    <dgm:pt modelId="{62170782-C72F-4A70-9771-2F3C2A333ECF}" type="parTrans" cxnId="{31304909-BB4C-4527-9B8D-B0FFA1BF8969}">
      <dgm:prSet/>
      <dgm:spPr/>
      <dgm:t>
        <a:bodyPr/>
        <a:lstStyle/>
        <a:p>
          <a:endParaRPr lang="en-CA"/>
        </a:p>
      </dgm:t>
    </dgm:pt>
    <dgm:pt modelId="{5311CD3C-90C9-4976-8037-963753272571}" type="pres">
      <dgm:prSet presAssocID="{ABB9CD2F-7757-479B-98FF-B504F6D20BBF}" presName="cycleMatrixDiagram" presStyleCnt="0">
        <dgm:presLayoutVars>
          <dgm:chMax val="1"/>
          <dgm:dir/>
          <dgm:animLvl val="lvl"/>
          <dgm:resizeHandles val="exact"/>
        </dgm:presLayoutVars>
      </dgm:prSet>
      <dgm:spPr/>
    </dgm:pt>
    <dgm:pt modelId="{E8864FC1-F8C9-473F-AE0D-1116D5BCD274}" type="pres">
      <dgm:prSet presAssocID="{ABB9CD2F-7757-479B-98FF-B504F6D20BBF}" presName="children" presStyleCnt="0"/>
      <dgm:spPr/>
    </dgm:pt>
    <dgm:pt modelId="{A5B7A33C-AE0A-48F1-91F7-C6B9CAF3A4E8}" type="pres">
      <dgm:prSet presAssocID="{ABB9CD2F-7757-479B-98FF-B504F6D20BBF}" presName="childPlaceholder" presStyleCnt="0"/>
      <dgm:spPr/>
    </dgm:pt>
    <dgm:pt modelId="{1D1AF965-92A5-4D94-AE44-45AD8E424A00}" type="pres">
      <dgm:prSet presAssocID="{ABB9CD2F-7757-479B-98FF-B504F6D20BBF}" presName="circle" presStyleCnt="0"/>
      <dgm:spPr/>
    </dgm:pt>
    <dgm:pt modelId="{633C96F2-D4C3-4C47-9DB6-F198D02C3F47}" type="pres">
      <dgm:prSet presAssocID="{ABB9CD2F-7757-479B-98FF-B504F6D20BBF}" presName="quadrant1" presStyleLbl="node1" presStyleIdx="0" presStyleCnt="4" custAng="0">
        <dgm:presLayoutVars>
          <dgm:chMax val="1"/>
          <dgm:bulletEnabled val="1"/>
        </dgm:presLayoutVars>
      </dgm:prSet>
      <dgm:spPr/>
    </dgm:pt>
    <dgm:pt modelId="{6F8D4A4B-A18D-4DCB-B328-FAA50EE98433}" type="pres">
      <dgm:prSet presAssocID="{ABB9CD2F-7757-479B-98FF-B504F6D20BBF}" presName="quadrant2" presStyleLbl="node1" presStyleIdx="1" presStyleCnt="4">
        <dgm:presLayoutVars>
          <dgm:chMax val="1"/>
          <dgm:bulletEnabled val="1"/>
        </dgm:presLayoutVars>
      </dgm:prSet>
      <dgm:spPr/>
    </dgm:pt>
    <dgm:pt modelId="{94A6DE12-2DD9-414E-9F38-3449508A3223}" type="pres">
      <dgm:prSet presAssocID="{ABB9CD2F-7757-479B-98FF-B504F6D20BBF}" presName="quadrant3" presStyleLbl="node1" presStyleIdx="2" presStyleCnt="4">
        <dgm:presLayoutVars>
          <dgm:chMax val="1"/>
          <dgm:bulletEnabled val="1"/>
        </dgm:presLayoutVars>
      </dgm:prSet>
      <dgm:spPr/>
    </dgm:pt>
    <dgm:pt modelId="{908E6DDD-471E-4258-9002-529AED51EEFF}" type="pres">
      <dgm:prSet presAssocID="{ABB9CD2F-7757-479B-98FF-B504F6D20BBF}" presName="quadrant4" presStyleLbl="node1" presStyleIdx="3" presStyleCnt="4">
        <dgm:presLayoutVars>
          <dgm:chMax val="1"/>
          <dgm:bulletEnabled val="1"/>
        </dgm:presLayoutVars>
      </dgm:prSet>
      <dgm:spPr/>
    </dgm:pt>
    <dgm:pt modelId="{82DDF723-EB41-4494-98CC-BA2B9CD807DC}" type="pres">
      <dgm:prSet presAssocID="{ABB9CD2F-7757-479B-98FF-B504F6D20BBF}" presName="quadrantPlaceholder" presStyleCnt="0"/>
      <dgm:spPr/>
    </dgm:pt>
    <dgm:pt modelId="{746B1EC0-33BC-4F4C-94F4-01A09AA07E63}" type="pres">
      <dgm:prSet presAssocID="{ABB9CD2F-7757-479B-98FF-B504F6D20BBF}" presName="center1" presStyleLbl="fgShp" presStyleIdx="0" presStyleCnt="2" custLinFactY="-100000" custLinFactNeighborX="-2852" custLinFactNeighborY="-156328"/>
      <dgm:spPr>
        <a:solidFill>
          <a:schemeClr val="accent1"/>
        </a:solidFill>
      </dgm:spPr>
    </dgm:pt>
    <dgm:pt modelId="{9EEF917C-40BA-4B13-A2DF-A538BAFD8C9D}" type="pres">
      <dgm:prSet presAssocID="{ABB9CD2F-7757-479B-98FF-B504F6D20BBF}" presName="center2" presStyleLbl="fgShp" presStyleIdx="1" presStyleCnt="2" custLinFactY="100000" custLinFactNeighborX="2004" custLinFactNeighborY="139203"/>
      <dgm:spPr>
        <a:solidFill>
          <a:schemeClr val="accent1"/>
        </a:solidFill>
      </dgm:spPr>
    </dgm:pt>
  </dgm:ptLst>
  <dgm:cxnLst>
    <dgm:cxn modelId="{543BE602-61DD-4F83-935A-95AF8023C809}" type="presOf" srcId="{82E8240C-2B9F-4915-B89F-8D576C2E6BA8}" destId="{633C96F2-D4C3-4C47-9DB6-F198D02C3F47}" srcOrd="0" destOrd="0" presId="urn:microsoft.com/office/officeart/2005/8/layout/cycle4"/>
    <dgm:cxn modelId="{31304909-BB4C-4527-9B8D-B0FFA1BF8969}" srcId="{ABB9CD2F-7757-479B-98FF-B504F6D20BBF}" destId="{82E8240C-2B9F-4915-B89F-8D576C2E6BA8}" srcOrd="0" destOrd="0" parTransId="{62170782-C72F-4A70-9771-2F3C2A333ECF}" sibTransId="{C70F31C0-B492-4470-A7A0-E1876E793D90}"/>
    <dgm:cxn modelId="{123D8036-4F1D-46AE-B8A4-D59B3ACC15BA}" type="presOf" srcId="{21D5AF4A-F893-4466-986E-CF013F02B4AD}" destId="{6F8D4A4B-A18D-4DCB-B328-FAA50EE98433}" srcOrd="0" destOrd="0" presId="urn:microsoft.com/office/officeart/2005/8/layout/cycle4"/>
    <dgm:cxn modelId="{C483113A-7CB8-4C60-9006-0AB887ECF701}" type="presOf" srcId="{ABB9CD2F-7757-479B-98FF-B504F6D20BBF}" destId="{5311CD3C-90C9-4976-8037-963753272571}" srcOrd="0" destOrd="0" presId="urn:microsoft.com/office/officeart/2005/8/layout/cycle4"/>
    <dgm:cxn modelId="{06EDA060-6382-42C5-90C4-3336F55E713A}" type="presOf" srcId="{1FBCC729-D697-41AA-B23A-72EEFCA803AF}" destId="{94A6DE12-2DD9-414E-9F38-3449508A3223}" srcOrd="0" destOrd="0" presId="urn:microsoft.com/office/officeart/2005/8/layout/cycle4"/>
    <dgm:cxn modelId="{6AD38184-6BD3-44EA-9D66-48544B5FC576}" srcId="{ABB9CD2F-7757-479B-98FF-B504F6D20BBF}" destId="{0FD17161-C572-4A7B-A80B-6DEE927AC1AA}" srcOrd="3" destOrd="0" parTransId="{77F92AA5-1113-46EC-B670-39F626EDF199}" sibTransId="{F1E01E2D-25E5-4103-8FE7-423ED9F6147E}"/>
    <dgm:cxn modelId="{FCCC8D84-1705-4C40-A63D-3BDBD8132DDE}" type="presOf" srcId="{0FD17161-C572-4A7B-A80B-6DEE927AC1AA}" destId="{908E6DDD-471E-4258-9002-529AED51EEFF}" srcOrd="0" destOrd="0" presId="urn:microsoft.com/office/officeart/2005/8/layout/cycle4"/>
    <dgm:cxn modelId="{23D5FA86-37E7-46A0-90B0-C61CA4381B78}" srcId="{ABB9CD2F-7757-479B-98FF-B504F6D20BBF}" destId="{1FBCC729-D697-41AA-B23A-72EEFCA803AF}" srcOrd="2" destOrd="0" parTransId="{AF264B3A-6661-4173-8F03-07889F1036F0}" sibTransId="{F2FC8D97-F664-4ACA-A28C-C14460F29730}"/>
    <dgm:cxn modelId="{B61D91AE-BEB2-437D-AC9F-9538CEE33975}" srcId="{ABB9CD2F-7757-479B-98FF-B504F6D20BBF}" destId="{21D5AF4A-F893-4466-986E-CF013F02B4AD}" srcOrd="1" destOrd="0" parTransId="{17D3EC60-782D-4610-A39E-25A5A2BE70C6}" sibTransId="{58604C56-D652-4746-B0F4-B950B1D91CDC}"/>
    <dgm:cxn modelId="{9CCAB4B8-E791-407A-A4CE-CD09D9950062}" type="presParOf" srcId="{5311CD3C-90C9-4976-8037-963753272571}" destId="{E8864FC1-F8C9-473F-AE0D-1116D5BCD274}" srcOrd="0" destOrd="0" presId="urn:microsoft.com/office/officeart/2005/8/layout/cycle4"/>
    <dgm:cxn modelId="{3D76A6C6-A179-4836-9763-66BB933855C4}" type="presParOf" srcId="{E8864FC1-F8C9-473F-AE0D-1116D5BCD274}" destId="{A5B7A33C-AE0A-48F1-91F7-C6B9CAF3A4E8}" srcOrd="0" destOrd="0" presId="urn:microsoft.com/office/officeart/2005/8/layout/cycle4"/>
    <dgm:cxn modelId="{78C3D805-6762-4ACB-B38F-02EAFDE0123E}" type="presParOf" srcId="{5311CD3C-90C9-4976-8037-963753272571}" destId="{1D1AF965-92A5-4D94-AE44-45AD8E424A00}" srcOrd="1" destOrd="0" presId="urn:microsoft.com/office/officeart/2005/8/layout/cycle4"/>
    <dgm:cxn modelId="{4BD9E487-0EA1-4D9D-9EFB-AB55C4B8F9D8}" type="presParOf" srcId="{1D1AF965-92A5-4D94-AE44-45AD8E424A00}" destId="{633C96F2-D4C3-4C47-9DB6-F198D02C3F47}" srcOrd="0" destOrd="0" presId="urn:microsoft.com/office/officeart/2005/8/layout/cycle4"/>
    <dgm:cxn modelId="{CE3CB270-1DA6-4CB5-9A0C-77505DB5BEC1}" type="presParOf" srcId="{1D1AF965-92A5-4D94-AE44-45AD8E424A00}" destId="{6F8D4A4B-A18D-4DCB-B328-FAA50EE98433}" srcOrd="1" destOrd="0" presId="urn:microsoft.com/office/officeart/2005/8/layout/cycle4"/>
    <dgm:cxn modelId="{E7BDE2FC-3DDE-4644-9CB9-54CACD9B2BD2}" type="presParOf" srcId="{1D1AF965-92A5-4D94-AE44-45AD8E424A00}" destId="{94A6DE12-2DD9-414E-9F38-3449508A3223}" srcOrd="2" destOrd="0" presId="urn:microsoft.com/office/officeart/2005/8/layout/cycle4"/>
    <dgm:cxn modelId="{F447C543-24E9-4EFD-A2D9-26D778F0E42A}" type="presParOf" srcId="{1D1AF965-92A5-4D94-AE44-45AD8E424A00}" destId="{908E6DDD-471E-4258-9002-529AED51EEFF}" srcOrd="3" destOrd="0" presId="urn:microsoft.com/office/officeart/2005/8/layout/cycle4"/>
    <dgm:cxn modelId="{BAEACE3F-EB4D-426E-A951-B892F3E7444F}" type="presParOf" srcId="{1D1AF965-92A5-4D94-AE44-45AD8E424A00}" destId="{82DDF723-EB41-4494-98CC-BA2B9CD807DC}" srcOrd="4" destOrd="0" presId="urn:microsoft.com/office/officeart/2005/8/layout/cycle4"/>
    <dgm:cxn modelId="{78594B3A-F208-4770-871E-2D4904B7B3BC}" type="presParOf" srcId="{5311CD3C-90C9-4976-8037-963753272571}" destId="{746B1EC0-33BC-4F4C-94F4-01A09AA07E63}" srcOrd="2" destOrd="0" presId="urn:microsoft.com/office/officeart/2005/8/layout/cycle4"/>
    <dgm:cxn modelId="{22E0B56C-5F14-4033-A559-A18895300A0E}" type="presParOf" srcId="{5311CD3C-90C9-4976-8037-963753272571}" destId="{9EEF917C-40BA-4B13-A2DF-A538BAFD8C9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34EDE-E4D3-C14C-9C2E-E83EB79A4262}">
      <dsp:nvSpPr>
        <dsp:cNvPr id="0" name=""/>
        <dsp:cNvSpPr/>
      </dsp:nvSpPr>
      <dsp:spPr>
        <a:xfrm>
          <a:off x="83921" y="0"/>
          <a:ext cx="2736426" cy="2052320"/>
        </a:xfrm>
        <a:prstGeom prst="upArrow">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8720CB-5796-5F4B-BCFC-88A0C27DEEBD}">
      <dsp:nvSpPr>
        <dsp:cNvPr id="0" name=""/>
        <dsp:cNvSpPr/>
      </dsp:nvSpPr>
      <dsp:spPr>
        <a:xfrm>
          <a:off x="2902441" y="0"/>
          <a:ext cx="4845643" cy="205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marL="0" lvl="0" indent="0" algn="l" defTabSz="800100">
            <a:lnSpc>
              <a:spcPct val="90000"/>
            </a:lnSpc>
            <a:spcBef>
              <a:spcPct val="0"/>
            </a:spcBef>
            <a:spcAft>
              <a:spcPct val="35000"/>
            </a:spcAft>
            <a:buNone/>
          </a:pPr>
          <a:r>
            <a:rPr lang="en-CA" sz="1800" kern="1200" dirty="0">
              <a:latin typeface="Avenir Next LT Pro" panose="020B0504020202020204" pitchFamily="34" charset="77"/>
            </a:rPr>
            <a:t>Better coordination &amp; integration</a:t>
          </a:r>
          <a:r>
            <a:rPr lang="en-CA" sz="1800" kern="1200" baseline="30000" dirty="0">
              <a:latin typeface="Avenir Next LT Pro" panose="020B0504020202020204" pitchFamily="34" charset="77"/>
            </a:rPr>
            <a:t> </a:t>
          </a:r>
        </a:p>
        <a:p>
          <a:pPr marL="0" lvl="0" indent="0" algn="l" defTabSz="800100">
            <a:lnSpc>
              <a:spcPct val="90000"/>
            </a:lnSpc>
            <a:spcBef>
              <a:spcPct val="0"/>
            </a:spcBef>
            <a:spcAft>
              <a:spcPct val="35000"/>
            </a:spcAft>
            <a:buNone/>
          </a:pPr>
          <a:r>
            <a:rPr lang="en-CA" sz="1800" kern="1200" dirty="0">
              <a:latin typeface="Avenir Next LT Pro" panose="020B0504020202020204" pitchFamily="34" charset="77"/>
            </a:rPr>
            <a:t>Promotes participatory forms of governance </a:t>
          </a:r>
        </a:p>
        <a:p>
          <a:pPr marL="0" lvl="0" indent="0" algn="l" defTabSz="800100">
            <a:lnSpc>
              <a:spcPct val="90000"/>
            </a:lnSpc>
            <a:spcBef>
              <a:spcPct val="0"/>
            </a:spcBef>
            <a:spcAft>
              <a:spcPct val="35000"/>
            </a:spcAft>
            <a:buNone/>
          </a:pPr>
          <a:r>
            <a:rPr lang="en-CA" sz="1800" kern="1200" dirty="0">
              <a:latin typeface="Avenir Next LT Pro" panose="020B0504020202020204" pitchFamily="34" charset="77"/>
            </a:rPr>
            <a:t>Brings together diverse participants   </a:t>
          </a:r>
        </a:p>
        <a:p>
          <a:pPr marL="0" lvl="0" indent="0" algn="l" defTabSz="800100">
            <a:lnSpc>
              <a:spcPct val="90000"/>
            </a:lnSpc>
            <a:spcBef>
              <a:spcPct val="0"/>
            </a:spcBef>
            <a:spcAft>
              <a:spcPct val="35000"/>
            </a:spcAft>
            <a:buNone/>
          </a:pPr>
          <a:r>
            <a:rPr lang="en-CA" sz="1800" kern="1200" dirty="0">
              <a:latin typeface="Avenir Next LT Pro" panose="020B0504020202020204" pitchFamily="34" charset="77"/>
            </a:rPr>
            <a:t>Generate relevant solutions with lasting impact on the community</a:t>
          </a:r>
          <a:endParaRPr lang="en-CA" sz="1800" b="1" kern="1200" baseline="30000" dirty="0">
            <a:latin typeface="Avenir Next LT Pro" panose="020B0504020202020204" pitchFamily="34" charset="77"/>
          </a:endParaRPr>
        </a:p>
        <a:p>
          <a:pPr marL="0" lvl="0" indent="0" algn="l" defTabSz="800100">
            <a:lnSpc>
              <a:spcPct val="90000"/>
            </a:lnSpc>
            <a:spcBef>
              <a:spcPct val="0"/>
            </a:spcBef>
            <a:spcAft>
              <a:spcPct val="35000"/>
            </a:spcAft>
            <a:buNone/>
          </a:pPr>
          <a:endParaRPr lang="en-GB" sz="1800" kern="1200" dirty="0"/>
        </a:p>
      </dsp:txBody>
      <dsp:txXfrm>
        <a:off x="2902441" y="0"/>
        <a:ext cx="4845643" cy="2052320"/>
      </dsp:txXfrm>
    </dsp:sp>
    <dsp:sp modelId="{37393403-0554-2E49-96FF-A2A79E7933FD}">
      <dsp:nvSpPr>
        <dsp:cNvPr id="0" name=""/>
        <dsp:cNvSpPr/>
      </dsp:nvSpPr>
      <dsp:spPr>
        <a:xfrm>
          <a:off x="904849" y="2223346"/>
          <a:ext cx="2736426" cy="2052320"/>
        </a:xfrm>
        <a:prstGeom prst="downArrow">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3DA67B-5593-2547-BDB3-84FCCED5C2EA}">
      <dsp:nvSpPr>
        <dsp:cNvPr id="0" name=""/>
        <dsp:cNvSpPr/>
      </dsp:nvSpPr>
      <dsp:spPr>
        <a:xfrm>
          <a:off x="3723369" y="2223346"/>
          <a:ext cx="4845643" cy="205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marL="0" lvl="0" indent="0" algn="l" defTabSz="800100">
            <a:lnSpc>
              <a:spcPct val="90000"/>
            </a:lnSpc>
            <a:spcBef>
              <a:spcPct val="0"/>
            </a:spcBef>
            <a:spcAft>
              <a:spcPct val="35000"/>
            </a:spcAft>
            <a:buNone/>
          </a:pPr>
          <a:r>
            <a:rPr lang="en-CA" sz="1800" kern="1200" dirty="0">
              <a:latin typeface="Avenir Next LT Pro" panose="020B0504020202020204" pitchFamily="34" charset="77"/>
            </a:rPr>
            <a:t>Dynamic, time-consuming, &amp; fraught with difficulty</a:t>
          </a:r>
        </a:p>
        <a:p>
          <a:pPr marL="0" lvl="0" indent="0" algn="l" defTabSz="800100">
            <a:lnSpc>
              <a:spcPct val="90000"/>
            </a:lnSpc>
            <a:spcBef>
              <a:spcPct val="0"/>
            </a:spcBef>
            <a:spcAft>
              <a:spcPct val="35000"/>
            </a:spcAft>
            <a:buNone/>
          </a:pPr>
          <a:r>
            <a:rPr lang="en-CA" sz="1800" kern="1200" dirty="0">
              <a:latin typeface="Avenir Next LT Pro" panose="020B0504020202020204" pitchFamily="34" charset="77"/>
            </a:rPr>
            <a:t>Diversity of stakeholders, conflicting goals among members </a:t>
          </a:r>
        </a:p>
        <a:p>
          <a:pPr marL="0" lvl="0" indent="0" algn="l" defTabSz="800100">
            <a:lnSpc>
              <a:spcPct val="90000"/>
            </a:lnSpc>
            <a:spcBef>
              <a:spcPct val="0"/>
            </a:spcBef>
            <a:spcAft>
              <a:spcPct val="35000"/>
            </a:spcAft>
            <a:buNone/>
          </a:pPr>
          <a:r>
            <a:rPr lang="en-CA" sz="1800" kern="1200" dirty="0">
              <a:latin typeface="Avenir Next LT Pro" panose="020B0504020202020204" pitchFamily="34" charset="77"/>
            </a:rPr>
            <a:t>Asymmetry of power and information </a:t>
          </a:r>
        </a:p>
        <a:p>
          <a:pPr marL="0" lvl="0" indent="0" algn="l" defTabSz="800100">
            <a:lnSpc>
              <a:spcPct val="90000"/>
            </a:lnSpc>
            <a:spcBef>
              <a:spcPct val="0"/>
            </a:spcBef>
            <a:spcAft>
              <a:spcPct val="35000"/>
            </a:spcAft>
            <a:buNone/>
          </a:pPr>
          <a:endParaRPr lang="en-GB" sz="1800" kern="1200" dirty="0"/>
        </a:p>
      </dsp:txBody>
      <dsp:txXfrm>
        <a:off x="3723369" y="2223346"/>
        <a:ext cx="4845643" cy="2052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F6D84-BA4F-4413-913C-84E7C591E226}">
      <dsp:nvSpPr>
        <dsp:cNvPr id="0" name=""/>
        <dsp:cNvSpPr/>
      </dsp:nvSpPr>
      <dsp:spPr>
        <a:xfrm>
          <a:off x="0" y="1183"/>
          <a:ext cx="10972800" cy="1072579"/>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latin typeface="Avenir Next LT Pro" panose="020B0504020202020204" pitchFamily="34" charset="77"/>
            </a:rPr>
            <a:t>Networks governance conceptualization</a:t>
          </a:r>
          <a:endParaRPr lang="en-CA" sz="2700" kern="1200" dirty="0">
            <a:latin typeface="Avenir Next LT Pro" panose="020B0504020202020204" pitchFamily="34" charset="77"/>
          </a:endParaRPr>
        </a:p>
      </dsp:txBody>
      <dsp:txXfrm>
        <a:off x="52359" y="53542"/>
        <a:ext cx="10868082" cy="967861"/>
      </dsp:txXfrm>
    </dsp:sp>
    <dsp:sp modelId="{D66621AE-72E7-44F9-BA29-8030A36D96F3}">
      <dsp:nvSpPr>
        <dsp:cNvPr id="0" name=""/>
        <dsp:cNvSpPr/>
      </dsp:nvSpPr>
      <dsp:spPr>
        <a:xfrm>
          <a:off x="0" y="1151522"/>
          <a:ext cx="10972800" cy="1072579"/>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latin typeface="Avenir Next LT Pro" panose="020B0504020202020204" pitchFamily="34" charset="77"/>
            </a:rPr>
            <a:t>Dynamic &amp; Evolving</a:t>
          </a:r>
          <a:endParaRPr lang="en-CA" sz="2700" kern="1200" dirty="0">
            <a:latin typeface="Avenir Next LT Pro" panose="020B0504020202020204" pitchFamily="34" charset="77"/>
          </a:endParaRPr>
        </a:p>
      </dsp:txBody>
      <dsp:txXfrm>
        <a:off x="52359" y="1203881"/>
        <a:ext cx="10868082" cy="967861"/>
      </dsp:txXfrm>
    </dsp:sp>
    <dsp:sp modelId="{492CE29D-66A5-4276-9061-B206117BCBA9}">
      <dsp:nvSpPr>
        <dsp:cNvPr id="0" name=""/>
        <dsp:cNvSpPr/>
      </dsp:nvSpPr>
      <dsp:spPr>
        <a:xfrm>
          <a:off x="0" y="2301861"/>
          <a:ext cx="10972800" cy="107257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latin typeface="Avenir Next LT Pro" panose="020B0504020202020204" pitchFamily="34" charset="77"/>
            </a:rPr>
            <a:t>Lack of best practices </a:t>
          </a:r>
          <a:endParaRPr lang="en-CA" sz="2700" kern="1200" dirty="0">
            <a:latin typeface="Avenir Next LT Pro" panose="020B0504020202020204" pitchFamily="34" charset="77"/>
          </a:endParaRPr>
        </a:p>
      </dsp:txBody>
      <dsp:txXfrm>
        <a:off x="52359" y="2354220"/>
        <a:ext cx="10868082" cy="967861"/>
      </dsp:txXfrm>
    </dsp:sp>
    <dsp:sp modelId="{7000E9DA-19F4-4FE9-AFD8-451D8DDCA3D8}">
      <dsp:nvSpPr>
        <dsp:cNvPr id="0" name=""/>
        <dsp:cNvSpPr/>
      </dsp:nvSpPr>
      <dsp:spPr>
        <a:xfrm>
          <a:off x="0" y="3452200"/>
          <a:ext cx="10972800" cy="1072579"/>
        </a:xfrm>
        <a:prstGeom prst="roundRect">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latin typeface="Avenir Next LT Pro" panose="020B0504020202020204" pitchFamily="34" charset="77"/>
            </a:rPr>
            <a:t>Factors for network governance- facilitation, leadership, building relationships and trust</a:t>
          </a:r>
          <a:endParaRPr lang="en-CA" sz="2700" kern="1200" dirty="0">
            <a:latin typeface="Avenir Next LT Pro" panose="020B0504020202020204" pitchFamily="34" charset="77"/>
          </a:endParaRPr>
        </a:p>
      </dsp:txBody>
      <dsp:txXfrm>
        <a:off x="52359" y="3504559"/>
        <a:ext cx="10868082" cy="967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50A10-9E24-AB46-B159-6757C9119814}">
      <dsp:nvSpPr>
        <dsp:cNvPr id="0" name=""/>
        <dsp:cNvSpPr/>
      </dsp:nvSpPr>
      <dsp:spPr>
        <a:xfrm>
          <a:off x="1167" y="340535"/>
          <a:ext cx="2732165" cy="1366082"/>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Evolution &amp; Process adapted</a:t>
          </a:r>
        </a:p>
      </dsp:txBody>
      <dsp:txXfrm>
        <a:off x="41178" y="380546"/>
        <a:ext cx="2652143" cy="1286060"/>
      </dsp:txXfrm>
    </dsp:sp>
    <dsp:sp modelId="{F1DB67FF-49FC-9C4A-B8BE-14E67E035625}">
      <dsp:nvSpPr>
        <dsp:cNvPr id="0" name=""/>
        <dsp:cNvSpPr/>
      </dsp:nvSpPr>
      <dsp:spPr>
        <a:xfrm>
          <a:off x="274384" y="1706618"/>
          <a:ext cx="273216" cy="1024562"/>
        </a:xfrm>
        <a:custGeom>
          <a:avLst/>
          <a:gdLst/>
          <a:ahLst/>
          <a:cxnLst/>
          <a:rect l="0" t="0" r="0" b="0"/>
          <a:pathLst>
            <a:path>
              <a:moveTo>
                <a:pt x="0" y="0"/>
              </a:moveTo>
              <a:lnTo>
                <a:pt x="0" y="1024562"/>
              </a:lnTo>
              <a:lnTo>
                <a:pt x="273216" y="102456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B3B5DF-B467-EC41-B63C-D6158CFDA2BE}">
      <dsp:nvSpPr>
        <dsp:cNvPr id="0" name=""/>
        <dsp:cNvSpPr/>
      </dsp:nvSpPr>
      <dsp:spPr>
        <a:xfrm>
          <a:off x="547600" y="2048139"/>
          <a:ext cx="2185732" cy="136608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GB" sz="1400" kern="1200" dirty="0"/>
            <a:t>1) Initial process of engagement/</a:t>
          </a:r>
        </a:p>
        <a:p>
          <a:pPr marL="0" lvl="0" indent="0" algn="ctr" defTabSz="622300">
            <a:lnSpc>
              <a:spcPct val="90000"/>
            </a:lnSpc>
            <a:spcBef>
              <a:spcPct val="0"/>
            </a:spcBef>
            <a:spcAft>
              <a:spcPct val="35000"/>
            </a:spcAft>
            <a:buFont typeface="Arial" panose="020B0604020202020204" pitchFamily="34" charset="0"/>
            <a:buNone/>
          </a:pPr>
          <a:r>
            <a:rPr lang="en-GB" sz="1400" kern="1200" dirty="0"/>
            <a:t>participation</a:t>
          </a:r>
        </a:p>
        <a:p>
          <a:pPr marL="0" lvl="0" indent="0" algn="ctr" defTabSz="622300">
            <a:lnSpc>
              <a:spcPct val="90000"/>
            </a:lnSpc>
            <a:spcBef>
              <a:spcPct val="0"/>
            </a:spcBef>
            <a:spcAft>
              <a:spcPct val="35000"/>
            </a:spcAft>
            <a:buNone/>
          </a:pPr>
          <a:endParaRPr lang="en-GB" sz="1200" kern="1200" dirty="0"/>
        </a:p>
      </dsp:txBody>
      <dsp:txXfrm>
        <a:off x="587611" y="2088150"/>
        <a:ext cx="2105710" cy="1286060"/>
      </dsp:txXfrm>
    </dsp:sp>
    <dsp:sp modelId="{BA2465F3-4488-0448-B66D-9EB00A476D65}">
      <dsp:nvSpPr>
        <dsp:cNvPr id="0" name=""/>
        <dsp:cNvSpPr/>
      </dsp:nvSpPr>
      <dsp:spPr>
        <a:xfrm>
          <a:off x="274384" y="1706618"/>
          <a:ext cx="273216" cy="2732165"/>
        </a:xfrm>
        <a:custGeom>
          <a:avLst/>
          <a:gdLst/>
          <a:ahLst/>
          <a:cxnLst/>
          <a:rect l="0" t="0" r="0" b="0"/>
          <a:pathLst>
            <a:path>
              <a:moveTo>
                <a:pt x="0" y="0"/>
              </a:moveTo>
              <a:lnTo>
                <a:pt x="0" y="2732165"/>
              </a:lnTo>
              <a:lnTo>
                <a:pt x="273216" y="273216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42E521-EE9B-0143-973F-CE0BBA907644}">
      <dsp:nvSpPr>
        <dsp:cNvPr id="0" name=""/>
        <dsp:cNvSpPr/>
      </dsp:nvSpPr>
      <dsp:spPr>
        <a:xfrm>
          <a:off x="547600" y="3755742"/>
          <a:ext cx="2185732" cy="136608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273292"/>
              <a:satOff val="2160"/>
              <a:lumOff val="-7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GB" sz="1400" kern="1200" dirty="0"/>
            <a:t>2) Role of leadership</a:t>
          </a:r>
        </a:p>
        <a:p>
          <a:pPr marL="0" lvl="0" indent="0" algn="ctr" defTabSz="622300">
            <a:lnSpc>
              <a:spcPct val="90000"/>
            </a:lnSpc>
            <a:spcBef>
              <a:spcPct val="0"/>
            </a:spcBef>
            <a:spcAft>
              <a:spcPct val="35000"/>
            </a:spcAft>
            <a:buFont typeface="Arial" panose="020B0604020202020204" pitchFamily="34" charset="0"/>
            <a:buNone/>
          </a:pPr>
          <a:r>
            <a:rPr lang="en-GB" sz="1400" kern="1200" dirty="0"/>
            <a:t>3)CDMA development</a:t>
          </a:r>
        </a:p>
      </dsp:txBody>
      <dsp:txXfrm>
        <a:off x="587611" y="3795753"/>
        <a:ext cx="2105710" cy="1286060"/>
      </dsp:txXfrm>
    </dsp:sp>
    <dsp:sp modelId="{36485C52-DF89-FA42-AB5C-B766741FD26A}">
      <dsp:nvSpPr>
        <dsp:cNvPr id="0" name=""/>
        <dsp:cNvSpPr/>
      </dsp:nvSpPr>
      <dsp:spPr>
        <a:xfrm>
          <a:off x="3416374" y="340535"/>
          <a:ext cx="2732165" cy="1366082"/>
        </a:xfrm>
        <a:prstGeom prst="roundRect">
          <a:avLst>
            <a:gd name="adj" fmla="val 10000"/>
          </a:avLst>
        </a:prstGeom>
        <a:gradFill rotWithShape="0">
          <a:gsLst>
            <a:gs pos="0">
              <a:schemeClr val="accent2">
                <a:hueOff val="3183231"/>
                <a:satOff val="5400"/>
                <a:lumOff val="-196"/>
                <a:alphaOff val="0"/>
                <a:lumMod val="110000"/>
                <a:satMod val="105000"/>
                <a:tint val="67000"/>
              </a:schemeClr>
            </a:gs>
            <a:gs pos="50000">
              <a:schemeClr val="accent2">
                <a:hueOff val="3183231"/>
                <a:satOff val="5400"/>
                <a:lumOff val="-196"/>
                <a:alphaOff val="0"/>
                <a:lumMod val="105000"/>
                <a:satMod val="103000"/>
                <a:tint val="73000"/>
              </a:schemeClr>
            </a:gs>
            <a:gs pos="100000">
              <a:schemeClr val="accent2">
                <a:hueOff val="3183231"/>
                <a:satOff val="5400"/>
                <a:lumOff val="-19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Current Governance structure</a:t>
          </a:r>
        </a:p>
      </dsp:txBody>
      <dsp:txXfrm>
        <a:off x="3456385" y="380546"/>
        <a:ext cx="2652143" cy="1286060"/>
      </dsp:txXfrm>
    </dsp:sp>
    <dsp:sp modelId="{C314D576-BB78-7942-8289-9924FDF70ED6}">
      <dsp:nvSpPr>
        <dsp:cNvPr id="0" name=""/>
        <dsp:cNvSpPr/>
      </dsp:nvSpPr>
      <dsp:spPr>
        <a:xfrm>
          <a:off x="3689591" y="1706618"/>
          <a:ext cx="273216" cy="1024562"/>
        </a:xfrm>
        <a:custGeom>
          <a:avLst/>
          <a:gdLst/>
          <a:ahLst/>
          <a:cxnLst/>
          <a:rect l="0" t="0" r="0" b="0"/>
          <a:pathLst>
            <a:path>
              <a:moveTo>
                <a:pt x="0" y="0"/>
              </a:moveTo>
              <a:lnTo>
                <a:pt x="0" y="1024562"/>
              </a:lnTo>
              <a:lnTo>
                <a:pt x="273216" y="102456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A432C6-A665-8D4C-BC6B-0572E66678BE}">
      <dsp:nvSpPr>
        <dsp:cNvPr id="0" name=""/>
        <dsp:cNvSpPr/>
      </dsp:nvSpPr>
      <dsp:spPr>
        <a:xfrm>
          <a:off x="3962807" y="2048139"/>
          <a:ext cx="2185732" cy="136608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2546585"/>
              <a:satOff val="4320"/>
              <a:lumOff val="-15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1) Leadership’s Council-current decision-making</a:t>
          </a:r>
        </a:p>
        <a:p>
          <a:pPr marL="0" lvl="0" indent="0" algn="ctr" defTabSz="622300">
            <a:lnSpc>
              <a:spcPct val="90000"/>
            </a:lnSpc>
            <a:spcBef>
              <a:spcPct val="0"/>
            </a:spcBef>
            <a:spcAft>
              <a:spcPct val="35000"/>
            </a:spcAft>
            <a:buNone/>
          </a:pPr>
          <a:r>
            <a:rPr lang="en-GB" sz="1400" kern="1200" dirty="0"/>
            <a:t>2) Current Governance arrangement</a:t>
          </a:r>
        </a:p>
        <a:p>
          <a:pPr marL="0" lvl="0" indent="0" algn="ctr" defTabSz="622300">
            <a:lnSpc>
              <a:spcPct val="90000"/>
            </a:lnSpc>
            <a:spcBef>
              <a:spcPct val="0"/>
            </a:spcBef>
            <a:spcAft>
              <a:spcPct val="35000"/>
            </a:spcAft>
            <a:buNone/>
          </a:pPr>
          <a:r>
            <a:rPr lang="en-GB" sz="1400" kern="1200" dirty="0"/>
            <a:t>3)Pros and Cons</a:t>
          </a:r>
        </a:p>
      </dsp:txBody>
      <dsp:txXfrm>
        <a:off x="4002818" y="2088150"/>
        <a:ext cx="2105710" cy="1286060"/>
      </dsp:txXfrm>
    </dsp:sp>
    <dsp:sp modelId="{6DDC2926-DF81-EB4D-98C6-D21CF6A062FB}">
      <dsp:nvSpPr>
        <dsp:cNvPr id="0" name=""/>
        <dsp:cNvSpPr/>
      </dsp:nvSpPr>
      <dsp:spPr>
        <a:xfrm>
          <a:off x="3689591" y="1706618"/>
          <a:ext cx="273216" cy="2732165"/>
        </a:xfrm>
        <a:custGeom>
          <a:avLst/>
          <a:gdLst/>
          <a:ahLst/>
          <a:cxnLst/>
          <a:rect l="0" t="0" r="0" b="0"/>
          <a:pathLst>
            <a:path>
              <a:moveTo>
                <a:pt x="0" y="0"/>
              </a:moveTo>
              <a:lnTo>
                <a:pt x="0" y="2732165"/>
              </a:lnTo>
              <a:lnTo>
                <a:pt x="273216" y="273216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DD1557-4317-BF4B-A476-A20C307DBD63}">
      <dsp:nvSpPr>
        <dsp:cNvPr id="0" name=""/>
        <dsp:cNvSpPr/>
      </dsp:nvSpPr>
      <dsp:spPr>
        <a:xfrm>
          <a:off x="3962807" y="3755742"/>
          <a:ext cx="2185732" cy="136608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3819877"/>
              <a:satOff val="6480"/>
              <a:lumOff val="-23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4)Representation/Trust/ Inclusion</a:t>
          </a:r>
        </a:p>
        <a:p>
          <a:pPr marL="0" lvl="0" indent="0" algn="ctr" defTabSz="622300">
            <a:lnSpc>
              <a:spcPct val="90000"/>
            </a:lnSpc>
            <a:spcBef>
              <a:spcPct val="0"/>
            </a:spcBef>
            <a:spcAft>
              <a:spcPct val="35000"/>
            </a:spcAft>
            <a:buNone/>
          </a:pPr>
          <a:r>
            <a:rPr lang="en-GB" sz="1400" kern="1200" dirty="0"/>
            <a:t>5)Power sharing equal voice</a:t>
          </a:r>
        </a:p>
        <a:p>
          <a:pPr marL="0" lvl="0" indent="0" algn="ctr" defTabSz="622300">
            <a:lnSpc>
              <a:spcPct val="90000"/>
            </a:lnSpc>
            <a:spcBef>
              <a:spcPct val="0"/>
            </a:spcBef>
            <a:spcAft>
              <a:spcPct val="35000"/>
            </a:spcAft>
            <a:buNone/>
          </a:pPr>
          <a:r>
            <a:rPr lang="en-GB" sz="1400" kern="1200" dirty="0"/>
            <a:t>6)Partner Board Engagement</a:t>
          </a:r>
        </a:p>
      </dsp:txBody>
      <dsp:txXfrm>
        <a:off x="4002818" y="3795753"/>
        <a:ext cx="2105710" cy="1286060"/>
      </dsp:txXfrm>
    </dsp:sp>
    <dsp:sp modelId="{81B243E8-012D-5C40-9E63-E4160440347D}">
      <dsp:nvSpPr>
        <dsp:cNvPr id="0" name=""/>
        <dsp:cNvSpPr/>
      </dsp:nvSpPr>
      <dsp:spPr>
        <a:xfrm>
          <a:off x="6831581" y="340535"/>
          <a:ext cx="2732165" cy="1366082"/>
        </a:xfrm>
        <a:prstGeom prst="roundRect">
          <a:avLst>
            <a:gd name="adj" fmla="val 10000"/>
          </a:avLst>
        </a:prstGeom>
        <a:gradFill rotWithShape="0">
          <a:gsLst>
            <a:gs pos="0">
              <a:schemeClr val="accent2">
                <a:hueOff val="6366461"/>
                <a:satOff val="10800"/>
                <a:lumOff val="-392"/>
                <a:alphaOff val="0"/>
                <a:lumMod val="110000"/>
                <a:satMod val="105000"/>
                <a:tint val="67000"/>
              </a:schemeClr>
            </a:gs>
            <a:gs pos="50000">
              <a:schemeClr val="accent2">
                <a:hueOff val="6366461"/>
                <a:satOff val="10800"/>
                <a:lumOff val="-392"/>
                <a:alphaOff val="0"/>
                <a:lumMod val="105000"/>
                <a:satMod val="103000"/>
                <a:tint val="73000"/>
              </a:schemeClr>
            </a:gs>
            <a:gs pos="100000">
              <a:schemeClr val="accent2">
                <a:hueOff val="6366461"/>
                <a:satOff val="10800"/>
                <a:lumOff val="-3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Future active efforts</a:t>
          </a:r>
        </a:p>
      </dsp:txBody>
      <dsp:txXfrm>
        <a:off x="6871592" y="380546"/>
        <a:ext cx="2652143" cy="1286060"/>
      </dsp:txXfrm>
    </dsp:sp>
    <dsp:sp modelId="{2C8509C8-ACDA-5D4A-B2B5-A99BBD6FC9C8}">
      <dsp:nvSpPr>
        <dsp:cNvPr id="0" name=""/>
        <dsp:cNvSpPr/>
      </dsp:nvSpPr>
      <dsp:spPr>
        <a:xfrm>
          <a:off x="7104798" y="1706618"/>
          <a:ext cx="273216" cy="1024562"/>
        </a:xfrm>
        <a:custGeom>
          <a:avLst/>
          <a:gdLst/>
          <a:ahLst/>
          <a:cxnLst/>
          <a:rect l="0" t="0" r="0" b="0"/>
          <a:pathLst>
            <a:path>
              <a:moveTo>
                <a:pt x="0" y="0"/>
              </a:moveTo>
              <a:lnTo>
                <a:pt x="0" y="1024562"/>
              </a:lnTo>
              <a:lnTo>
                <a:pt x="273216" y="102456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5A3E12-DC66-E04C-9210-15A553534672}">
      <dsp:nvSpPr>
        <dsp:cNvPr id="0" name=""/>
        <dsp:cNvSpPr/>
      </dsp:nvSpPr>
      <dsp:spPr>
        <a:xfrm>
          <a:off x="7378014" y="2048139"/>
          <a:ext cx="2185732" cy="136608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5093169"/>
              <a:satOff val="8640"/>
              <a:lumOff val="-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1) Updating/evolving governance structure</a:t>
          </a:r>
        </a:p>
      </dsp:txBody>
      <dsp:txXfrm>
        <a:off x="7418025" y="2088150"/>
        <a:ext cx="2105710" cy="1286060"/>
      </dsp:txXfrm>
    </dsp:sp>
    <dsp:sp modelId="{9A85E7B0-93D1-594D-9C46-820257036A75}">
      <dsp:nvSpPr>
        <dsp:cNvPr id="0" name=""/>
        <dsp:cNvSpPr/>
      </dsp:nvSpPr>
      <dsp:spPr>
        <a:xfrm>
          <a:off x="7104798" y="1706618"/>
          <a:ext cx="273216" cy="2732165"/>
        </a:xfrm>
        <a:custGeom>
          <a:avLst/>
          <a:gdLst/>
          <a:ahLst/>
          <a:cxnLst/>
          <a:rect l="0" t="0" r="0" b="0"/>
          <a:pathLst>
            <a:path>
              <a:moveTo>
                <a:pt x="0" y="0"/>
              </a:moveTo>
              <a:lnTo>
                <a:pt x="0" y="2732165"/>
              </a:lnTo>
              <a:lnTo>
                <a:pt x="273216" y="273216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736108-2F4C-8541-B3C9-E813562DA797}">
      <dsp:nvSpPr>
        <dsp:cNvPr id="0" name=""/>
        <dsp:cNvSpPr/>
      </dsp:nvSpPr>
      <dsp:spPr>
        <a:xfrm>
          <a:off x="7378014" y="3755742"/>
          <a:ext cx="2185732" cy="136608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6366461"/>
              <a:satOff val="10800"/>
              <a:lumOff val="-39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2) Provincial support/direction</a:t>
          </a:r>
        </a:p>
      </dsp:txBody>
      <dsp:txXfrm>
        <a:off x="7418025" y="3795753"/>
        <a:ext cx="2105710" cy="12860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53618-5042-494B-A29A-5F061A56E794}">
      <dsp:nvSpPr>
        <dsp:cNvPr id="0" name=""/>
        <dsp:cNvSpPr/>
      </dsp:nvSpPr>
      <dsp:spPr>
        <a:xfrm>
          <a:off x="982605" y="0"/>
          <a:ext cx="5808133" cy="5808133"/>
        </a:xfrm>
        <a:prstGeom prst="quadArrow">
          <a:avLst>
            <a:gd name="adj1" fmla="val 2000"/>
            <a:gd name="adj2" fmla="val 4000"/>
            <a:gd name="adj3" fmla="val 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977B58-0032-DE43-B046-22FA4CDE1242}">
      <dsp:nvSpPr>
        <dsp:cNvPr id="0" name=""/>
        <dsp:cNvSpPr/>
      </dsp:nvSpPr>
      <dsp:spPr>
        <a:xfrm>
          <a:off x="141831" y="220128"/>
          <a:ext cx="3549210" cy="24687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Trust and relationships</a:t>
          </a:r>
        </a:p>
      </dsp:txBody>
      <dsp:txXfrm>
        <a:off x="262345" y="340642"/>
        <a:ext cx="3308182" cy="2227707"/>
      </dsp:txXfrm>
    </dsp:sp>
    <dsp:sp modelId="{F935D712-6764-754A-9680-089EBADB1350}">
      <dsp:nvSpPr>
        <dsp:cNvPr id="0" name=""/>
        <dsp:cNvSpPr/>
      </dsp:nvSpPr>
      <dsp:spPr>
        <a:xfrm>
          <a:off x="4005715" y="172919"/>
          <a:ext cx="3715904" cy="2553348"/>
        </a:xfrm>
        <a:prstGeom prst="roundRect">
          <a:avLst/>
        </a:prstGeom>
        <a:solidFill>
          <a:schemeClr val="accent4">
            <a:hueOff val="-3732583"/>
            <a:satOff val="1753"/>
            <a:lumOff val="6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Leadership </a:t>
          </a:r>
          <a:r>
            <a:rPr lang="en-GB" sz="2000" kern="1200" dirty="0"/>
            <a:t>(steering &amp; consensus building) </a:t>
          </a:r>
        </a:p>
      </dsp:txBody>
      <dsp:txXfrm>
        <a:off x="4130359" y="297563"/>
        <a:ext cx="3466616" cy="2304060"/>
      </dsp:txXfrm>
    </dsp:sp>
    <dsp:sp modelId="{CCC7CA78-53E9-044A-A1AE-FB63EBDC5093}">
      <dsp:nvSpPr>
        <dsp:cNvPr id="0" name=""/>
        <dsp:cNvSpPr/>
      </dsp:nvSpPr>
      <dsp:spPr>
        <a:xfrm>
          <a:off x="62573" y="3182752"/>
          <a:ext cx="3655127" cy="2439113"/>
        </a:xfrm>
        <a:prstGeom prst="roundRect">
          <a:avLst/>
        </a:prstGeom>
        <a:solidFill>
          <a:schemeClr val="accent4">
            <a:hueOff val="-7465166"/>
            <a:satOff val="3507"/>
            <a:lumOff val="13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Complex &amp; evolving decision-making</a:t>
          </a:r>
        </a:p>
      </dsp:txBody>
      <dsp:txXfrm>
        <a:off x="181641" y="3301820"/>
        <a:ext cx="3416991" cy="2200977"/>
      </dsp:txXfrm>
    </dsp:sp>
    <dsp:sp modelId="{73F4E754-20EA-3D4D-8FBD-6E3FE2E6972B}">
      <dsp:nvSpPr>
        <dsp:cNvPr id="0" name=""/>
        <dsp:cNvSpPr/>
      </dsp:nvSpPr>
      <dsp:spPr>
        <a:xfrm>
          <a:off x="4051506" y="3146149"/>
          <a:ext cx="3754841" cy="2492664"/>
        </a:xfrm>
        <a:prstGeom prst="roundRect">
          <a:avLst/>
        </a:prstGeom>
        <a:solidFill>
          <a:schemeClr val="accent4">
            <a:hueOff val="-11197749"/>
            <a:satOff val="5260"/>
            <a:lumOff val="1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Multiphase journey </a:t>
          </a:r>
          <a:r>
            <a:rPr lang="en-GB" sz="2000" kern="1200" dirty="0"/>
            <a:t>(continuous development approach)</a:t>
          </a:r>
        </a:p>
      </dsp:txBody>
      <dsp:txXfrm>
        <a:off x="4173188" y="3267831"/>
        <a:ext cx="3511477" cy="22493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C96F2-D4C3-4C47-9DB6-F198D02C3F47}">
      <dsp:nvSpPr>
        <dsp:cNvPr id="0" name=""/>
        <dsp:cNvSpPr/>
      </dsp:nvSpPr>
      <dsp:spPr>
        <a:xfrm>
          <a:off x="2273237" y="300969"/>
          <a:ext cx="2286311" cy="2286311"/>
        </a:xfrm>
        <a:prstGeom prst="pieWedg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Stability, Decline or Reorientation</a:t>
          </a:r>
          <a:endParaRPr lang="en-CA" sz="1600" kern="1200" dirty="0"/>
        </a:p>
      </dsp:txBody>
      <dsp:txXfrm>
        <a:off x="2942882" y="970614"/>
        <a:ext cx="1616666" cy="1616666"/>
      </dsp:txXfrm>
    </dsp:sp>
    <dsp:sp modelId="{6F8D4A4B-A18D-4DCB-B328-FAA50EE98433}">
      <dsp:nvSpPr>
        <dsp:cNvPr id="0" name=""/>
        <dsp:cNvSpPr/>
      </dsp:nvSpPr>
      <dsp:spPr>
        <a:xfrm rot="5400000">
          <a:off x="4665152" y="300969"/>
          <a:ext cx="2286311" cy="2286311"/>
        </a:xfrm>
        <a:prstGeom prst="pieWedge">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Activation</a:t>
          </a:r>
          <a:endParaRPr lang="en-CA" sz="1600" b="1" kern="1200" dirty="0"/>
        </a:p>
      </dsp:txBody>
      <dsp:txXfrm rot="-5400000">
        <a:off x="4665152" y="970614"/>
        <a:ext cx="1616666" cy="1616666"/>
      </dsp:txXfrm>
    </dsp:sp>
    <dsp:sp modelId="{94A6DE12-2DD9-414E-9F38-3449508A3223}">
      <dsp:nvSpPr>
        <dsp:cNvPr id="0" name=""/>
        <dsp:cNvSpPr/>
      </dsp:nvSpPr>
      <dsp:spPr>
        <a:xfrm rot="10800000">
          <a:off x="4665152" y="2692883"/>
          <a:ext cx="2286311" cy="2286311"/>
        </a:xfrm>
        <a:prstGeom prst="pieWedge">
          <a:avLst/>
        </a:prstGeom>
        <a:solidFill>
          <a:schemeClr val="accent1">
            <a:lumMod val="75000"/>
          </a:schemeClr>
        </a:soli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Collectivity</a:t>
          </a:r>
          <a:endParaRPr lang="en-CA" sz="1600" b="1" kern="1200" dirty="0"/>
        </a:p>
      </dsp:txBody>
      <dsp:txXfrm rot="10800000">
        <a:off x="4665152" y="2692883"/>
        <a:ext cx="1616666" cy="1616666"/>
      </dsp:txXfrm>
    </dsp:sp>
    <dsp:sp modelId="{908E6DDD-471E-4258-9002-529AED51EEFF}">
      <dsp:nvSpPr>
        <dsp:cNvPr id="0" name=""/>
        <dsp:cNvSpPr/>
      </dsp:nvSpPr>
      <dsp:spPr>
        <a:xfrm rot="16200000">
          <a:off x="2273237" y="2692883"/>
          <a:ext cx="2286311" cy="2286311"/>
        </a:xfrm>
        <a:prstGeom prst="pieWedge">
          <a:avLst/>
        </a:prstGeom>
        <a:solidFill>
          <a:schemeClr val="accent5">
            <a:lumMod val="65000"/>
          </a:schemeClr>
        </a:solidFill>
        <a:ln w="6350" cap="flat" cmpd="sng" algn="ctr">
          <a:solidFill>
            <a:schemeClr val="accent5">
              <a:lumMod val="65000"/>
            </a:schemeClr>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n-CA" sz="1200" b="1" kern="1200" dirty="0">
            <a:latin typeface="+mn-lt"/>
          </a:endParaRPr>
        </a:p>
      </dsp:txBody>
      <dsp:txXfrm rot="5400000">
        <a:off x="2942882" y="2692883"/>
        <a:ext cx="1616666" cy="1616666"/>
      </dsp:txXfrm>
    </dsp:sp>
    <dsp:sp modelId="{746B1EC0-33BC-4F4C-94F4-01A09AA07E63}">
      <dsp:nvSpPr>
        <dsp:cNvPr id="0" name=""/>
        <dsp:cNvSpPr/>
      </dsp:nvSpPr>
      <dsp:spPr>
        <a:xfrm>
          <a:off x="4195144" y="405377"/>
          <a:ext cx="789384" cy="686421"/>
        </a:xfrm>
        <a:prstGeom prst="circularArrow">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EF917C-40BA-4B13-A2DF-A538BAFD8C9D}">
      <dsp:nvSpPr>
        <dsp:cNvPr id="0" name=""/>
        <dsp:cNvSpPr/>
      </dsp:nvSpPr>
      <dsp:spPr>
        <a:xfrm rot="10800000">
          <a:off x="4233477" y="4070815"/>
          <a:ext cx="789384" cy="686421"/>
        </a:xfrm>
        <a:prstGeom prst="circularArrow">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33DCA-43FA-9D45-A653-58D861519BFE}" type="datetimeFigureOut">
              <a:rPr lang="en-US" smtClean="0"/>
              <a:t>3/9/23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EFF353-D086-7C45-AF35-58AE8FA26938}" type="slidenum">
              <a:rPr lang="en-US" smtClean="0"/>
              <a:t>‹#›</a:t>
            </a:fld>
            <a:endParaRPr lang="en-US"/>
          </a:p>
        </p:txBody>
      </p:sp>
    </p:spTree>
    <p:extLst>
      <p:ext uri="{BB962C8B-B14F-4D97-AF65-F5344CB8AC3E}">
        <p14:creationId xmlns:p14="http://schemas.microsoft.com/office/powerpoint/2010/main" val="4250619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CA" dirty="0">
                <a:latin typeface="Avenir Next LT Pro" panose="020B0504020202020204" pitchFamily="34" charset="77"/>
              </a:rPr>
              <a:t>Collaborative/network approaches promise </a:t>
            </a:r>
          </a:p>
          <a:p>
            <a:pPr lvl="1">
              <a:buFont typeface="Courier New" panose="02070309020205020404" pitchFamily="49" charset="0"/>
              <a:buChar char="o"/>
            </a:pPr>
            <a:r>
              <a:rPr lang="en-CA" dirty="0">
                <a:latin typeface="Avenir Next LT Pro" panose="020B0504020202020204" pitchFamily="34" charset="77"/>
              </a:rPr>
              <a:t>better coordination and integration</a:t>
            </a:r>
            <a:r>
              <a:rPr lang="en-CA" baseline="30000" dirty="0">
                <a:latin typeface="Avenir Next LT Pro" panose="020B0504020202020204" pitchFamily="34" charset="77"/>
              </a:rPr>
              <a:t> (Bingham and O’Leary, 2008)</a:t>
            </a:r>
            <a:r>
              <a:rPr lang="en-CA" dirty="0">
                <a:latin typeface="Avenir Next LT Pro" panose="020B0504020202020204" pitchFamily="34" charset="77"/>
              </a:rPr>
              <a:t>, </a:t>
            </a:r>
          </a:p>
          <a:p>
            <a:pPr lvl="1">
              <a:buFont typeface="Courier New" panose="02070309020205020404" pitchFamily="49" charset="0"/>
              <a:buChar char="o"/>
            </a:pPr>
            <a:r>
              <a:rPr lang="en-CA" dirty="0">
                <a:latin typeface="Avenir Next LT Pro" panose="020B0504020202020204" pitchFamily="34" charset="77"/>
              </a:rPr>
              <a:t>promoting participatory forms of governance and bringing together diverse participants to create relevant solutions and lasting impact on the community </a:t>
            </a:r>
            <a:r>
              <a:rPr lang="en-CA" baseline="30000" dirty="0">
                <a:latin typeface="Avenir Next LT Pro" panose="020B0504020202020204" pitchFamily="34" charset="77"/>
              </a:rPr>
              <a:t>(Cooper et al., 2006; Leach and Sabatier, 2005)</a:t>
            </a:r>
          </a:p>
          <a:p>
            <a:r>
              <a:rPr lang="en-CA" dirty="0">
                <a:latin typeface="Avenir Next LT Pro" panose="020B0504020202020204" pitchFamily="34" charset="77"/>
              </a:rPr>
              <a:t>Collaborative/network governance challenges</a:t>
            </a:r>
          </a:p>
          <a:p>
            <a:pPr lvl="1">
              <a:buFont typeface="Courier New" panose="02070309020205020404" pitchFamily="49" charset="0"/>
              <a:buChar char="o"/>
            </a:pPr>
            <a:r>
              <a:rPr lang="en-CA" dirty="0">
                <a:latin typeface="Avenir Next LT Pro" panose="020B0504020202020204" pitchFamily="34" charset="77"/>
              </a:rPr>
              <a:t> dynamic, time-consuming, and fraught with difficulty </a:t>
            </a:r>
            <a:r>
              <a:rPr lang="en-CA" baseline="30000" dirty="0">
                <a:latin typeface="Avenir Next LT Pro" panose="020B0504020202020204" pitchFamily="34" charset="77"/>
              </a:rPr>
              <a:t>(</a:t>
            </a:r>
            <a:r>
              <a:rPr lang="en-CA" baseline="30000" dirty="0" err="1">
                <a:latin typeface="Avenir Next LT Pro" panose="020B0504020202020204" pitchFamily="34" charset="77"/>
              </a:rPr>
              <a:t>Bardach</a:t>
            </a:r>
            <a:r>
              <a:rPr lang="en-CA" baseline="30000" dirty="0">
                <a:latin typeface="Avenir Next LT Pro" panose="020B0504020202020204" pitchFamily="34" charset="77"/>
              </a:rPr>
              <a:t> 1998; Johnston et al. 2010; Ospina &amp; </a:t>
            </a:r>
            <a:r>
              <a:rPr lang="en-CA" baseline="30000" dirty="0" err="1">
                <a:latin typeface="Avenir Next LT Pro" panose="020B0504020202020204" pitchFamily="34" charset="77"/>
              </a:rPr>
              <a:t>Saz</a:t>
            </a:r>
            <a:r>
              <a:rPr lang="en-CA" baseline="30000" dirty="0">
                <a:latin typeface="Avenir Next LT Pro" panose="020B0504020202020204" pitchFamily="34" charset="77"/>
              </a:rPr>
              <a:t>-Carranza 2010; O’Leary &amp; Bingham 2009)</a:t>
            </a:r>
            <a:endParaRPr lang="en-CA" dirty="0">
              <a:latin typeface="Avenir Next LT Pro" panose="020B0504020202020204" pitchFamily="34" charset="77"/>
            </a:endParaRPr>
          </a:p>
          <a:p>
            <a:pPr lvl="1">
              <a:buFont typeface="Courier New" panose="02070309020205020404" pitchFamily="49" charset="0"/>
              <a:buChar char="o"/>
            </a:pPr>
            <a:r>
              <a:rPr lang="en-CA" dirty="0">
                <a:latin typeface="Avenir Next LT Pro" panose="020B0504020202020204" pitchFamily="34" charset="77"/>
              </a:rPr>
              <a:t>diversity of stakeholders, conflicting goals among members, and asymmetry of power and information </a:t>
            </a:r>
            <a:r>
              <a:rPr lang="en-CA" baseline="30000" dirty="0">
                <a:latin typeface="Avenir Next LT Pro" panose="020B0504020202020204" pitchFamily="34" charset="77"/>
              </a:rPr>
              <a:t>(Smith, 2020)</a:t>
            </a:r>
          </a:p>
          <a:p>
            <a:endParaRPr lang="en-US" dirty="0"/>
          </a:p>
        </p:txBody>
      </p:sp>
      <p:sp>
        <p:nvSpPr>
          <p:cNvPr id="4" name="Slide Number Placeholder 3"/>
          <p:cNvSpPr>
            <a:spLocks noGrp="1"/>
          </p:cNvSpPr>
          <p:nvPr>
            <p:ph type="sldNum" sz="quarter" idx="5"/>
          </p:nvPr>
        </p:nvSpPr>
        <p:spPr/>
        <p:txBody>
          <a:bodyPr/>
          <a:lstStyle/>
          <a:p>
            <a:fld id="{34EFF353-D086-7C45-AF35-58AE8FA26938}" type="slidenum">
              <a:rPr lang="en-US" smtClean="0"/>
              <a:t>4</a:t>
            </a:fld>
            <a:endParaRPr lang="en-US"/>
          </a:p>
        </p:txBody>
      </p:sp>
    </p:spTree>
    <p:extLst>
      <p:ext uri="{BB962C8B-B14F-4D97-AF65-F5344CB8AC3E}">
        <p14:creationId xmlns:p14="http://schemas.microsoft.com/office/powerpoint/2010/main" val="2131897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FF353-D086-7C45-AF35-58AE8FA26938}" type="slidenum">
              <a:rPr lang="en-US" smtClean="0"/>
              <a:t>6</a:t>
            </a:fld>
            <a:endParaRPr lang="en-US"/>
          </a:p>
        </p:txBody>
      </p:sp>
    </p:spTree>
    <p:extLst>
      <p:ext uri="{BB962C8B-B14F-4D97-AF65-F5344CB8AC3E}">
        <p14:creationId xmlns:p14="http://schemas.microsoft.com/office/powerpoint/2010/main" val="1639115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Interesting themes emerging- Integration of OHTs, Capacity and support for patient/caregivers, Primary care providers (non-executive), engagement of partner boards in two OHTs</a:t>
            </a:r>
          </a:p>
          <a:p>
            <a:endParaRPr lang="en-US" dirty="0"/>
          </a:p>
        </p:txBody>
      </p:sp>
      <p:sp>
        <p:nvSpPr>
          <p:cNvPr id="4" name="Slide Number Placeholder 3"/>
          <p:cNvSpPr>
            <a:spLocks noGrp="1"/>
          </p:cNvSpPr>
          <p:nvPr>
            <p:ph type="sldNum" sz="quarter" idx="5"/>
          </p:nvPr>
        </p:nvSpPr>
        <p:spPr/>
        <p:txBody>
          <a:bodyPr/>
          <a:lstStyle/>
          <a:p>
            <a:fld id="{089950A7-C0E8-4840-963D-ECB18AAFE065}" type="slidenum">
              <a:rPr lang="en-US" smtClean="0"/>
              <a:t>7</a:t>
            </a:fld>
            <a:endParaRPr lang="en-US"/>
          </a:p>
        </p:txBody>
      </p:sp>
    </p:spTree>
    <p:extLst>
      <p:ext uri="{BB962C8B-B14F-4D97-AF65-F5344CB8AC3E}">
        <p14:creationId xmlns:p14="http://schemas.microsoft.com/office/powerpoint/2010/main" val="187223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Trust and relationship building are key facilitators </a:t>
            </a:r>
          </a:p>
          <a:p>
            <a:pPr lvl="1"/>
            <a:r>
              <a:rPr lang="en-US" dirty="0"/>
              <a:t>Relationships &amp; trust are key to moving forward</a:t>
            </a:r>
          </a:p>
          <a:p>
            <a:pPr lvl="1"/>
            <a:r>
              <a:rPr lang="en-US" dirty="0"/>
              <a:t>Fair and transparent processes</a:t>
            </a:r>
          </a:p>
          <a:p>
            <a:r>
              <a:rPr lang="en-US" dirty="0"/>
              <a:t>Decision-making agreements are complex and evolving</a:t>
            </a:r>
          </a:p>
          <a:p>
            <a:pPr lvl="1"/>
            <a:r>
              <a:rPr lang="en-CA" dirty="0">
                <a:cs typeface="Arial" panose="020B0604020202020204" pitchFamily="34" charset="0"/>
              </a:rPr>
              <a:t>OHTs have not really had significant tests of shared vision </a:t>
            </a:r>
            <a:r>
              <a:rPr lang="en-US" dirty="0"/>
              <a:t>(</a:t>
            </a:r>
            <a:r>
              <a:rPr lang="en-US" i="1" dirty="0"/>
              <a:t>performance measurement, financial allocation, and project/program prioritization</a:t>
            </a:r>
            <a:r>
              <a:rPr lang="en-US" dirty="0"/>
              <a:t>)</a:t>
            </a:r>
          </a:p>
          <a:p>
            <a:pPr lvl="1"/>
            <a:r>
              <a:rPr lang="en-US" dirty="0"/>
              <a:t>Clarity on decision-making levels</a:t>
            </a:r>
          </a:p>
          <a:p>
            <a:r>
              <a:rPr lang="en-US" dirty="0"/>
              <a:t>Balancing efficiency and inclusive decision-making challenging</a:t>
            </a:r>
          </a:p>
          <a:p>
            <a:pPr lvl="1"/>
            <a:r>
              <a:rPr lang="en-US" dirty="0"/>
              <a:t>Balancing sectoral representation and skills at the leadership council</a:t>
            </a:r>
          </a:p>
          <a:p>
            <a:pPr lvl="1"/>
            <a:r>
              <a:rPr lang="en-US" dirty="0"/>
              <a:t>Timely, swift, efficient &amp; inclusive decision-making</a:t>
            </a:r>
          </a:p>
          <a:p>
            <a:r>
              <a:rPr lang="en-US" dirty="0"/>
              <a:t>Leadership (individual/council level) provides steering and navigating consensus building</a:t>
            </a:r>
          </a:p>
          <a:p>
            <a:pPr lvl="1"/>
            <a:r>
              <a:rPr lang="en-US" dirty="0"/>
              <a:t>Transformational leadership, facilitation and consensus role</a:t>
            </a:r>
          </a:p>
          <a:p>
            <a:r>
              <a:rPr lang="en-US" dirty="0"/>
              <a:t>Governance is a Multi-phase journey with a continuous development approach</a:t>
            </a:r>
          </a:p>
          <a:p>
            <a:endParaRPr lang="en-US" dirty="0"/>
          </a:p>
        </p:txBody>
      </p:sp>
      <p:sp>
        <p:nvSpPr>
          <p:cNvPr id="4" name="Slide Number Placeholder 3"/>
          <p:cNvSpPr>
            <a:spLocks noGrp="1"/>
          </p:cNvSpPr>
          <p:nvPr>
            <p:ph type="sldNum" sz="quarter" idx="5"/>
          </p:nvPr>
        </p:nvSpPr>
        <p:spPr/>
        <p:txBody>
          <a:bodyPr/>
          <a:lstStyle/>
          <a:p>
            <a:fld id="{34EFF353-D086-7C45-AF35-58AE8FA26938}" type="slidenum">
              <a:rPr lang="en-US" smtClean="0"/>
              <a:t>8</a:t>
            </a:fld>
            <a:endParaRPr lang="en-US"/>
          </a:p>
        </p:txBody>
      </p:sp>
    </p:spTree>
    <p:extLst>
      <p:ext uri="{BB962C8B-B14F-4D97-AF65-F5344CB8AC3E}">
        <p14:creationId xmlns:p14="http://schemas.microsoft.com/office/powerpoint/2010/main" val="1987820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FF353-D086-7C45-AF35-58AE8FA26938}" type="slidenum">
              <a:rPr lang="en-US" smtClean="0"/>
              <a:t>9</a:t>
            </a:fld>
            <a:endParaRPr lang="en-US"/>
          </a:p>
        </p:txBody>
      </p:sp>
    </p:spTree>
    <p:extLst>
      <p:ext uri="{BB962C8B-B14F-4D97-AF65-F5344CB8AC3E}">
        <p14:creationId xmlns:p14="http://schemas.microsoft.com/office/powerpoint/2010/main" val="190695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venir Next LT Pro" panose="020B0504020202020204" pitchFamily="34" charset="77"/>
              </a:rPr>
              <a:t>(</a:t>
            </a:r>
            <a:r>
              <a:rPr lang="en-US" sz="1200" i="1" dirty="0">
                <a:latin typeface="Avenir Next LT Pro" panose="020B0504020202020204" pitchFamily="34" charset="77"/>
              </a:rPr>
              <a:t>performance measurement, financial allocation, project/program prioritization</a:t>
            </a:r>
            <a:r>
              <a:rPr lang="en-US" sz="1200" dirty="0">
                <a:latin typeface="Avenir Next LT Pro" panose="020B0504020202020204" pitchFamily="34" charset="77"/>
              </a:rPr>
              <a:t>)</a:t>
            </a:r>
          </a:p>
          <a:p>
            <a:endParaRPr lang="en-US" dirty="0"/>
          </a:p>
        </p:txBody>
      </p:sp>
      <p:sp>
        <p:nvSpPr>
          <p:cNvPr id="4" name="Slide Number Placeholder 3"/>
          <p:cNvSpPr>
            <a:spLocks noGrp="1"/>
          </p:cNvSpPr>
          <p:nvPr>
            <p:ph type="sldNum" sz="quarter" idx="5"/>
          </p:nvPr>
        </p:nvSpPr>
        <p:spPr/>
        <p:txBody>
          <a:bodyPr/>
          <a:lstStyle/>
          <a:p>
            <a:fld id="{34EFF353-D086-7C45-AF35-58AE8FA26938}" type="slidenum">
              <a:rPr lang="en-US" smtClean="0"/>
              <a:t>11</a:t>
            </a:fld>
            <a:endParaRPr lang="en-US"/>
          </a:p>
        </p:txBody>
      </p:sp>
    </p:spTree>
    <p:extLst>
      <p:ext uri="{BB962C8B-B14F-4D97-AF65-F5344CB8AC3E}">
        <p14:creationId xmlns:p14="http://schemas.microsoft.com/office/powerpoint/2010/main" val="3558464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Avenir Next LT Pro" panose="020B0504020202020204" pitchFamily="34" charset="77"/>
              </a:rPr>
              <a:t>Leadership is critical in bringing sectors and partners together</a:t>
            </a:r>
          </a:p>
          <a:p>
            <a:pPr marL="0" indent="0">
              <a:buNone/>
            </a:pPr>
            <a:endParaRPr lang="en-US" dirty="0">
              <a:latin typeface="Avenir Next LT Pro" panose="020B0504020202020204" pitchFamily="34" charset="77"/>
            </a:endParaRPr>
          </a:p>
          <a:p>
            <a:pPr marL="0" indent="0">
              <a:buNone/>
            </a:pPr>
            <a:r>
              <a:rPr lang="en-US" dirty="0">
                <a:latin typeface="Avenir Next LT Pro" panose="020B0504020202020204" pitchFamily="34" charset="77"/>
              </a:rPr>
              <a:t>Steering discussion and building consensus</a:t>
            </a:r>
          </a:p>
          <a:p>
            <a:pPr marL="0" indent="0">
              <a:buNone/>
            </a:pPr>
            <a:endParaRPr lang="en-US" dirty="0">
              <a:latin typeface="Avenir Next LT Pro" panose="020B0504020202020204" pitchFamily="34" charset="77"/>
            </a:endParaRPr>
          </a:p>
          <a:p>
            <a:pPr marL="0" indent="0">
              <a:buNone/>
            </a:pPr>
            <a:r>
              <a:rPr lang="en-US" dirty="0">
                <a:latin typeface="Avenir Next LT Pro" panose="020B0504020202020204" pitchFamily="34" charset="77"/>
              </a:rPr>
              <a:t>Leadership style-Transformational (collaborative, encouraging, motivational, innovative)</a:t>
            </a:r>
          </a:p>
          <a:p>
            <a:endParaRPr lang="en-US" dirty="0"/>
          </a:p>
        </p:txBody>
      </p:sp>
      <p:sp>
        <p:nvSpPr>
          <p:cNvPr id="4" name="Slide Number Placeholder 3"/>
          <p:cNvSpPr>
            <a:spLocks noGrp="1"/>
          </p:cNvSpPr>
          <p:nvPr>
            <p:ph type="sldNum" sz="quarter" idx="5"/>
          </p:nvPr>
        </p:nvSpPr>
        <p:spPr/>
        <p:txBody>
          <a:bodyPr/>
          <a:lstStyle/>
          <a:p>
            <a:fld id="{34EFF353-D086-7C45-AF35-58AE8FA26938}" type="slidenum">
              <a:rPr lang="en-US" smtClean="0"/>
              <a:t>12</a:t>
            </a:fld>
            <a:endParaRPr lang="en-US"/>
          </a:p>
        </p:txBody>
      </p:sp>
    </p:spTree>
    <p:extLst>
      <p:ext uri="{BB962C8B-B14F-4D97-AF65-F5344CB8AC3E}">
        <p14:creationId xmlns:p14="http://schemas.microsoft.com/office/powerpoint/2010/main" val="762399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FF353-D086-7C45-AF35-58AE8FA26938}" type="slidenum">
              <a:rPr lang="en-US" smtClean="0"/>
              <a:t>17</a:t>
            </a:fld>
            <a:endParaRPr lang="en-US"/>
          </a:p>
        </p:txBody>
      </p:sp>
    </p:spTree>
    <p:extLst>
      <p:ext uri="{BB962C8B-B14F-4D97-AF65-F5344CB8AC3E}">
        <p14:creationId xmlns:p14="http://schemas.microsoft.com/office/powerpoint/2010/main" val="2480303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FF353-D086-7C45-AF35-58AE8FA26938}" type="slidenum">
              <a:rPr lang="en-US" smtClean="0"/>
              <a:t>18</a:t>
            </a:fld>
            <a:endParaRPr lang="en-US"/>
          </a:p>
        </p:txBody>
      </p:sp>
    </p:spTree>
    <p:extLst>
      <p:ext uri="{BB962C8B-B14F-4D97-AF65-F5344CB8AC3E}">
        <p14:creationId xmlns:p14="http://schemas.microsoft.com/office/powerpoint/2010/main" val="3240555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2794490-31E3-6C4D-B235-5C703A56289C}" type="datetime1">
              <a:rPr lang="en-IN" smtClean="0"/>
              <a:t>09/03/23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75332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28C4E09-F5DA-564C-873D-56DE6A6014C6}" type="datetime1">
              <a:rPr lang="en-IN" smtClean="0"/>
              <a:t>09/03/23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0306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BFCF292-D866-1F4B-8B72-2C40505F42F3}" type="datetime1">
              <a:rPr lang="en-IN" smtClean="0"/>
              <a:t>09/03/23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17141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B18800A-6A36-FB4E-AD4C-09308C6DC352}" type="datetime1">
              <a:rPr lang="en-IN" smtClean="0"/>
              <a:t>09/03/23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7170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57B1E45-F203-204C-9618-B85F5E2DC032}" type="datetime1">
              <a:rPr lang="en-IN" smtClean="0"/>
              <a:t>09/03/23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61101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54AA859-287F-DD46-9CF6-F8F84631E414}" type="datetime1">
              <a:rPr lang="en-IN" smtClean="0"/>
              <a:t>09/03/23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3278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BF78F21-577A-E04A-AA51-2984F4D274E1}" type="datetime1">
              <a:rPr lang="en-IN" smtClean="0"/>
              <a:t>09/03/23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30644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606F7B6-C51F-6748-BF9E-32FABA1DD319}" type="datetime1">
              <a:rPr lang="en-IN" smtClean="0"/>
              <a:t>09/03/23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2384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90921-B2CB-9545-ADF4-F67CFBCEDEE0}" type="datetime1">
              <a:rPr lang="en-IN" smtClean="0"/>
              <a:t>09/03/23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8567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E530232-483F-8C41-864E-76B9F9742FE8}" type="datetime1">
              <a:rPr lang="en-IN" smtClean="0"/>
              <a:t>09/03/23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9459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A7049CF-3A16-9940-8377-AA98F6F6D5FB}" type="datetime1">
              <a:rPr lang="en-IN" smtClean="0"/>
              <a:t>09/03/23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3592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DD5B1-8DDF-E844-9619-3A13616E7688}" type="datetime1">
              <a:rPr lang="en-IN" smtClean="0"/>
              <a:t>09/03/23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45709621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jpeg"/><Relationship Id="rId3" Type="http://schemas.openxmlformats.org/officeDocument/2006/relationships/diagramLayout" Target="../diagrams/layout2.xml"/><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hdphoto" Target="../media/hdphoto2.wdp"/><Relationship Id="rId5" Type="http://schemas.openxmlformats.org/officeDocument/2006/relationships/diagramColors" Target="../diagrams/colors2.xml"/><Relationship Id="rId10" Type="http://schemas.openxmlformats.org/officeDocument/2006/relationships/image" Target="../media/image12.png"/><Relationship Id="rId4" Type="http://schemas.openxmlformats.org/officeDocument/2006/relationships/diagramQuickStyle" Target="../diagrams/quickStyle2.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18.svg"/><Relationship Id="rId5" Type="http://schemas.openxmlformats.org/officeDocument/2006/relationships/diagramQuickStyle" Target="../diagrams/quickStyle4.xml"/><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diagramLayout" Target="../diagrams/layout4.xml"/><Relationship Id="rId9" Type="http://schemas.openxmlformats.org/officeDocument/2006/relationships/image" Target="../media/image16.sv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26.png"/><Relationship Id="rId5" Type="http://schemas.openxmlformats.org/officeDocument/2006/relationships/diagramQuickStyle" Target="../diagrams/quickStyle5.xml"/><Relationship Id="rId10" Type="http://schemas.openxmlformats.org/officeDocument/2006/relationships/image" Target="../media/image25.png"/><Relationship Id="rId4" Type="http://schemas.openxmlformats.org/officeDocument/2006/relationships/diagramLayout" Target="../diagrams/layout5.xml"/><Relationship Id="rId9" Type="http://schemas.openxmlformats.org/officeDocument/2006/relationships/image" Target="../media/image24.png"/><Relationship Id="rId1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9AA71-1985-395E-39CC-E8CC450FCF4A}"/>
              </a:ext>
            </a:extLst>
          </p:cNvPr>
          <p:cNvSpPr>
            <a:spLocks noGrp="1"/>
          </p:cNvSpPr>
          <p:nvPr>
            <p:ph type="ctrTitle"/>
          </p:nvPr>
        </p:nvSpPr>
        <p:spPr>
          <a:xfrm>
            <a:off x="477979" y="595421"/>
            <a:ext cx="4023360" cy="3204134"/>
          </a:xfrm>
        </p:spPr>
        <p:txBody>
          <a:bodyPr anchor="b">
            <a:normAutofit fontScale="90000"/>
          </a:bodyPr>
          <a:lstStyle/>
          <a:p>
            <a:pPr algn="l"/>
            <a:r>
              <a:rPr lang="en-US" sz="4100" dirty="0"/>
              <a:t>Making Collaborative Governance Sustainable: A Developmental Lifecycle Approach</a:t>
            </a:r>
          </a:p>
        </p:txBody>
      </p:sp>
      <p:sp>
        <p:nvSpPr>
          <p:cNvPr id="3" name="Subtitle 2">
            <a:extLst>
              <a:ext uri="{FF2B5EF4-FFF2-40B4-BE49-F238E27FC236}">
                <a16:creationId xmlns:a16="http://schemas.microsoft.com/office/drawing/2014/main" id="{587BB132-5A31-DA06-3823-E41E1AD31C31}"/>
              </a:ext>
            </a:extLst>
          </p:cNvPr>
          <p:cNvSpPr>
            <a:spLocks noGrp="1"/>
          </p:cNvSpPr>
          <p:nvPr>
            <p:ph type="subTitle" idx="1"/>
          </p:nvPr>
        </p:nvSpPr>
        <p:spPr>
          <a:xfrm>
            <a:off x="477980" y="4872922"/>
            <a:ext cx="4023359" cy="1208141"/>
          </a:xfrm>
        </p:spPr>
        <p:txBody>
          <a:bodyPr>
            <a:normAutofit/>
          </a:bodyPr>
          <a:lstStyle/>
          <a:p>
            <a:r>
              <a:rPr lang="en-US" sz="2000" dirty="0"/>
              <a:t>9 March 2023</a:t>
            </a:r>
          </a:p>
          <a:p>
            <a:r>
              <a:rPr lang="en-US" sz="2000" dirty="0" err="1"/>
              <a:t>Shinjini</a:t>
            </a:r>
            <a:r>
              <a:rPr lang="en-US" sz="2000" dirty="0"/>
              <a:t> Mondal MPH, PhD</a:t>
            </a:r>
          </a:p>
          <a:p>
            <a:r>
              <a:rPr lang="en-US" sz="2000" dirty="0"/>
              <a:t>OHT Impact Fellow</a:t>
            </a:r>
          </a:p>
        </p:txBody>
      </p:sp>
      <p:pic>
        <p:nvPicPr>
          <p:cNvPr id="4" name="Picture 3" descr="Colourful pins connected with a thread">
            <a:extLst>
              <a:ext uri="{FF2B5EF4-FFF2-40B4-BE49-F238E27FC236}">
                <a16:creationId xmlns:a16="http://schemas.microsoft.com/office/drawing/2014/main" id="{51D9B808-DF19-81D0-9592-66937F0440DB}"/>
              </a:ext>
            </a:extLst>
          </p:cNvPr>
          <p:cNvPicPr>
            <a:picLocks noChangeAspect="1"/>
          </p:cNvPicPr>
          <p:nvPr/>
        </p:nvPicPr>
        <p:blipFill rotWithShape="1">
          <a:blip r:embed="rId2"/>
          <a:srcRect l="5261" r="23457" b="-1"/>
          <a:stretch/>
        </p:blipFill>
        <p:spPr>
          <a:xfrm>
            <a:off x="4868487" y="10"/>
            <a:ext cx="7323513" cy="6857990"/>
          </a:xfrm>
          <a:prstGeom prst="rect">
            <a:avLst/>
          </a:prstGeom>
        </p:spPr>
      </p:pic>
      <p:sp>
        <p:nvSpPr>
          <p:cNvPr id="5" name="Slide Number Placeholder 4">
            <a:extLst>
              <a:ext uri="{FF2B5EF4-FFF2-40B4-BE49-F238E27FC236}">
                <a16:creationId xmlns:a16="http://schemas.microsoft.com/office/drawing/2014/main" id="{7D73AFF4-1612-C848-D566-B914CEBD2487}"/>
              </a:ext>
            </a:extLst>
          </p:cNvPr>
          <p:cNvSpPr>
            <a:spLocks noGrp="1"/>
          </p:cNvSpPr>
          <p:nvPr>
            <p:ph type="sldNum" sz="quarter" idx="12"/>
          </p:nvPr>
        </p:nvSpPr>
        <p:spPr/>
        <p:txBody>
          <a:bodyPr/>
          <a:lstStyle/>
          <a:p>
            <a:fld id="{B2DC25EE-239B-4C5F-AAD1-255A7D5F1EE2}" type="slidenum">
              <a:rPr lang="en-US" smtClean="0"/>
              <a:t>1</a:t>
            </a:fld>
            <a:endParaRPr lang="en-US" dirty="0"/>
          </a:p>
        </p:txBody>
      </p:sp>
    </p:spTree>
    <p:extLst>
      <p:ext uri="{BB962C8B-B14F-4D97-AF65-F5344CB8AC3E}">
        <p14:creationId xmlns:p14="http://schemas.microsoft.com/office/powerpoint/2010/main" val="1531890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BB815E-E3AF-E2F8-6532-1C95D3AF14C2}"/>
              </a:ext>
            </a:extLst>
          </p:cNvPr>
          <p:cNvSpPr>
            <a:spLocks noGrp="1"/>
          </p:cNvSpPr>
          <p:nvPr>
            <p:ph sz="half" idx="1"/>
          </p:nvPr>
        </p:nvSpPr>
        <p:spPr>
          <a:xfrm>
            <a:off x="0" y="0"/>
            <a:ext cx="5901267" cy="6858000"/>
          </a:xfrm>
          <a:solidFill>
            <a:srgbClr val="92D050"/>
          </a:solidFill>
          <a:ln>
            <a:solidFill>
              <a:srgbClr val="92D050"/>
            </a:solidFill>
          </a:ln>
        </p:spPr>
        <p:txBody>
          <a:bodyPr>
            <a:normAutofit/>
          </a:bodyPr>
          <a:lstStyle/>
          <a:p>
            <a:endParaRPr lang="en-US" sz="2800" dirty="0">
              <a:latin typeface="Avenir Next LT Pro" panose="020B0504020202020204" pitchFamily="34" charset="77"/>
            </a:endParaRPr>
          </a:p>
          <a:p>
            <a:endParaRPr lang="en-US" dirty="0">
              <a:latin typeface="Avenir Next LT Pro" panose="020B0504020202020204" pitchFamily="34" charset="77"/>
            </a:endParaRPr>
          </a:p>
          <a:p>
            <a:endParaRPr lang="en-US" sz="2800" dirty="0">
              <a:latin typeface="Avenir Next LT Pro" panose="020B0504020202020204" pitchFamily="34" charset="77"/>
            </a:endParaRPr>
          </a:p>
          <a:p>
            <a:endParaRPr lang="en-US" dirty="0">
              <a:latin typeface="Avenir Next LT Pro" panose="020B0504020202020204" pitchFamily="34" charset="77"/>
            </a:endParaRPr>
          </a:p>
          <a:p>
            <a:endParaRPr lang="en-US" sz="2800" dirty="0">
              <a:latin typeface="Avenir Next LT Pro" panose="020B0504020202020204" pitchFamily="34" charset="77"/>
            </a:endParaRPr>
          </a:p>
          <a:p>
            <a:endParaRPr lang="en-US" b="1" dirty="0">
              <a:latin typeface="Avenir Next LT Pro" panose="020B0504020202020204" pitchFamily="34" charset="77"/>
            </a:endParaRPr>
          </a:p>
          <a:p>
            <a:pPr marL="0" indent="0" algn="ctr">
              <a:buNone/>
            </a:pPr>
            <a:r>
              <a:rPr lang="en-US" sz="2800" b="1" dirty="0">
                <a:latin typeface="Avenir Next LT Pro" panose="020B0504020202020204" pitchFamily="34" charset="77"/>
              </a:rPr>
              <a:t>Relationships &amp; trust are key to    move forward [</a:t>
            </a:r>
            <a:r>
              <a:rPr lang="en-US" sz="2400" b="1" dirty="0">
                <a:latin typeface="Avenir Next LT Pro" panose="020B0504020202020204" pitchFamily="34" charset="77"/>
              </a:rPr>
              <a:t>primary care &amp; community sector</a:t>
            </a:r>
            <a:r>
              <a:rPr lang="en-US" sz="2800" b="1" dirty="0">
                <a:latin typeface="Avenir Next LT Pro" panose="020B0504020202020204" pitchFamily="34" charset="77"/>
              </a:rPr>
              <a:t>]</a:t>
            </a:r>
          </a:p>
          <a:p>
            <a:endParaRPr lang="en-US" dirty="0"/>
          </a:p>
        </p:txBody>
      </p:sp>
      <p:sp>
        <p:nvSpPr>
          <p:cNvPr id="4" name="Content Placeholder 3">
            <a:extLst>
              <a:ext uri="{FF2B5EF4-FFF2-40B4-BE49-F238E27FC236}">
                <a16:creationId xmlns:a16="http://schemas.microsoft.com/office/drawing/2014/main" id="{8E07FC14-AF41-5B9E-FC76-052C4B748182}"/>
              </a:ext>
            </a:extLst>
          </p:cNvPr>
          <p:cNvSpPr>
            <a:spLocks noGrp="1"/>
          </p:cNvSpPr>
          <p:nvPr>
            <p:ph sz="half" idx="2"/>
          </p:nvPr>
        </p:nvSpPr>
        <p:spPr>
          <a:xfrm>
            <a:off x="6172200" y="1208868"/>
            <a:ext cx="5181600" cy="4968095"/>
          </a:xfrm>
        </p:spPr>
        <p:txBody>
          <a:bodyPr>
            <a:normAutofit/>
          </a:bodyPr>
          <a:lstStyle/>
          <a:p>
            <a:pPr marL="0" indent="0" algn="ctr">
              <a:buNone/>
            </a:pPr>
            <a:endParaRPr lang="en-US" sz="1800" dirty="0">
              <a:latin typeface="Avenir Next LT Pro" panose="020B0504020202020204" pitchFamily="34" charset="77"/>
            </a:endParaRPr>
          </a:p>
          <a:p>
            <a:pPr marL="0" indent="0" algn="ctr">
              <a:buNone/>
            </a:pPr>
            <a:endParaRPr lang="en-US" sz="1800" dirty="0">
              <a:latin typeface="Avenir Next LT Pro" panose="020B0504020202020204" pitchFamily="34" charset="77"/>
            </a:endParaRPr>
          </a:p>
          <a:p>
            <a:pPr marL="0" indent="0" algn="ctr">
              <a:buNone/>
            </a:pPr>
            <a:r>
              <a:rPr lang="en-US" sz="1800" dirty="0">
                <a:latin typeface="Avenir Next LT Pro" panose="020B0504020202020204" pitchFamily="34" charset="77"/>
              </a:rPr>
              <a:t>COVID success stories of joint working arrangement</a:t>
            </a:r>
          </a:p>
          <a:p>
            <a:pPr marL="0" indent="0" algn="ctr">
              <a:buNone/>
            </a:pPr>
            <a:endParaRPr lang="en-US" sz="1800" dirty="0">
              <a:latin typeface="Avenir Next LT Pro" panose="020B0504020202020204" pitchFamily="34" charset="77"/>
            </a:endParaRPr>
          </a:p>
          <a:p>
            <a:pPr marL="0" indent="0" algn="ctr">
              <a:buNone/>
            </a:pPr>
            <a:r>
              <a:rPr lang="en-US" sz="1800" dirty="0">
                <a:latin typeface="Avenir Next LT Pro" panose="020B0504020202020204" pitchFamily="34" charset="77"/>
              </a:rPr>
              <a:t>History of working together OR trust creation from participation-</a:t>
            </a:r>
            <a:r>
              <a:rPr lang="en-US" sz="1800" i="1" dirty="0">
                <a:latin typeface="Avenir Next LT Pro" panose="020B0504020202020204" pitchFamily="34" charset="77"/>
              </a:rPr>
              <a:t>   “safe space” </a:t>
            </a:r>
          </a:p>
          <a:p>
            <a:pPr marL="0" indent="0" algn="ctr">
              <a:buNone/>
            </a:pPr>
            <a:endParaRPr lang="en-US" sz="1800" i="1" dirty="0">
              <a:latin typeface="Avenir Next LT Pro" panose="020B0504020202020204" pitchFamily="34" charset="77"/>
            </a:endParaRPr>
          </a:p>
          <a:p>
            <a:pPr marL="0" indent="0" algn="ctr">
              <a:buNone/>
            </a:pPr>
            <a:r>
              <a:rPr lang="en-US" sz="1800" i="1" dirty="0">
                <a:latin typeface="Avenir Next LT Pro" panose="020B0504020202020204" pitchFamily="34" charset="77"/>
              </a:rPr>
              <a:t>“it’s all the about the process” </a:t>
            </a:r>
          </a:p>
          <a:p>
            <a:pPr marL="0" indent="0" algn="ctr">
              <a:buNone/>
            </a:pPr>
            <a:endParaRPr lang="en-US" sz="1800" i="1" dirty="0">
              <a:latin typeface="Avenir Next LT Pro" panose="020B0504020202020204" pitchFamily="34" charset="77"/>
            </a:endParaRPr>
          </a:p>
          <a:p>
            <a:pPr marL="0" indent="0" algn="ctr">
              <a:buNone/>
            </a:pPr>
            <a:r>
              <a:rPr lang="en-US" sz="1800" i="1" dirty="0">
                <a:latin typeface="Avenir Next LT Pro" panose="020B0504020202020204" pitchFamily="34" charset="77"/>
              </a:rPr>
              <a:t>“opportunity to come together to form new relationships”</a:t>
            </a:r>
          </a:p>
          <a:p>
            <a:endParaRPr lang="en-US" dirty="0"/>
          </a:p>
        </p:txBody>
      </p:sp>
      <p:sp>
        <p:nvSpPr>
          <p:cNvPr id="2" name="Title 1">
            <a:extLst>
              <a:ext uri="{FF2B5EF4-FFF2-40B4-BE49-F238E27FC236}">
                <a16:creationId xmlns:a16="http://schemas.microsoft.com/office/drawing/2014/main" id="{0AD404DD-007E-5200-EC53-37A75A2A1AFB}"/>
              </a:ext>
            </a:extLst>
          </p:cNvPr>
          <p:cNvSpPr>
            <a:spLocks noGrp="1"/>
          </p:cNvSpPr>
          <p:nvPr>
            <p:ph type="title"/>
          </p:nvPr>
        </p:nvSpPr>
        <p:spPr>
          <a:xfrm>
            <a:off x="-300208" y="409037"/>
            <a:ext cx="12500675" cy="1325563"/>
          </a:xfrm>
        </p:spPr>
        <p:txBody>
          <a:bodyPr/>
          <a:lstStyle/>
          <a:p>
            <a:pPr algn="ctr"/>
            <a:r>
              <a:rPr lang="en-US" dirty="0"/>
              <a:t>Building trust &amp; relationships</a:t>
            </a:r>
            <a:br>
              <a:rPr lang="en-CA" dirty="0"/>
            </a:br>
            <a:endParaRPr lang="en-US" dirty="0"/>
          </a:p>
        </p:txBody>
      </p:sp>
      <p:sp>
        <p:nvSpPr>
          <p:cNvPr id="5" name="Slide Number Placeholder 4">
            <a:extLst>
              <a:ext uri="{FF2B5EF4-FFF2-40B4-BE49-F238E27FC236}">
                <a16:creationId xmlns:a16="http://schemas.microsoft.com/office/drawing/2014/main" id="{D3199107-4748-389E-65BB-F88953A07065}"/>
              </a:ext>
            </a:extLst>
          </p:cNvPr>
          <p:cNvSpPr>
            <a:spLocks noGrp="1"/>
          </p:cNvSpPr>
          <p:nvPr>
            <p:ph type="sldNum" sz="quarter" idx="12"/>
          </p:nvPr>
        </p:nvSpPr>
        <p:spPr/>
        <p:txBody>
          <a:bodyPr/>
          <a:lstStyle/>
          <a:p>
            <a:fld id="{B2DC25EE-239B-4C5F-AAD1-255A7D5F1EE2}" type="slidenum">
              <a:rPr lang="en-US" smtClean="0"/>
              <a:t>10</a:t>
            </a:fld>
            <a:endParaRPr lang="en-US"/>
          </a:p>
        </p:txBody>
      </p:sp>
    </p:spTree>
    <p:extLst>
      <p:ext uri="{BB962C8B-B14F-4D97-AF65-F5344CB8AC3E}">
        <p14:creationId xmlns:p14="http://schemas.microsoft.com/office/powerpoint/2010/main" val="2019467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BB815E-E3AF-E2F8-6532-1C95D3AF14C2}"/>
              </a:ext>
            </a:extLst>
          </p:cNvPr>
          <p:cNvSpPr>
            <a:spLocks noGrp="1"/>
          </p:cNvSpPr>
          <p:nvPr>
            <p:ph sz="half" idx="1"/>
          </p:nvPr>
        </p:nvSpPr>
        <p:spPr>
          <a:xfrm>
            <a:off x="1" y="0"/>
            <a:ext cx="5397910" cy="6858000"/>
          </a:xfrm>
          <a:solidFill>
            <a:srgbClr val="92D050"/>
          </a:solidFill>
        </p:spPr>
        <p:txBody>
          <a:bodyPr>
            <a:normAutofit fontScale="25000" lnSpcReduction="20000"/>
          </a:bodyPr>
          <a:lstStyle/>
          <a:p>
            <a:endParaRPr lang="en-US" sz="2800" dirty="0">
              <a:latin typeface="Avenir Next LT Pro" panose="020B0504020202020204" pitchFamily="34" charset="77"/>
            </a:endParaRPr>
          </a:p>
          <a:p>
            <a:endParaRPr lang="en-US" dirty="0">
              <a:latin typeface="Avenir Next LT Pro" panose="020B0504020202020204" pitchFamily="34" charset="77"/>
            </a:endParaRPr>
          </a:p>
          <a:p>
            <a:endParaRPr lang="en-US" sz="2800" dirty="0">
              <a:latin typeface="Avenir Next LT Pro" panose="020B0504020202020204" pitchFamily="34" charset="77"/>
            </a:endParaRPr>
          </a:p>
          <a:p>
            <a:endParaRPr lang="en-US" dirty="0">
              <a:latin typeface="Avenir Next LT Pro" panose="020B0504020202020204" pitchFamily="34" charset="77"/>
            </a:endParaRPr>
          </a:p>
          <a:p>
            <a:pPr marL="0" indent="0" algn="l">
              <a:buNone/>
            </a:pPr>
            <a:endParaRPr lang="en-US" sz="9600" dirty="0">
              <a:latin typeface="Avenir Next LT Pro" panose="020B0504020202020204" pitchFamily="34" charset="77"/>
            </a:endParaRPr>
          </a:p>
          <a:p>
            <a:pPr marL="0" indent="0" algn="l">
              <a:buNone/>
            </a:pPr>
            <a:endParaRPr lang="en-US" sz="9600" dirty="0">
              <a:latin typeface="Avenir Next LT Pro" panose="020B0504020202020204" pitchFamily="34" charset="77"/>
            </a:endParaRPr>
          </a:p>
          <a:p>
            <a:pPr marL="0" indent="0" algn="ctr">
              <a:buNone/>
            </a:pPr>
            <a:endParaRPr lang="en-US" sz="9600" b="1" dirty="0">
              <a:latin typeface="Avenir Next LT Pro" panose="020B0504020202020204" pitchFamily="34" charset="77"/>
            </a:endParaRPr>
          </a:p>
          <a:p>
            <a:pPr marL="0" indent="0" algn="ctr">
              <a:buNone/>
            </a:pPr>
            <a:endParaRPr lang="en-US" sz="9600" b="1" dirty="0">
              <a:latin typeface="Avenir Next LT Pro" panose="020B0504020202020204" pitchFamily="34" charset="77"/>
            </a:endParaRPr>
          </a:p>
          <a:p>
            <a:pPr marL="0" indent="0" algn="ctr">
              <a:buNone/>
            </a:pPr>
            <a:r>
              <a:rPr lang="en-US" sz="9600" b="1" dirty="0">
                <a:latin typeface="Avenir Next LT Pro" panose="020B0504020202020204" pitchFamily="34" charset="77"/>
              </a:rPr>
              <a:t>Revision of decision-making agreement allowing complex decision-making</a:t>
            </a:r>
          </a:p>
          <a:p>
            <a:pPr marL="0" indent="0" algn="ctr">
              <a:buNone/>
            </a:pPr>
            <a:endParaRPr lang="en-US" sz="9600" b="1" dirty="0">
              <a:latin typeface="Avenir Next LT Pro" panose="020B0504020202020204" pitchFamily="34" charset="77"/>
            </a:endParaRPr>
          </a:p>
          <a:p>
            <a:pPr marL="0" indent="0" algn="ctr">
              <a:buNone/>
            </a:pPr>
            <a:endParaRPr lang="en-US" sz="9600" b="1" dirty="0">
              <a:latin typeface="Avenir Next LT Pro" panose="020B0504020202020204" pitchFamily="34" charset="77"/>
            </a:endParaRPr>
          </a:p>
          <a:p>
            <a:pPr marL="0" indent="0" algn="ctr">
              <a:buNone/>
            </a:pPr>
            <a:r>
              <a:rPr lang="en-US" sz="9600" b="1" dirty="0">
                <a:latin typeface="Avenir Next LT Pro" panose="020B0504020202020204" pitchFamily="34" charset="77"/>
              </a:rPr>
              <a:t>Balancing sectoral representation and skills at the leadership council [Inclusive &amp; efficient]</a:t>
            </a:r>
          </a:p>
          <a:p>
            <a:endParaRPr lang="en-US" dirty="0"/>
          </a:p>
        </p:txBody>
      </p:sp>
      <p:sp>
        <p:nvSpPr>
          <p:cNvPr id="4" name="Content Placeholder 3">
            <a:extLst>
              <a:ext uri="{FF2B5EF4-FFF2-40B4-BE49-F238E27FC236}">
                <a16:creationId xmlns:a16="http://schemas.microsoft.com/office/drawing/2014/main" id="{8E07FC14-AF41-5B9E-FC76-052C4B748182}"/>
              </a:ext>
            </a:extLst>
          </p:cNvPr>
          <p:cNvSpPr>
            <a:spLocks noGrp="1"/>
          </p:cNvSpPr>
          <p:nvPr>
            <p:ph sz="half" idx="2"/>
          </p:nvPr>
        </p:nvSpPr>
        <p:spPr>
          <a:xfrm>
            <a:off x="5707626" y="1325563"/>
            <a:ext cx="5646174" cy="5207972"/>
          </a:xfrm>
        </p:spPr>
        <p:txBody>
          <a:bodyPr>
            <a:normAutofit fontScale="25000" lnSpcReduction="20000"/>
          </a:bodyPr>
          <a:lstStyle/>
          <a:p>
            <a:pPr marL="0" indent="0">
              <a:buNone/>
            </a:pPr>
            <a:endParaRPr lang="en-US" sz="5600" dirty="0">
              <a:effectLst/>
              <a:latin typeface="Avenir Next LT Pro" panose="020B0504020202020204" pitchFamily="34" charset="77"/>
              <a:ea typeface="MS Mincho" panose="02020609040205080304" pitchFamily="49" charset="-128"/>
              <a:cs typeface="Times New Roman" panose="02020603050405020304" pitchFamily="18" charset="0"/>
            </a:endParaRPr>
          </a:p>
          <a:p>
            <a:pPr marL="0" indent="0">
              <a:buNone/>
            </a:pPr>
            <a:endParaRPr lang="en-US" sz="5600" i="1" dirty="0">
              <a:effectLst/>
              <a:latin typeface="Avenir Next LT Pro" panose="020B0504020202020204" pitchFamily="34" charset="77"/>
              <a:ea typeface="MS Mincho" panose="02020609040205080304" pitchFamily="49" charset="-128"/>
              <a:cs typeface="Times New Roman" panose="02020603050405020304" pitchFamily="18" charset="0"/>
            </a:endParaRPr>
          </a:p>
          <a:p>
            <a:pPr marL="0" indent="0">
              <a:buNone/>
            </a:pPr>
            <a:endParaRPr lang="en-US" sz="5600" i="1" dirty="0">
              <a:latin typeface="Avenir Next LT Pro" panose="020B0504020202020204" pitchFamily="34" charset="77"/>
              <a:ea typeface="MS Mincho" panose="02020609040205080304" pitchFamily="49" charset="-128"/>
              <a:cs typeface="Times New Roman" panose="02020603050405020304" pitchFamily="18" charset="0"/>
            </a:endParaRPr>
          </a:p>
          <a:p>
            <a:pPr marL="0" indent="0">
              <a:buNone/>
            </a:pPr>
            <a:r>
              <a:rPr lang="en-US" sz="7400" i="1" dirty="0">
                <a:effectLst/>
                <a:latin typeface="Avenir Next LT Pro" panose="020B0504020202020204" pitchFamily="34" charset="77"/>
                <a:ea typeface="MS Mincho" panose="02020609040205080304" pitchFamily="49" charset="-128"/>
                <a:cs typeface="Times New Roman" panose="02020603050405020304" pitchFamily="18" charset="0"/>
              </a:rPr>
              <a:t>“</a:t>
            </a:r>
            <a:r>
              <a:rPr lang="en-US" sz="9600" i="1" dirty="0">
                <a:effectLst/>
                <a:latin typeface="Avenir Next LT Pro" panose="020B0504020202020204" pitchFamily="34" charset="77"/>
                <a:ea typeface="MS Mincho" panose="02020609040205080304" pitchFamily="49" charset="-128"/>
                <a:cs typeface="Times New Roman" panose="02020603050405020304" pitchFamily="18" charset="0"/>
              </a:rPr>
              <a:t>But what we found now, as we get more sophisticated, and as the work gets more intense, and we are getting closer to making more complex decisions about integrated care delivery, and resource allocation, is that the consensus model has limitations. Because we may not agree now, or the decisions may have more nuances that, you know, just a straight consensus doesn't make sense. So this is one of the things that we're looking at. And we've been testing some different decision-making frameworks to help support making more complex decisions” (OHT03_Leader)</a:t>
            </a:r>
            <a:endParaRPr lang="en-IN" sz="9600" i="1" dirty="0">
              <a:effectLst/>
              <a:latin typeface="Avenir Next LT Pro" panose="020B0504020202020204" pitchFamily="34" charset="77"/>
            </a:endParaRPr>
          </a:p>
          <a:p>
            <a:pPr marL="0" indent="0">
              <a:buNone/>
            </a:pPr>
            <a:endParaRPr lang="en-US" sz="6000" dirty="0">
              <a:latin typeface="Avenir Next LT Pro" panose="020B0504020202020204" pitchFamily="34" charset="77"/>
            </a:endParaRPr>
          </a:p>
          <a:p>
            <a:pPr marL="0" indent="0">
              <a:buNone/>
            </a:pPr>
            <a:r>
              <a:rPr lang="en-US" sz="6000" dirty="0">
                <a:latin typeface="Avenir Next LT Pro" panose="020B0504020202020204" pitchFamily="34" charset="77"/>
              </a:rPr>
              <a:t> </a:t>
            </a:r>
            <a:endParaRPr lang="en-US" sz="5600" dirty="0">
              <a:latin typeface="Avenir Next LT Pro" panose="020B0504020202020204" pitchFamily="34" charset="77"/>
            </a:endParaRPr>
          </a:p>
          <a:p>
            <a:endParaRPr lang="en-US" dirty="0"/>
          </a:p>
        </p:txBody>
      </p:sp>
      <p:sp>
        <p:nvSpPr>
          <p:cNvPr id="2" name="Title 1">
            <a:extLst>
              <a:ext uri="{FF2B5EF4-FFF2-40B4-BE49-F238E27FC236}">
                <a16:creationId xmlns:a16="http://schemas.microsoft.com/office/drawing/2014/main" id="{0AD404DD-007E-5200-EC53-37A75A2A1AFB}"/>
              </a:ext>
            </a:extLst>
          </p:cNvPr>
          <p:cNvSpPr>
            <a:spLocks noGrp="1"/>
          </p:cNvSpPr>
          <p:nvPr>
            <p:ph type="title"/>
          </p:nvPr>
        </p:nvSpPr>
        <p:spPr>
          <a:xfrm>
            <a:off x="170481" y="169334"/>
            <a:ext cx="11183319" cy="1325563"/>
          </a:xfrm>
        </p:spPr>
        <p:txBody>
          <a:bodyPr/>
          <a:lstStyle/>
          <a:p>
            <a:pPr algn="ctr"/>
            <a:r>
              <a:rPr lang="en-US" dirty="0"/>
              <a:t>Evolving decision-making agreement</a:t>
            </a:r>
          </a:p>
        </p:txBody>
      </p:sp>
      <p:sp>
        <p:nvSpPr>
          <p:cNvPr id="5" name="Slide Number Placeholder 4">
            <a:extLst>
              <a:ext uri="{FF2B5EF4-FFF2-40B4-BE49-F238E27FC236}">
                <a16:creationId xmlns:a16="http://schemas.microsoft.com/office/drawing/2014/main" id="{44BAB726-CEC8-FFE2-CBDF-5087B5293245}"/>
              </a:ext>
            </a:extLst>
          </p:cNvPr>
          <p:cNvSpPr>
            <a:spLocks noGrp="1"/>
          </p:cNvSpPr>
          <p:nvPr>
            <p:ph type="sldNum" sz="quarter" idx="12"/>
          </p:nvPr>
        </p:nvSpPr>
        <p:spPr/>
        <p:txBody>
          <a:bodyPr/>
          <a:lstStyle/>
          <a:p>
            <a:fld id="{B2DC25EE-239B-4C5F-AAD1-255A7D5F1EE2}" type="slidenum">
              <a:rPr lang="en-US" smtClean="0"/>
              <a:t>11</a:t>
            </a:fld>
            <a:endParaRPr lang="en-US"/>
          </a:p>
        </p:txBody>
      </p:sp>
    </p:spTree>
    <p:extLst>
      <p:ext uri="{BB962C8B-B14F-4D97-AF65-F5344CB8AC3E}">
        <p14:creationId xmlns:p14="http://schemas.microsoft.com/office/powerpoint/2010/main" val="2846291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BB815E-E3AF-E2F8-6532-1C95D3AF14C2}"/>
              </a:ext>
            </a:extLst>
          </p:cNvPr>
          <p:cNvSpPr>
            <a:spLocks noGrp="1"/>
          </p:cNvSpPr>
          <p:nvPr>
            <p:ph sz="half" idx="1"/>
          </p:nvPr>
        </p:nvSpPr>
        <p:spPr>
          <a:xfrm>
            <a:off x="0" y="0"/>
            <a:ext cx="5317495" cy="6858000"/>
          </a:xfrm>
          <a:solidFill>
            <a:srgbClr val="92D050"/>
          </a:solidFill>
        </p:spPr>
        <p:txBody>
          <a:bodyPr>
            <a:normAutofit fontScale="47500" lnSpcReduction="20000"/>
          </a:bodyPr>
          <a:lstStyle/>
          <a:p>
            <a:endParaRPr lang="en-US" sz="2800" dirty="0">
              <a:latin typeface="Avenir Next LT Pro" panose="020B0504020202020204" pitchFamily="34" charset="77"/>
            </a:endParaRPr>
          </a:p>
          <a:p>
            <a:endParaRPr lang="en-US" dirty="0">
              <a:latin typeface="Avenir Next LT Pro" panose="020B0504020202020204" pitchFamily="34" charset="77"/>
            </a:endParaRPr>
          </a:p>
          <a:p>
            <a:endParaRPr lang="en-US" sz="2800" dirty="0">
              <a:latin typeface="Avenir Next LT Pro" panose="020B0504020202020204" pitchFamily="34" charset="77"/>
            </a:endParaRPr>
          </a:p>
          <a:p>
            <a:endParaRPr lang="en-US" dirty="0">
              <a:latin typeface="Avenir Next LT Pro" panose="020B0504020202020204" pitchFamily="34" charset="77"/>
            </a:endParaRPr>
          </a:p>
          <a:p>
            <a:endParaRPr lang="en-US" sz="2800" dirty="0">
              <a:latin typeface="Avenir Next LT Pro" panose="020B0504020202020204" pitchFamily="34" charset="77"/>
            </a:endParaRPr>
          </a:p>
          <a:p>
            <a:endParaRPr lang="en-US" dirty="0">
              <a:latin typeface="Avenir Next LT Pro" panose="020B0504020202020204" pitchFamily="34" charset="77"/>
            </a:endParaRPr>
          </a:p>
          <a:p>
            <a:endParaRPr lang="en-US" dirty="0">
              <a:latin typeface="Avenir Next LT Pro" panose="020B0504020202020204" pitchFamily="34" charset="77"/>
            </a:endParaRPr>
          </a:p>
          <a:p>
            <a:endParaRPr lang="en-US" dirty="0">
              <a:latin typeface="Avenir Next LT Pro" panose="020B0504020202020204" pitchFamily="34" charset="77"/>
            </a:endParaRPr>
          </a:p>
          <a:p>
            <a:endParaRPr lang="en-US" dirty="0">
              <a:latin typeface="Avenir Next LT Pro" panose="020B0504020202020204" pitchFamily="34" charset="77"/>
            </a:endParaRPr>
          </a:p>
          <a:p>
            <a:pPr marL="0" indent="0" algn="ctr">
              <a:buNone/>
            </a:pPr>
            <a:endParaRPr lang="en-US" sz="5100" b="1" dirty="0">
              <a:latin typeface="Avenir Next LT Pro" panose="020B0504020202020204" pitchFamily="34" charset="77"/>
            </a:endParaRPr>
          </a:p>
          <a:p>
            <a:pPr marL="0" indent="0" algn="ctr">
              <a:buNone/>
            </a:pPr>
            <a:endParaRPr lang="en-US" sz="5100" b="1" dirty="0">
              <a:latin typeface="Avenir Next LT Pro" panose="020B0504020202020204" pitchFamily="34" charset="77"/>
            </a:endParaRPr>
          </a:p>
          <a:p>
            <a:pPr marL="0" indent="0" algn="ctr">
              <a:buNone/>
            </a:pPr>
            <a:r>
              <a:rPr lang="en-US" sz="5100" b="1" dirty="0">
                <a:latin typeface="Avenir Next LT Pro" panose="020B0504020202020204" pitchFamily="34" charset="77"/>
              </a:rPr>
              <a:t>Distributed leadership: leadership council to focus on strategy</a:t>
            </a:r>
          </a:p>
          <a:p>
            <a:pPr marL="0" indent="0" algn="ctr">
              <a:buNone/>
            </a:pPr>
            <a:r>
              <a:rPr lang="en-US" sz="5100" b="1" dirty="0">
                <a:latin typeface="Avenir Next LT Pro" panose="020B0504020202020204" pitchFamily="34" charset="77"/>
              </a:rPr>
              <a:t>(building distributed leadership)</a:t>
            </a:r>
          </a:p>
          <a:p>
            <a:pPr marL="0" indent="0" algn="ctr">
              <a:buNone/>
            </a:pPr>
            <a:endParaRPr lang="en-US" b="1" dirty="0">
              <a:latin typeface="Avenir Next LT Pro" panose="020B0504020202020204" pitchFamily="34" charset="77"/>
            </a:endParaRPr>
          </a:p>
          <a:p>
            <a:endParaRPr lang="en-US" dirty="0"/>
          </a:p>
        </p:txBody>
      </p:sp>
      <p:sp>
        <p:nvSpPr>
          <p:cNvPr id="4" name="Content Placeholder 3">
            <a:extLst>
              <a:ext uri="{FF2B5EF4-FFF2-40B4-BE49-F238E27FC236}">
                <a16:creationId xmlns:a16="http://schemas.microsoft.com/office/drawing/2014/main" id="{8E07FC14-AF41-5B9E-FC76-052C4B748182}"/>
              </a:ext>
            </a:extLst>
          </p:cNvPr>
          <p:cNvSpPr>
            <a:spLocks noGrp="1"/>
          </p:cNvSpPr>
          <p:nvPr>
            <p:ph sz="half" idx="2"/>
          </p:nvPr>
        </p:nvSpPr>
        <p:spPr>
          <a:xfrm>
            <a:off x="5589639" y="1032386"/>
            <a:ext cx="6018591" cy="5309419"/>
          </a:xfrm>
        </p:spPr>
        <p:txBody>
          <a:bodyPr>
            <a:normAutofit fontScale="47500" lnSpcReduction="20000"/>
          </a:bodyPr>
          <a:lstStyle/>
          <a:p>
            <a:pPr marL="0" indent="0">
              <a:buNone/>
            </a:pPr>
            <a:endParaRPr lang="en-US" sz="3800" i="1" dirty="0">
              <a:effectLst/>
              <a:latin typeface="Avenir Next LT Pro" panose="020B0504020202020204" pitchFamily="34" charset="77"/>
              <a:ea typeface="MS Mincho" panose="02020609040205080304" pitchFamily="49" charset="-128"/>
              <a:cs typeface="Times New Roman" panose="02020603050405020304" pitchFamily="18" charset="0"/>
            </a:endParaRPr>
          </a:p>
          <a:p>
            <a:pPr marL="0" indent="0">
              <a:buNone/>
            </a:pPr>
            <a:endParaRPr lang="en-US" sz="3800" i="1" dirty="0">
              <a:latin typeface="Avenir Next LT Pro" panose="020B0504020202020204" pitchFamily="34" charset="77"/>
              <a:ea typeface="MS Mincho" panose="02020609040205080304" pitchFamily="49" charset="-128"/>
              <a:cs typeface="Times New Roman" panose="02020603050405020304" pitchFamily="18" charset="0"/>
            </a:endParaRPr>
          </a:p>
          <a:p>
            <a:pPr marL="0" indent="0">
              <a:buNone/>
            </a:pPr>
            <a:r>
              <a:rPr lang="en-US" sz="3800" i="1" dirty="0">
                <a:effectLst/>
                <a:latin typeface="Avenir Next LT Pro" panose="020B0504020202020204" pitchFamily="34" charset="77"/>
                <a:ea typeface="MS Mincho" panose="02020609040205080304" pitchFamily="49" charset="-128"/>
                <a:cs typeface="Times New Roman" panose="02020603050405020304" pitchFamily="18" charset="0"/>
              </a:rPr>
              <a:t>“I would say that there are some key leaders on the Executive Council that played a real pivotal role in getting here, for example, X and Y. I think that, you know what, there’s just a different group of individuals who are really collaborative, and wanted to try something that was going to establish us and I think it took a team of people around the table. It was based on the principles of whether it is equitable, fair, </a:t>
            </a:r>
            <a:r>
              <a:rPr lang="en-US" sz="3800" i="1" dirty="0">
                <a:latin typeface="Avenir Next LT Pro" panose="020B0504020202020204" pitchFamily="34" charset="77"/>
                <a:ea typeface="MS Mincho" panose="02020609040205080304" pitchFamily="49" charset="-128"/>
                <a:cs typeface="Times New Roman" panose="02020603050405020304" pitchFamily="18" charset="0"/>
              </a:rPr>
              <a:t>and </a:t>
            </a:r>
            <a:r>
              <a:rPr lang="en-US" sz="3800" i="1" dirty="0">
                <a:effectLst/>
                <a:latin typeface="Avenir Next LT Pro" panose="020B0504020202020204" pitchFamily="34" charset="77"/>
                <a:ea typeface="MS Mincho" panose="02020609040205080304" pitchFamily="49" charset="-128"/>
                <a:cs typeface="Times New Roman" panose="02020603050405020304" pitchFamily="18" charset="0"/>
              </a:rPr>
              <a:t>eventually be more inclusive.” (OHT 01_Leader)</a:t>
            </a:r>
          </a:p>
          <a:p>
            <a:pPr marL="0" indent="0">
              <a:buNone/>
            </a:pPr>
            <a:endParaRPr lang="en-US" sz="3800" dirty="0">
              <a:latin typeface="Avenir Next LT Pro" panose="020B0504020202020204" pitchFamily="34" charset="77"/>
              <a:ea typeface="MS Mincho" panose="02020609040205080304" pitchFamily="49" charset="-128"/>
              <a:cs typeface="Times New Roman" panose="02020603050405020304" pitchFamily="18" charset="0"/>
            </a:endParaRPr>
          </a:p>
          <a:p>
            <a:pPr marL="0" indent="0">
              <a:buNone/>
            </a:pPr>
            <a:endParaRPr lang="en-US" sz="3800" i="1" dirty="0">
              <a:latin typeface="Avenir Next LT Pro" panose="020B0504020202020204" pitchFamily="34" charset="77"/>
              <a:ea typeface="MS Mincho" panose="02020609040205080304" pitchFamily="49" charset="-128"/>
              <a:cs typeface="Times New Roman" panose="02020603050405020304" pitchFamily="18" charset="0"/>
            </a:endParaRPr>
          </a:p>
          <a:p>
            <a:pPr marL="0" indent="0">
              <a:buNone/>
            </a:pPr>
            <a:r>
              <a:rPr lang="en-US" sz="3800" i="1" dirty="0">
                <a:effectLst/>
                <a:latin typeface="Avenir Next LT Pro" panose="020B0504020202020204" pitchFamily="34" charset="77"/>
                <a:ea typeface="MS Mincho" panose="02020609040205080304" pitchFamily="49" charset="-128"/>
                <a:cs typeface="Times New Roman" panose="02020603050405020304" pitchFamily="18" charset="0"/>
              </a:rPr>
              <a:t> “I will say the other key piece I think about is developing leaders for the future. And especially with an Idea of Diversity and Inclusion, I think oftentimes, people get an opportunity to sit in a committee are our leaders, whether it’s the full leader of an organization or the manager, and others get an opportunity to see how things work. And it's an opportunity to lift up leaders and to start preparing some succession and get better visibility.” (OHT05_Leadership Council member)</a:t>
            </a:r>
          </a:p>
          <a:p>
            <a:pPr marL="0" indent="0">
              <a:buNone/>
            </a:pPr>
            <a:endParaRPr lang="en-US" dirty="0">
              <a:latin typeface="Avenir Next LT Pro" panose="020B0504020202020204" pitchFamily="34" charset="77"/>
            </a:endParaRPr>
          </a:p>
        </p:txBody>
      </p:sp>
      <p:sp>
        <p:nvSpPr>
          <p:cNvPr id="2" name="Title 1">
            <a:extLst>
              <a:ext uri="{FF2B5EF4-FFF2-40B4-BE49-F238E27FC236}">
                <a16:creationId xmlns:a16="http://schemas.microsoft.com/office/drawing/2014/main" id="{0AD404DD-007E-5200-EC53-37A75A2A1AFB}"/>
              </a:ext>
            </a:extLst>
          </p:cNvPr>
          <p:cNvSpPr>
            <a:spLocks noGrp="1"/>
          </p:cNvSpPr>
          <p:nvPr>
            <p:ph type="title"/>
          </p:nvPr>
        </p:nvSpPr>
        <p:spPr>
          <a:xfrm>
            <a:off x="155732" y="0"/>
            <a:ext cx="11183319" cy="1325563"/>
          </a:xfrm>
        </p:spPr>
        <p:txBody>
          <a:bodyPr/>
          <a:lstStyle/>
          <a:p>
            <a:pPr algn="ctr"/>
            <a:r>
              <a:rPr lang="en-US" dirty="0"/>
              <a:t>Leadership &amp; steering</a:t>
            </a:r>
          </a:p>
        </p:txBody>
      </p:sp>
      <p:sp>
        <p:nvSpPr>
          <p:cNvPr id="5" name="Slide Number Placeholder 4">
            <a:extLst>
              <a:ext uri="{FF2B5EF4-FFF2-40B4-BE49-F238E27FC236}">
                <a16:creationId xmlns:a16="http://schemas.microsoft.com/office/drawing/2014/main" id="{E68DCB6B-8123-13E5-F5DF-79B1A896D8B6}"/>
              </a:ext>
            </a:extLst>
          </p:cNvPr>
          <p:cNvSpPr>
            <a:spLocks noGrp="1"/>
          </p:cNvSpPr>
          <p:nvPr>
            <p:ph type="sldNum" sz="quarter" idx="12"/>
          </p:nvPr>
        </p:nvSpPr>
        <p:spPr/>
        <p:txBody>
          <a:bodyPr/>
          <a:lstStyle/>
          <a:p>
            <a:fld id="{B2DC25EE-239B-4C5F-AAD1-255A7D5F1EE2}" type="slidenum">
              <a:rPr lang="en-US" smtClean="0"/>
              <a:t>12</a:t>
            </a:fld>
            <a:endParaRPr lang="en-US"/>
          </a:p>
        </p:txBody>
      </p:sp>
    </p:spTree>
    <p:extLst>
      <p:ext uri="{BB962C8B-B14F-4D97-AF65-F5344CB8AC3E}">
        <p14:creationId xmlns:p14="http://schemas.microsoft.com/office/powerpoint/2010/main" val="2490591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FC1E-E22E-7D0A-6295-AC5D3B5DF6AC}"/>
              </a:ext>
            </a:extLst>
          </p:cNvPr>
          <p:cNvSpPr>
            <a:spLocks noGrp="1"/>
          </p:cNvSpPr>
          <p:nvPr>
            <p:ph type="title"/>
          </p:nvPr>
        </p:nvSpPr>
        <p:spPr>
          <a:xfrm>
            <a:off x="636722" y="1682481"/>
            <a:ext cx="10515600" cy="1325563"/>
          </a:xfrm>
        </p:spPr>
        <p:txBody>
          <a:bodyPr/>
          <a:lstStyle/>
          <a:p>
            <a:pPr algn="ctr"/>
            <a:r>
              <a:rPr lang="en-US" dirty="0"/>
              <a:t>Panel Discussion</a:t>
            </a:r>
          </a:p>
        </p:txBody>
      </p:sp>
      <p:sp>
        <p:nvSpPr>
          <p:cNvPr id="3" name="Slide Number Placeholder 2">
            <a:extLst>
              <a:ext uri="{FF2B5EF4-FFF2-40B4-BE49-F238E27FC236}">
                <a16:creationId xmlns:a16="http://schemas.microsoft.com/office/drawing/2014/main" id="{7B15C776-43A4-3C09-70FA-BFDD6E1ACDB3}"/>
              </a:ext>
            </a:extLst>
          </p:cNvPr>
          <p:cNvSpPr>
            <a:spLocks noGrp="1"/>
          </p:cNvSpPr>
          <p:nvPr>
            <p:ph type="sldNum" sz="quarter" idx="12"/>
          </p:nvPr>
        </p:nvSpPr>
        <p:spPr/>
        <p:txBody>
          <a:bodyPr/>
          <a:lstStyle/>
          <a:p>
            <a:fld id="{B2DC25EE-239B-4C5F-AAD1-255A7D5F1EE2}" type="slidenum">
              <a:rPr lang="en-US" smtClean="0"/>
              <a:t>13</a:t>
            </a:fld>
            <a:endParaRPr lang="en-US"/>
          </a:p>
        </p:txBody>
      </p:sp>
    </p:spTree>
    <p:extLst>
      <p:ext uri="{BB962C8B-B14F-4D97-AF65-F5344CB8AC3E}">
        <p14:creationId xmlns:p14="http://schemas.microsoft.com/office/powerpoint/2010/main" val="207683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F58EDD9-0685-44E6-9B72-108BB10E1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279F1D-9135-36C2-3ECB-CFADE9B512D2}"/>
              </a:ext>
            </a:extLst>
          </p:cNvPr>
          <p:cNvSpPr>
            <a:spLocks noGrp="1"/>
          </p:cNvSpPr>
          <p:nvPr>
            <p:ph type="title"/>
          </p:nvPr>
        </p:nvSpPr>
        <p:spPr>
          <a:xfrm>
            <a:off x="248989" y="284481"/>
            <a:ext cx="8036421" cy="4964852"/>
          </a:xfrm>
          <a:noFill/>
        </p:spPr>
        <p:txBody>
          <a:bodyPr vert="horz" lIns="91440" tIns="45720" rIns="91440" bIns="45720" rtlCol="0" anchor="b">
            <a:normAutofit/>
          </a:bodyPr>
          <a:lstStyle/>
          <a:p>
            <a:r>
              <a:rPr lang="en-US" sz="4000" kern="1200" dirty="0">
                <a:effectLst/>
                <a:latin typeface="+mj-lt"/>
                <a:ea typeface="+mj-ea"/>
                <a:cs typeface="+mj-cs"/>
              </a:rPr>
              <a:t>1. Importance of building trust (literature &amp; research)</a:t>
            </a:r>
            <a:br>
              <a:rPr lang="en-US" sz="4000" kern="1200" dirty="0">
                <a:effectLst/>
                <a:latin typeface="+mj-lt"/>
                <a:ea typeface="+mj-ea"/>
                <a:cs typeface="+mj-cs"/>
              </a:rPr>
            </a:br>
            <a:br>
              <a:rPr lang="en-US" sz="4000" kern="1200" dirty="0">
                <a:effectLst/>
                <a:latin typeface="+mj-lt"/>
                <a:ea typeface="+mj-ea"/>
                <a:cs typeface="+mj-cs"/>
              </a:rPr>
            </a:br>
            <a:r>
              <a:rPr lang="en-US" sz="4000" kern="1200" dirty="0">
                <a:effectLst/>
                <a:latin typeface="+mj-lt"/>
                <a:ea typeface="+mj-ea"/>
                <a:cs typeface="+mj-cs"/>
              </a:rPr>
              <a:t>As leaders, what has been your experience around building trust and relationships? Are there any associated challenges?</a:t>
            </a:r>
            <a:br>
              <a:rPr lang="en-US" sz="3800" dirty="0">
                <a:effectLst/>
              </a:rPr>
            </a:br>
            <a:endParaRPr lang="en-US" sz="3800" dirty="0"/>
          </a:p>
        </p:txBody>
      </p:sp>
      <p:pic>
        <p:nvPicPr>
          <p:cNvPr id="22" name="Picture 21" descr="Different coloured question marks">
            <a:extLst>
              <a:ext uri="{FF2B5EF4-FFF2-40B4-BE49-F238E27FC236}">
                <a16:creationId xmlns:a16="http://schemas.microsoft.com/office/drawing/2014/main" id="{50F025D7-961E-0DDB-4B3E-5845B72178C7}"/>
              </a:ext>
            </a:extLst>
          </p:cNvPr>
          <p:cNvPicPr>
            <a:picLocks noChangeAspect="1"/>
          </p:cNvPicPr>
          <p:nvPr/>
        </p:nvPicPr>
        <p:blipFill rotWithShape="1">
          <a:blip r:embed="rId2"/>
          <a:srcRect l="29295" r="32680"/>
          <a:stretch/>
        </p:blipFill>
        <p:spPr>
          <a:xfrm>
            <a:off x="8534400" y="10"/>
            <a:ext cx="3654552" cy="6857990"/>
          </a:xfrm>
          <a:prstGeom prst="rect">
            <a:avLst/>
          </a:prstGeom>
        </p:spPr>
      </p:pic>
      <p:sp>
        <p:nvSpPr>
          <p:cNvPr id="3" name="Slide Number Placeholder 2">
            <a:extLst>
              <a:ext uri="{FF2B5EF4-FFF2-40B4-BE49-F238E27FC236}">
                <a16:creationId xmlns:a16="http://schemas.microsoft.com/office/drawing/2014/main" id="{BAD74808-0B48-C4EC-C274-2BCBCBE80E17}"/>
              </a:ext>
            </a:extLst>
          </p:cNvPr>
          <p:cNvSpPr>
            <a:spLocks noGrp="1"/>
          </p:cNvSpPr>
          <p:nvPr>
            <p:ph type="sldNum" sz="quarter" idx="12"/>
          </p:nvPr>
        </p:nvSpPr>
        <p:spPr/>
        <p:txBody>
          <a:bodyPr/>
          <a:lstStyle/>
          <a:p>
            <a:fld id="{B2DC25EE-239B-4C5F-AAD1-255A7D5F1EE2}" type="slidenum">
              <a:rPr lang="en-US" smtClean="0"/>
              <a:t>14</a:t>
            </a:fld>
            <a:endParaRPr lang="en-US"/>
          </a:p>
        </p:txBody>
      </p:sp>
    </p:spTree>
    <p:extLst>
      <p:ext uri="{BB962C8B-B14F-4D97-AF65-F5344CB8AC3E}">
        <p14:creationId xmlns:p14="http://schemas.microsoft.com/office/powerpoint/2010/main" val="1571414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F58EDD9-0685-44E6-9B72-108BB10E1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279F1D-9135-36C2-3ECB-CFADE9B512D2}"/>
              </a:ext>
            </a:extLst>
          </p:cNvPr>
          <p:cNvSpPr>
            <a:spLocks noGrp="1"/>
          </p:cNvSpPr>
          <p:nvPr>
            <p:ph type="title"/>
          </p:nvPr>
        </p:nvSpPr>
        <p:spPr>
          <a:xfrm>
            <a:off x="664443" y="135467"/>
            <a:ext cx="7378890" cy="5994400"/>
          </a:xfrm>
          <a:noFill/>
        </p:spPr>
        <p:txBody>
          <a:bodyPr vert="horz" lIns="91440" tIns="45720" rIns="91440" bIns="45720" rtlCol="0" anchor="b">
            <a:normAutofit/>
          </a:bodyPr>
          <a:lstStyle/>
          <a:p>
            <a:r>
              <a:rPr lang="en-US" sz="3600" dirty="0">
                <a:effectLst/>
                <a:ea typeface="Times New Roman" panose="02020603050405020304" pitchFamily="18" charset="0"/>
                <a:cs typeface="Calibri" panose="020F0502020204030204" pitchFamily="34" charset="0"/>
              </a:rPr>
              <a:t>2. OHTs have a collaborative governance model and many OHTs are in the process of expanding their leadership/governance council</a:t>
            </a:r>
            <a:br>
              <a:rPr lang="en-IN" sz="2700" dirty="0">
                <a:effectLst/>
                <a:ea typeface="Calibri" panose="020F0502020204030204" pitchFamily="34" charset="0"/>
                <a:cs typeface="Times New Roman" panose="02020603050405020304" pitchFamily="18" charset="0"/>
              </a:rPr>
            </a:br>
            <a:br>
              <a:rPr lang="en-US" sz="2700" dirty="0">
                <a:effectLst/>
                <a:ea typeface="Times New Roman" panose="02020603050405020304" pitchFamily="18" charset="0"/>
                <a:cs typeface="Calibri" panose="020F0502020204030204" pitchFamily="34" charset="0"/>
              </a:rPr>
            </a:br>
            <a:br>
              <a:rPr lang="en-US" sz="2700" dirty="0">
                <a:effectLst/>
                <a:ea typeface="Times New Roman" panose="02020603050405020304" pitchFamily="18" charset="0"/>
                <a:cs typeface="Calibri" panose="020F0502020204030204" pitchFamily="34" charset="0"/>
              </a:rPr>
            </a:br>
            <a:r>
              <a:rPr lang="en-US" sz="3200" dirty="0">
                <a:effectLst/>
                <a:ea typeface="Times New Roman" panose="02020603050405020304" pitchFamily="18" charset="0"/>
                <a:cs typeface="Calibri" panose="020F0502020204030204" pitchFamily="34" charset="0"/>
              </a:rPr>
              <a:t>Can you share some highlights and guiding principles for the process? How did you balance inclusive (sectoral) representation and efficient (skills-based) decision-making?</a:t>
            </a:r>
            <a:br>
              <a:rPr lang="en-IN" sz="3200" dirty="0">
                <a:effectLst/>
                <a:ea typeface="Calibri" panose="020F0502020204030204" pitchFamily="34" charset="0"/>
                <a:cs typeface="Times New Roman" panose="02020603050405020304" pitchFamily="18" charset="0"/>
              </a:rPr>
            </a:br>
            <a:br>
              <a:rPr lang="en-US" sz="2700" dirty="0">
                <a:effectLst/>
              </a:rPr>
            </a:br>
            <a:endParaRPr lang="en-US" sz="2700" dirty="0"/>
          </a:p>
        </p:txBody>
      </p:sp>
      <p:pic>
        <p:nvPicPr>
          <p:cNvPr id="22" name="Picture 21" descr="Different coloured question marks">
            <a:extLst>
              <a:ext uri="{FF2B5EF4-FFF2-40B4-BE49-F238E27FC236}">
                <a16:creationId xmlns:a16="http://schemas.microsoft.com/office/drawing/2014/main" id="{50F025D7-961E-0DDB-4B3E-5845B72178C7}"/>
              </a:ext>
            </a:extLst>
          </p:cNvPr>
          <p:cNvPicPr>
            <a:picLocks noChangeAspect="1"/>
          </p:cNvPicPr>
          <p:nvPr/>
        </p:nvPicPr>
        <p:blipFill rotWithShape="1">
          <a:blip r:embed="rId2"/>
          <a:srcRect l="29295" r="32680"/>
          <a:stretch/>
        </p:blipFill>
        <p:spPr>
          <a:xfrm>
            <a:off x="8672916" y="10"/>
            <a:ext cx="3519084" cy="6857990"/>
          </a:xfrm>
          <a:prstGeom prst="rect">
            <a:avLst/>
          </a:prstGeom>
        </p:spPr>
      </p:pic>
      <p:sp>
        <p:nvSpPr>
          <p:cNvPr id="3" name="Slide Number Placeholder 2">
            <a:extLst>
              <a:ext uri="{FF2B5EF4-FFF2-40B4-BE49-F238E27FC236}">
                <a16:creationId xmlns:a16="http://schemas.microsoft.com/office/drawing/2014/main" id="{BE3042B5-830E-D759-CB88-05C00CEBF090}"/>
              </a:ext>
            </a:extLst>
          </p:cNvPr>
          <p:cNvSpPr>
            <a:spLocks noGrp="1"/>
          </p:cNvSpPr>
          <p:nvPr>
            <p:ph type="sldNum" sz="quarter" idx="12"/>
          </p:nvPr>
        </p:nvSpPr>
        <p:spPr/>
        <p:txBody>
          <a:bodyPr/>
          <a:lstStyle/>
          <a:p>
            <a:fld id="{B2DC25EE-239B-4C5F-AAD1-255A7D5F1EE2}" type="slidenum">
              <a:rPr lang="en-US" smtClean="0"/>
              <a:t>15</a:t>
            </a:fld>
            <a:endParaRPr lang="en-US"/>
          </a:p>
        </p:txBody>
      </p:sp>
    </p:spTree>
    <p:extLst>
      <p:ext uri="{BB962C8B-B14F-4D97-AF65-F5344CB8AC3E}">
        <p14:creationId xmlns:p14="http://schemas.microsoft.com/office/powerpoint/2010/main" val="698175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F58EDD9-0685-44E6-9B72-108BB10E1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279F1D-9135-36C2-3ECB-CFADE9B512D2}"/>
              </a:ext>
            </a:extLst>
          </p:cNvPr>
          <p:cNvSpPr>
            <a:spLocks noGrp="1"/>
          </p:cNvSpPr>
          <p:nvPr>
            <p:ph type="title"/>
          </p:nvPr>
        </p:nvSpPr>
        <p:spPr>
          <a:xfrm>
            <a:off x="633445" y="640080"/>
            <a:ext cx="7376021" cy="4541519"/>
          </a:xfrm>
          <a:noFill/>
        </p:spPr>
        <p:txBody>
          <a:bodyPr vert="horz" lIns="91440" tIns="45720" rIns="91440" bIns="45720" rtlCol="0" anchor="b">
            <a:normAutofit/>
          </a:bodyPr>
          <a:lstStyle/>
          <a:p>
            <a:r>
              <a:rPr lang="en-US" sz="3800" dirty="0">
                <a:effectLst/>
              </a:rPr>
              <a:t>3. Recent Governance Guidelines have identified a new model of governance. </a:t>
            </a:r>
            <a:br>
              <a:rPr lang="en-US" sz="3800" dirty="0">
                <a:effectLst/>
              </a:rPr>
            </a:br>
            <a:br>
              <a:rPr lang="en-US" sz="3600" dirty="0">
                <a:effectLst/>
              </a:rPr>
            </a:br>
            <a:r>
              <a:rPr lang="en-US" sz="3600" dirty="0">
                <a:cs typeface="Calibri" panose="020F0502020204030204" pitchFamily="34" charset="0"/>
              </a:rPr>
              <a:t>A</a:t>
            </a:r>
            <a:r>
              <a:rPr lang="en-US" sz="3600" dirty="0">
                <a:effectLst/>
                <a:ea typeface="Times New Roman" panose="02020603050405020304" pitchFamily="18" charset="0"/>
                <a:cs typeface="Calibri" panose="020F0502020204030204" pitchFamily="34" charset="0"/>
              </a:rPr>
              <a:t>s OHT leaders, how are you planning to take the steps toward evolving the governance model?</a:t>
            </a:r>
            <a:br>
              <a:rPr lang="en-IN"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800" dirty="0"/>
          </a:p>
        </p:txBody>
      </p:sp>
      <p:pic>
        <p:nvPicPr>
          <p:cNvPr id="22" name="Picture 21" descr="Different coloured question marks">
            <a:extLst>
              <a:ext uri="{FF2B5EF4-FFF2-40B4-BE49-F238E27FC236}">
                <a16:creationId xmlns:a16="http://schemas.microsoft.com/office/drawing/2014/main" id="{50F025D7-961E-0DDB-4B3E-5845B72178C7}"/>
              </a:ext>
            </a:extLst>
          </p:cNvPr>
          <p:cNvPicPr>
            <a:picLocks noChangeAspect="1"/>
          </p:cNvPicPr>
          <p:nvPr/>
        </p:nvPicPr>
        <p:blipFill rotWithShape="1">
          <a:blip r:embed="rId2"/>
          <a:srcRect l="29295" r="32680"/>
          <a:stretch/>
        </p:blipFill>
        <p:spPr>
          <a:xfrm>
            <a:off x="8449733" y="10"/>
            <a:ext cx="3739218" cy="6857990"/>
          </a:xfrm>
          <a:prstGeom prst="rect">
            <a:avLst/>
          </a:prstGeom>
        </p:spPr>
      </p:pic>
      <p:sp>
        <p:nvSpPr>
          <p:cNvPr id="3" name="Slide Number Placeholder 2">
            <a:extLst>
              <a:ext uri="{FF2B5EF4-FFF2-40B4-BE49-F238E27FC236}">
                <a16:creationId xmlns:a16="http://schemas.microsoft.com/office/drawing/2014/main" id="{55311F6F-F8D6-DA51-BEFA-25E75563624B}"/>
              </a:ext>
            </a:extLst>
          </p:cNvPr>
          <p:cNvSpPr>
            <a:spLocks noGrp="1"/>
          </p:cNvSpPr>
          <p:nvPr>
            <p:ph type="sldNum" sz="quarter" idx="12"/>
          </p:nvPr>
        </p:nvSpPr>
        <p:spPr/>
        <p:txBody>
          <a:bodyPr/>
          <a:lstStyle/>
          <a:p>
            <a:fld id="{B2DC25EE-239B-4C5F-AAD1-255A7D5F1EE2}" type="slidenum">
              <a:rPr lang="en-US" smtClean="0"/>
              <a:t>16</a:t>
            </a:fld>
            <a:endParaRPr lang="en-US"/>
          </a:p>
        </p:txBody>
      </p:sp>
    </p:spTree>
    <p:extLst>
      <p:ext uri="{BB962C8B-B14F-4D97-AF65-F5344CB8AC3E}">
        <p14:creationId xmlns:p14="http://schemas.microsoft.com/office/powerpoint/2010/main" val="1492731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F58EDD9-0685-44E6-9B72-108BB10E1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243CA36-2C69-4091-5DE0-085CAD990A4A}"/>
              </a:ext>
            </a:extLst>
          </p:cNvPr>
          <p:cNvPicPr>
            <a:picLocks noChangeAspect="1"/>
          </p:cNvPicPr>
          <p:nvPr/>
        </p:nvPicPr>
        <p:blipFill>
          <a:blip r:embed="rId3"/>
          <a:stretch>
            <a:fillRect/>
          </a:stretch>
        </p:blipFill>
        <p:spPr>
          <a:xfrm>
            <a:off x="1676399" y="1576130"/>
            <a:ext cx="9440333" cy="5197205"/>
          </a:xfrm>
          <a:prstGeom prst="rect">
            <a:avLst/>
          </a:prstGeom>
        </p:spPr>
      </p:pic>
      <p:sp>
        <p:nvSpPr>
          <p:cNvPr id="3" name="Slide Number Placeholder 2">
            <a:extLst>
              <a:ext uri="{FF2B5EF4-FFF2-40B4-BE49-F238E27FC236}">
                <a16:creationId xmlns:a16="http://schemas.microsoft.com/office/drawing/2014/main" id="{D2B7D928-28A0-9ED8-FC46-ABEE6143DF71}"/>
              </a:ext>
            </a:extLst>
          </p:cNvPr>
          <p:cNvSpPr>
            <a:spLocks noGrp="1"/>
          </p:cNvSpPr>
          <p:nvPr>
            <p:ph type="sldNum" sz="quarter" idx="12"/>
          </p:nvPr>
        </p:nvSpPr>
        <p:spPr/>
        <p:txBody>
          <a:bodyPr/>
          <a:lstStyle/>
          <a:p>
            <a:fld id="{B2DC25EE-239B-4C5F-AAD1-255A7D5F1EE2}" type="slidenum">
              <a:rPr lang="en-US" smtClean="0"/>
              <a:t>17</a:t>
            </a:fld>
            <a:endParaRPr lang="en-US"/>
          </a:p>
        </p:txBody>
      </p:sp>
      <p:sp>
        <p:nvSpPr>
          <p:cNvPr id="2" name="Title 1">
            <a:extLst>
              <a:ext uri="{FF2B5EF4-FFF2-40B4-BE49-F238E27FC236}">
                <a16:creationId xmlns:a16="http://schemas.microsoft.com/office/drawing/2014/main" id="{0A279F1D-9135-36C2-3ECB-CFADE9B512D2}"/>
              </a:ext>
            </a:extLst>
          </p:cNvPr>
          <p:cNvSpPr>
            <a:spLocks noGrp="1"/>
          </p:cNvSpPr>
          <p:nvPr>
            <p:ph type="title"/>
          </p:nvPr>
        </p:nvSpPr>
        <p:spPr>
          <a:xfrm>
            <a:off x="363240" y="136525"/>
            <a:ext cx="11462470" cy="1940134"/>
          </a:xfrm>
          <a:noFill/>
        </p:spPr>
        <p:txBody>
          <a:bodyPr vert="horz" lIns="91440" tIns="45720" rIns="91440" bIns="45720" rtlCol="0" anchor="b">
            <a:normAutofit fontScale="90000"/>
          </a:bodyPr>
          <a:lstStyle/>
          <a:p>
            <a:pPr algn="ctr"/>
            <a:r>
              <a:rPr lang="en-IN" sz="2800" b="0" i="0" u="none" strike="noStrike" dirty="0">
                <a:solidFill>
                  <a:srgbClr val="000000"/>
                </a:solidFill>
                <a:effectLst/>
                <a:latin typeface="Calibri" panose="020F0502020204030204" pitchFamily="34" charset="0"/>
              </a:rPr>
              <a:t>4.</a:t>
            </a:r>
            <a:r>
              <a:rPr lang="en-IN" sz="2800" b="0" i="0" u="none" strike="noStrike" dirty="0">
                <a:solidFill>
                  <a:srgbClr val="000000"/>
                </a:solidFill>
                <a:effectLst/>
                <a:latin typeface="-webkit-standard"/>
              </a:rPr>
              <a:t>“</a:t>
            </a:r>
            <a:r>
              <a:rPr lang="en-IN" sz="2800" b="0" i="0" u="none" strike="noStrike" dirty="0">
                <a:solidFill>
                  <a:srgbClr val="000000"/>
                </a:solidFill>
                <a:effectLst/>
                <a:latin typeface="Calibri" panose="020F0502020204030204" pitchFamily="34" charset="0"/>
              </a:rPr>
              <a:t>The developmental life-cycle approach promotes cyclical thinking to evolve governance than following a linear path. In your OHT journey, which quadrant do you identify the most and whether this continuous development approach resonates with your experience?”</a:t>
            </a:r>
            <a:br>
              <a:rPr lang="en-US" sz="2800" dirty="0">
                <a:effectLst/>
              </a:rPr>
            </a:br>
            <a:endParaRPr lang="en-US" sz="2800" dirty="0"/>
          </a:p>
        </p:txBody>
      </p:sp>
    </p:spTree>
    <p:extLst>
      <p:ext uri="{BB962C8B-B14F-4D97-AF65-F5344CB8AC3E}">
        <p14:creationId xmlns:p14="http://schemas.microsoft.com/office/powerpoint/2010/main" val="713133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7E888-DCA5-625D-A172-777FB7614A21}"/>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11359334-D2A7-BBAB-0170-65B248C6E327}"/>
              </a:ext>
            </a:extLst>
          </p:cNvPr>
          <p:cNvSpPr>
            <a:spLocks noGrp="1"/>
          </p:cNvSpPr>
          <p:nvPr>
            <p:ph idx="1"/>
          </p:nvPr>
        </p:nvSpPr>
        <p:spPr/>
        <p:txBody>
          <a:bodyPr/>
          <a:lstStyle/>
          <a:p>
            <a:r>
              <a:rPr lang="en-US" dirty="0" err="1"/>
              <a:t>Panellists</a:t>
            </a:r>
            <a:r>
              <a:rPr lang="en-US" dirty="0"/>
              <a:t> &amp; study participants</a:t>
            </a:r>
          </a:p>
          <a:p>
            <a:r>
              <a:rPr lang="en-US" dirty="0"/>
              <a:t>OHT mentors </a:t>
            </a:r>
            <a:r>
              <a:rPr lang="en-US" sz="1800" dirty="0"/>
              <a:t>(Prof. Walter </a:t>
            </a:r>
            <a:r>
              <a:rPr lang="en-US" sz="1800" dirty="0" err="1"/>
              <a:t>Wodchis</a:t>
            </a:r>
            <a:r>
              <a:rPr lang="en-US" sz="1800" dirty="0"/>
              <a:t>, Tess Romain, Lindsay </a:t>
            </a:r>
            <a:r>
              <a:rPr lang="en-US" sz="1800" dirty="0" err="1"/>
              <a:t>Wingham</a:t>
            </a:r>
            <a:r>
              <a:rPr lang="en-US" sz="1800" dirty="0"/>
              <a:t> Smith)</a:t>
            </a:r>
          </a:p>
          <a:p>
            <a:r>
              <a:rPr lang="en-US" dirty="0"/>
              <a:t>OHT Fellowship Team &amp; Fellows</a:t>
            </a:r>
          </a:p>
          <a:p>
            <a:r>
              <a:rPr lang="en-US" dirty="0"/>
              <a:t>Ministry of Health</a:t>
            </a:r>
          </a:p>
        </p:txBody>
      </p:sp>
      <p:pic>
        <p:nvPicPr>
          <p:cNvPr id="5" name="Picture 4" descr="Text&#10;&#10;Description automatically generated with medium confidence">
            <a:extLst>
              <a:ext uri="{FF2B5EF4-FFF2-40B4-BE49-F238E27FC236}">
                <a16:creationId xmlns:a16="http://schemas.microsoft.com/office/drawing/2014/main" id="{AECFAD4E-B091-0C5C-1E59-78E214630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5348" y="5113867"/>
            <a:ext cx="1433570" cy="1072139"/>
          </a:xfrm>
          <a:prstGeom prst="rect">
            <a:avLst/>
          </a:prstGeom>
        </p:spPr>
      </p:pic>
      <p:pic>
        <p:nvPicPr>
          <p:cNvPr id="7" name="Picture 6" descr="Logo&#10;&#10;Description automatically generated">
            <a:extLst>
              <a:ext uri="{FF2B5EF4-FFF2-40B4-BE49-F238E27FC236}">
                <a16:creationId xmlns:a16="http://schemas.microsoft.com/office/drawing/2014/main" id="{076CC73D-9189-6909-85AB-7CC4A9698E2A}"/>
              </a:ext>
            </a:extLst>
          </p:cNvPr>
          <p:cNvPicPr>
            <a:picLocks noChangeAspect="1"/>
          </p:cNvPicPr>
          <p:nvPr/>
        </p:nvPicPr>
        <p:blipFill>
          <a:blip r:embed="rId4"/>
          <a:stretch>
            <a:fillRect/>
          </a:stretch>
        </p:blipFill>
        <p:spPr>
          <a:xfrm>
            <a:off x="8026400" y="5270654"/>
            <a:ext cx="1337733" cy="1041246"/>
          </a:xfrm>
          <a:prstGeom prst="rect">
            <a:avLst/>
          </a:prstGeom>
        </p:spPr>
      </p:pic>
      <p:sp>
        <p:nvSpPr>
          <p:cNvPr id="8" name="TextBox 7">
            <a:extLst>
              <a:ext uri="{FF2B5EF4-FFF2-40B4-BE49-F238E27FC236}">
                <a16:creationId xmlns:a16="http://schemas.microsoft.com/office/drawing/2014/main" id="{69AE64E3-5AC8-D88C-75D4-F9E5B68C0ABD}"/>
              </a:ext>
            </a:extLst>
          </p:cNvPr>
          <p:cNvSpPr txBox="1"/>
          <p:nvPr/>
        </p:nvSpPr>
        <p:spPr>
          <a:xfrm>
            <a:off x="333082" y="5375778"/>
            <a:ext cx="4750476" cy="830997"/>
          </a:xfrm>
          <a:prstGeom prst="rect">
            <a:avLst/>
          </a:prstGeom>
          <a:noFill/>
        </p:spPr>
        <p:txBody>
          <a:bodyPr wrap="square" rtlCol="0">
            <a:spAutoFit/>
          </a:bodyPr>
          <a:lstStyle/>
          <a:p>
            <a:r>
              <a:rPr lang="en-US" sz="2400" dirty="0"/>
              <a:t>Contact: </a:t>
            </a:r>
            <a:r>
              <a:rPr lang="en-US" sz="2400" dirty="0" err="1"/>
              <a:t>shinjini.mondal@utoronto.ca</a:t>
            </a:r>
            <a:endParaRPr lang="en-US" sz="2400" dirty="0"/>
          </a:p>
        </p:txBody>
      </p:sp>
      <p:pic>
        <p:nvPicPr>
          <p:cNvPr id="9" name="Picture 8" descr="A picture containing text, sign&#10;&#10;Description automatically generated">
            <a:extLst>
              <a:ext uri="{FF2B5EF4-FFF2-40B4-BE49-F238E27FC236}">
                <a16:creationId xmlns:a16="http://schemas.microsoft.com/office/drawing/2014/main" id="{1C49A2EE-91E2-3BEB-6F13-A9A4227639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8933" y="5179174"/>
            <a:ext cx="2376252" cy="1061804"/>
          </a:xfrm>
          <a:prstGeom prst="rect">
            <a:avLst/>
          </a:prstGeom>
        </p:spPr>
      </p:pic>
      <p:sp>
        <p:nvSpPr>
          <p:cNvPr id="10" name="Slide Number Placeholder 9">
            <a:extLst>
              <a:ext uri="{FF2B5EF4-FFF2-40B4-BE49-F238E27FC236}">
                <a16:creationId xmlns:a16="http://schemas.microsoft.com/office/drawing/2014/main" id="{1CA13771-F5F9-9166-AABB-4988B7108954}"/>
              </a:ext>
            </a:extLst>
          </p:cNvPr>
          <p:cNvSpPr>
            <a:spLocks noGrp="1"/>
          </p:cNvSpPr>
          <p:nvPr>
            <p:ph type="sldNum" sz="quarter" idx="12"/>
          </p:nvPr>
        </p:nvSpPr>
        <p:spPr/>
        <p:txBody>
          <a:bodyPr/>
          <a:lstStyle/>
          <a:p>
            <a:fld id="{B2DC25EE-239B-4C5F-AAD1-255A7D5F1EE2}" type="slidenum">
              <a:rPr lang="en-US" smtClean="0"/>
              <a:t>18</a:t>
            </a:fld>
            <a:endParaRPr lang="en-US"/>
          </a:p>
        </p:txBody>
      </p:sp>
    </p:spTree>
    <p:extLst>
      <p:ext uri="{BB962C8B-B14F-4D97-AF65-F5344CB8AC3E}">
        <p14:creationId xmlns:p14="http://schemas.microsoft.com/office/powerpoint/2010/main" val="3541735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DCFB0B4-E329-4954-C162-96BE16B83CAD}"/>
              </a:ext>
            </a:extLst>
          </p:cNvPr>
          <p:cNvSpPr/>
          <p:nvPr/>
        </p:nvSpPr>
        <p:spPr>
          <a:xfrm>
            <a:off x="711200" y="440267"/>
            <a:ext cx="10413999" cy="574040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ysClr val="windowText" lastClr="000000"/>
                  </a:solidFill>
                </a:ln>
                <a:solidFill>
                  <a:sysClr val="windowText" lastClr="000000"/>
                </a:solidFill>
              </a:rPr>
              <a:t>Upcoming Webinar</a:t>
            </a:r>
          </a:p>
          <a:p>
            <a:pPr algn="ctr"/>
            <a:r>
              <a:rPr lang="en-IN" sz="2800" u="sng" dirty="0">
                <a:ln>
                  <a:solidFill>
                    <a:sysClr val="windowText" lastClr="000000"/>
                  </a:solidFill>
                </a:ln>
                <a:solidFill>
                  <a:srgbClr val="000000"/>
                </a:solidFill>
                <a:effectLst/>
                <a:latin typeface="inherit"/>
              </a:rPr>
              <a:t>Friday March 24th from 12:00-1:30pm-Engaging Primary Care – From the Inside Out</a:t>
            </a:r>
          </a:p>
          <a:p>
            <a:pPr algn="ctr"/>
            <a:r>
              <a:rPr lang="en-IN" sz="2800" dirty="0">
                <a:ln>
                  <a:solidFill>
                    <a:sysClr val="windowText" lastClr="000000"/>
                  </a:solidFill>
                </a:ln>
                <a:solidFill>
                  <a:srgbClr val="000000"/>
                </a:solidFill>
                <a:effectLst/>
                <a:latin typeface="+mj-lt"/>
              </a:rPr>
              <a:t>In this webinar, </a:t>
            </a:r>
            <a:r>
              <a:rPr lang="en-IN" sz="2800" dirty="0" err="1">
                <a:ln>
                  <a:solidFill>
                    <a:sysClr val="windowText" lastClr="000000"/>
                  </a:solidFill>
                </a:ln>
                <a:solidFill>
                  <a:srgbClr val="000000"/>
                </a:solidFill>
                <a:effectLst/>
                <a:latin typeface="+mj-lt"/>
              </a:rPr>
              <a:t>panelist</a:t>
            </a:r>
            <a:r>
              <a:rPr lang="en-IN" sz="2800" dirty="0">
                <a:ln>
                  <a:solidFill>
                    <a:sysClr val="windowText" lastClr="000000"/>
                  </a:solidFill>
                </a:ln>
                <a:solidFill>
                  <a:srgbClr val="000000"/>
                </a:solidFill>
                <a:effectLst/>
                <a:latin typeface="+mj-lt"/>
              </a:rPr>
              <a:t> pairs will talk about their experiences and share their learnings on engaging clinicians in two important ways. In the first half </a:t>
            </a:r>
            <a:r>
              <a:rPr lang="en-IN" sz="2800" dirty="0" err="1">
                <a:ln>
                  <a:solidFill>
                    <a:sysClr val="windowText" lastClr="000000"/>
                  </a:solidFill>
                </a:ln>
                <a:solidFill>
                  <a:srgbClr val="000000"/>
                </a:solidFill>
                <a:effectLst/>
                <a:latin typeface="+mj-lt"/>
              </a:rPr>
              <a:t>Dr.</a:t>
            </a:r>
            <a:r>
              <a:rPr lang="en-IN" sz="2800" dirty="0">
                <a:ln>
                  <a:solidFill>
                    <a:sysClr val="windowText" lastClr="000000"/>
                  </a:solidFill>
                </a:ln>
                <a:solidFill>
                  <a:srgbClr val="000000"/>
                </a:solidFill>
                <a:effectLst/>
                <a:latin typeface="+mj-lt"/>
              </a:rPr>
              <a:t> Morrison and </a:t>
            </a:r>
            <a:r>
              <a:rPr lang="en-IN" sz="2800" dirty="0" err="1">
                <a:ln>
                  <a:solidFill>
                    <a:sysClr val="windowText" lastClr="000000"/>
                  </a:solidFill>
                </a:ln>
                <a:solidFill>
                  <a:srgbClr val="000000"/>
                </a:solidFill>
                <a:effectLst/>
                <a:latin typeface="+mj-lt"/>
              </a:rPr>
              <a:t>Dr.</a:t>
            </a:r>
            <a:r>
              <a:rPr lang="en-IN" sz="2800" dirty="0">
                <a:ln>
                  <a:solidFill>
                    <a:sysClr val="windowText" lastClr="000000"/>
                  </a:solidFill>
                </a:ln>
                <a:solidFill>
                  <a:srgbClr val="000000"/>
                </a:solidFill>
                <a:effectLst/>
                <a:latin typeface="+mj-lt"/>
              </a:rPr>
              <a:t> Charles will answer rapid-fire questions asked by the Fellows related to engaging primary care in leadership. In second part, the OHT Fellows will address engaging primary care and incorporating their feedback in integrated care solutions and planning. They will each share a short case study and cast light on: The context and rationale for reflecting the primary care voice in integrated care solutions</a:t>
            </a:r>
            <a:endParaRPr lang="en-IN" sz="2800" dirty="0">
              <a:ln>
                <a:solidFill>
                  <a:sysClr val="windowText" lastClr="000000"/>
                </a:solidFill>
              </a:ln>
              <a:solidFill>
                <a:srgbClr val="424242"/>
              </a:solidFill>
              <a:effectLst/>
              <a:latin typeface="+mj-lt"/>
            </a:endParaRPr>
          </a:p>
          <a:p>
            <a:pPr algn="ctr"/>
            <a:endParaRPr lang="en-IN" sz="1800" b="1" i="1" dirty="0">
              <a:solidFill>
                <a:srgbClr val="424242"/>
              </a:solidFill>
              <a:effectLst/>
              <a:latin typeface="Calibri" panose="020F0502020204030204" pitchFamily="34" charset="0"/>
            </a:endParaRPr>
          </a:p>
          <a:p>
            <a:pPr algn="ctr"/>
            <a:endParaRPr lang="en-US" dirty="0"/>
          </a:p>
        </p:txBody>
      </p:sp>
      <p:sp>
        <p:nvSpPr>
          <p:cNvPr id="5" name="Slide Number Placeholder 4">
            <a:extLst>
              <a:ext uri="{FF2B5EF4-FFF2-40B4-BE49-F238E27FC236}">
                <a16:creationId xmlns:a16="http://schemas.microsoft.com/office/drawing/2014/main" id="{FBED7205-4752-3C07-A78D-CC047A330F5E}"/>
              </a:ext>
            </a:extLst>
          </p:cNvPr>
          <p:cNvSpPr>
            <a:spLocks noGrp="1"/>
          </p:cNvSpPr>
          <p:nvPr>
            <p:ph type="sldNum" sz="quarter" idx="12"/>
          </p:nvPr>
        </p:nvSpPr>
        <p:spPr/>
        <p:txBody>
          <a:bodyPr/>
          <a:lstStyle/>
          <a:p>
            <a:fld id="{B2DC25EE-239B-4C5F-AAD1-255A7D5F1EE2}" type="slidenum">
              <a:rPr lang="en-US" smtClean="0"/>
              <a:t>19</a:t>
            </a:fld>
            <a:endParaRPr lang="en-US"/>
          </a:p>
        </p:txBody>
      </p:sp>
    </p:spTree>
    <p:extLst>
      <p:ext uri="{BB962C8B-B14F-4D97-AF65-F5344CB8AC3E}">
        <p14:creationId xmlns:p14="http://schemas.microsoft.com/office/powerpoint/2010/main" val="2329354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ourglass">
            <a:extLst>
              <a:ext uri="{FF2B5EF4-FFF2-40B4-BE49-F238E27FC236}">
                <a16:creationId xmlns:a16="http://schemas.microsoft.com/office/drawing/2014/main" id="{BD55E910-42FD-3DF8-55C6-4CEA78E26728}"/>
              </a:ext>
            </a:extLst>
          </p:cNvPr>
          <p:cNvPicPr>
            <a:picLocks noChangeAspect="1"/>
          </p:cNvPicPr>
          <p:nvPr/>
        </p:nvPicPr>
        <p:blipFill rotWithShape="1">
          <a:blip r:embed="rId2"/>
          <a:srcRect r="9091" b="28230"/>
          <a:stretch/>
        </p:blipFill>
        <p:spPr>
          <a:xfrm>
            <a:off x="20" y="10"/>
            <a:ext cx="12191980" cy="6857990"/>
          </a:xfrm>
          <a:prstGeom prst="rect">
            <a:avLst/>
          </a:prstGeom>
        </p:spPr>
      </p:pic>
      <p:sp>
        <p:nvSpPr>
          <p:cNvPr id="23" name="Rectangle 1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BB68F8-7B9E-B9E0-7546-34EFCA73FA09}"/>
              </a:ext>
            </a:extLst>
          </p:cNvPr>
          <p:cNvSpPr>
            <a:spLocks noGrp="1"/>
          </p:cNvSpPr>
          <p:nvPr>
            <p:ph type="title"/>
          </p:nvPr>
        </p:nvSpPr>
        <p:spPr>
          <a:xfrm>
            <a:off x="594804" y="640263"/>
            <a:ext cx="6619811" cy="1344975"/>
          </a:xfrm>
        </p:spPr>
        <p:txBody>
          <a:bodyPr>
            <a:normAutofit/>
          </a:bodyPr>
          <a:lstStyle/>
          <a:p>
            <a:r>
              <a:rPr lang="en-US" sz="4000"/>
              <a:t>Session Outline</a:t>
            </a:r>
          </a:p>
        </p:txBody>
      </p:sp>
      <p:sp>
        <p:nvSpPr>
          <p:cNvPr id="3" name="Content Placeholder 2">
            <a:extLst>
              <a:ext uri="{FF2B5EF4-FFF2-40B4-BE49-F238E27FC236}">
                <a16:creationId xmlns:a16="http://schemas.microsoft.com/office/drawing/2014/main" id="{3DA038D8-8C7F-B47E-D1CD-31DF438A4A44}"/>
              </a:ext>
            </a:extLst>
          </p:cNvPr>
          <p:cNvSpPr>
            <a:spLocks noGrp="1"/>
          </p:cNvSpPr>
          <p:nvPr>
            <p:ph idx="1"/>
          </p:nvPr>
        </p:nvSpPr>
        <p:spPr>
          <a:xfrm>
            <a:off x="594109" y="2121763"/>
            <a:ext cx="6620505" cy="3773010"/>
          </a:xfrm>
        </p:spPr>
        <p:txBody>
          <a:bodyPr>
            <a:normAutofit/>
          </a:bodyPr>
          <a:lstStyle/>
          <a:p>
            <a:pPr marL="0" indent="0">
              <a:buNone/>
            </a:pPr>
            <a:r>
              <a:rPr lang="en-US" sz="2400" b="1"/>
              <a:t>Part I</a:t>
            </a:r>
          </a:p>
          <a:p>
            <a:pPr marL="0" indent="0">
              <a:buNone/>
            </a:pPr>
            <a:r>
              <a:rPr lang="en-US" sz="2400"/>
              <a:t>Introduction: 10 minutes</a:t>
            </a:r>
          </a:p>
          <a:p>
            <a:pPr marL="0" indent="0">
              <a:buNone/>
            </a:pPr>
            <a:r>
              <a:rPr lang="en-US" sz="2400"/>
              <a:t>Brief Presentation: 15 minutes</a:t>
            </a:r>
          </a:p>
          <a:p>
            <a:pPr marL="0" indent="0">
              <a:buNone/>
            </a:pPr>
            <a:r>
              <a:rPr lang="en-US" sz="2400" b="1"/>
              <a:t>Part II</a:t>
            </a:r>
          </a:p>
          <a:p>
            <a:pPr marL="0" indent="0">
              <a:buNone/>
            </a:pPr>
            <a:r>
              <a:rPr lang="en-US" sz="2400"/>
              <a:t>Panel Discussion: 20 minutes</a:t>
            </a:r>
          </a:p>
          <a:p>
            <a:pPr marL="0" indent="0">
              <a:buNone/>
            </a:pPr>
            <a:r>
              <a:rPr lang="en-US" sz="2400" b="1"/>
              <a:t>Part III</a:t>
            </a:r>
          </a:p>
          <a:p>
            <a:pPr marL="0" indent="0">
              <a:buNone/>
            </a:pPr>
            <a:r>
              <a:rPr lang="en-US" sz="2400"/>
              <a:t>Q &amp; A : 10 minutes</a:t>
            </a:r>
          </a:p>
          <a:p>
            <a:pPr marL="0" indent="0">
              <a:buNone/>
            </a:pPr>
            <a:r>
              <a:rPr lang="en-US" sz="2400"/>
              <a:t>Vote of Thanks: 5 minutes</a:t>
            </a:r>
          </a:p>
          <a:p>
            <a:endParaRPr lang="en-US" sz="2400"/>
          </a:p>
        </p:txBody>
      </p:sp>
      <p:sp>
        <p:nvSpPr>
          <p:cNvPr id="4" name="Slide Number Placeholder 3">
            <a:extLst>
              <a:ext uri="{FF2B5EF4-FFF2-40B4-BE49-F238E27FC236}">
                <a16:creationId xmlns:a16="http://schemas.microsoft.com/office/drawing/2014/main" id="{8ECE3F4E-F249-3976-C9A3-A639A0E8F7C0}"/>
              </a:ext>
            </a:extLst>
          </p:cNvPr>
          <p:cNvSpPr>
            <a:spLocks noGrp="1"/>
          </p:cNvSpPr>
          <p:nvPr>
            <p:ph type="sldNum" sz="quarter" idx="12"/>
          </p:nvPr>
        </p:nvSpPr>
        <p:spPr/>
        <p:txBody>
          <a:bodyPr/>
          <a:lstStyle/>
          <a:p>
            <a:fld id="{B2DC25EE-239B-4C5F-AAD1-255A7D5F1EE2}" type="slidenum">
              <a:rPr lang="en-US" smtClean="0"/>
              <a:t>2</a:t>
            </a:fld>
            <a:endParaRPr lang="en-US"/>
          </a:p>
        </p:txBody>
      </p:sp>
    </p:spTree>
    <p:extLst>
      <p:ext uri="{BB962C8B-B14F-4D97-AF65-F5344CB8AC3E}">
        <p14:creationId xmlns:p14="http://schemas.microsoft.com/office/powerpoint/2010/main" val="2255797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person smiling for the camera&#10;&#10;Description automatically generated with medium confidence">
            <a:extLst>
              <a:ext uri="{FF2B5EF4-FFF2-40B4-BE49-F238E27FC236}">
                <a16:creationId xmlns:a16="http://schemas.microsoft.com/office/drawing/2014/main" id="{4C703D85-22AA-E69A-1AFE-A9C737EE9417}"/>
              </a:ext>
            </a:extLst>
          </p:cNvPr>
          <p:cNvPicPr>
            <a:picLocks noChangeAspect="1"/>
          </p:cNvPicPr>
          <p:nvPr/>
        </p:nvPicPr>
        <p:blipFill rotWithShape="1">
          <a:blip r:embed="rId2"/>
          <a:srcRect r="4" b="25003"/>
          <a:stretch/>
        </p:blipFill>
        <p:spPr>
          <a:xfrm>
            <a:off x="1225725" y="1632879"/>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9" name="Picture 8" descr="A person smiling for the camera&#10;&#10;Description automatically generated with medium confidence">
            <a:extLst>
              <a:ext uri="{FF2B5EF4-FFF2-40B4-BE49-F238E27FC236}">
                <a16:creationId xmlns:a16="http://schemas.microsoft.com/office/drawing/2014/main" id="{35A87869-556D-BA96-E45B-BB75AB87B927}"/>
              </a:ext>
            </a:extLst>
          </p:cNvPr>
          <p:cNvPicPr>
            <a:picLocks noChangeAspect="1"/>
          </p:cNvPicPr>
          <p:nvPr/>
        </p:nvPicPr>
        <p:blipFill rotWithShape="1">
          <a:blip r:embed="rId3"/>
          <a:srcRect/>
          <a:stretch/>
        </p:blipFill>
        <p:spPr>
          <a:xfrm>
            <a:off x="4674471" y="1632879"/>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7" name="Picture 6" descr="A person smiling for the camera&#10;&#10;Description automatically generated with medium confidence">
            <a:extLst>
              <a:ext uri="{FF2B5EF4-FFF2-40B4-BE49-F238E27FC236}">
                <a16:creationId xmlns:a16="http://schemas.microsoft.com/office/drawing/2014/main" id="{6E6B2A65-1585-B06C-3943-FE83DCC3AB57}"/>
              </a:ext>
            </a:extLst>
          </p:cNvPr>
          <p:cNvPicPr>
            <a:picLocks noChangeAspect="1"/>
          </p:cNvPicPr>
          <p:nvPr/>
        </p:nvPicPr>
        <p:blipFill rotWithShape="1">
          <a:blip r:embed="rId4"/>
          <a:srcRect t="1438" b="17562"/>
          <a:stretch/>
        </p:blipFill>
        <p:spPr>
          <a:xfrm>
            <a:off x="8224821" y="1632879"/>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
        <p:nvSpPr>
          <p:cNvPr id="3" name="Slide Number Placeholder 2">
            <a:extLst>
              <a:ext uri="{FF2B5EF4-FFF2-40B4-BE49-F238E27FC236}">
                <a16:creationId xmlns:a16="http://schemas.microsoft.com/office/drawing/2014/main" id="{C05E91CB-5405-CDDB-4DBF-2DF4251B6B69}"/>
              </a:ext>
            </a:extLst>
          </p:cNvPr>
          <p:cNvSpPr>
            <a:spLocks noGrp="1"/>
          </p:cNvSpPr>
          <p:nvPr>
            <p:ph type="sldNum" sz="quarter" idx="12"/>
          </p:nvPr>
        </p:nvSpPr>
        <p:spPr>
          <a:xfrm>
            <a:off x="4075311" y="5078897"/>
            <a:ext cx="2743200" cy="365125"/>
          </a:xfrm>
        </p:spPr>
        <p:txBody>
          <a:bodyPr vert="horz" lIns="91440" tIns="45720" rIns="91440" bIns="45720" rtlCol="0" anchor="ctr">
            <a:noAutofit/>
          </a:bodyPr>
          <a:lstStyle/>
          <a:p>
            <a:pPr defTabSz="914400">
              <a:spcAft>
                <a:spcPts val="600"/>
              </a:spcAft>
            </a:pPr>
            <a:r>
              <a:rPr lang="en-IN" sz="1800" b="0" i="0" dirty="0">
                <a:solidFill>
                  <a:srgbClr val="000000"/>
                </a:solidFill>
                <a:effectLst/>
                <a:latin typeface="Calibri" panose="020F0502020204030204" pitchFamily="34" charset="0"/>
              </a:rPr>
              <a:t>Director MOHT</a:t>
            </a:r>
            <a:endParaRPr lang="en-US" sz="1800" dirty="0"/>
          </a:p>
        </p:txBody>
      </p:sp>
      <p:sp>
        <p:nvSpPr>
          <p:cNvPr id="12" name="TextBox 11">
            <a:extLst>
              <a:ext uri="{FF2B5EF4-FFF2-40B4-BE49-F238E27FC236}">
                <a16:creationId xmlns:a16="http://schemas.microsoft.com/office/drawing/2014/main" id="{8601134F-158D-F2C8-E681-B2857FBED336}"/>
              </a:ext>
            </a:extLst>
          </p:cNvPr>
          <p:cNvSpPr txBox="1"/>
          <p:nvPr/>
        </p:nvSpPr>
        <p:spPr>
          <a:xfrm flipH="1">
            <a:off x="9074731" y="5040455"/>
            <a:ext cx="1694869" cy="369332"/>
          </a:xfrm>
          <a:prstGeom prst="rect">
            <a:avLst/>
          </a:prstGeom>
          <a:noFill/>
        </p:spPr>
        <p:txBody>
          <a:bodyPr wrap="square" rtlCol="0">
            <a:spAutoFit/>
          </a:bodyPr>
          <a:lstStyle/>
          <a:p>
            <a:r>
              <a:rPr lang="en-IN" b="0" i="0" dirty="0">
                <a:solidFill>
                  <a:srgbClr val="000000"/>
                </a:solidFill>
                <a:effectLst/>
                <a:latin typeface="Calibri" panose="020F0502020204030204" pitchFamily="34" charset="0"/>
              </a:rPr>
              <a:t>Lead ETHP</a:t>
            </a:r>
            <a:endParaRPr lang="en-US" dirty="0"/>
          </a:p>
        </p:txBody>
      </p:sp>
      <p:sp>
        <p:nvSpPr>
          <p:cNvPr id="13" name="TextBox 12">
            <a:extLst>
              <a:ext uri="{FF2B5EF4-FFF2-40B4-BE49-F238E27FC236}">
                <a16:creationId xmlns:a16="http://schemas.microsoft.com/office/drawing/2014/main" id="{8499C61E-B21B-CCEB-AB2C-D40758B28579}"/>
              </a:ext>
            </a:extLst>
          </p:cNvPr>
          <p:cNvSpPr txBox="1"/>
          <p:nvPr/>
        </p:nvSpPr>
        <p:spPr>
          <a:xfrm>
            <a:off x="1642985" y="4998428"/>
            <a:ext cx="2849586" cy="369332"/>
          </a:xfrm>
          <a:prstGeom prst="rect">
            <a:avLst/>
          </a:prstGeom>
          <a:noFill/>
        </p:spPr>
        <p:txBody>
          <a:bodyPr wrap="square" rtlCol="0">
            <a:spAutoFit/>
          </a:bodyPr>
          <a:lstStyle/>
          <a:p>
            <a:r>
              <a:rPr lang="en-IN" b="0" i="0" dirty="0">
                <a:solidFill>
                  <a:srgbClr val="000000"/>
                </a:solidFill>
                <a:effectLst/>
                <a:latin typeface="Calibri" panose="020F0502020204030204" pitchFamily="34" charset="0"/>
              </a:rPr>
              <a:t>Senior Manager, </a:t>
            </a:r>
            <a:endParaRPr lang="en-US" dirty="0"/>
          </a:p>
        </p:txBody>
      </p:sp>
      <p:sp>
        <p:nvSpPr>
          <p:cNvPr id="14" name="TextBox 13">
            <a:extLst>
              <a:ext uri="{FF2B5EF4-FFF2-40B4-BE49-F238E27FC236}">
                <a16:creationId xmlns:a16="http://schemas.microsoft.com/office/drawing/2014/main" id="{EAEC6387-284A-EFE8-43AE-003E59411A3A}"/>
              </a:ext>
            </a:extLst>
          </p:cNvPr>
          <p:cNvSpPr txBox="1"/>
          <p:nvPr/>
        </p:nvSpPr>
        <p:spPr>
          <a:xfrm>
            <a:off x="1197967" y="5235830"/>
            <a:ext cx="3470882" cy="369332"/>
          </a:xfrm>
          <a:prstGeom prst="rect">
            <a:avLst/>
          </a:prstGeom>
          <a:noFill/>
        </p:spPr>
        <p:txBody>
          <a:bodyPr wrap="square" rtlCol="0">
            <a:spAutoFit/>
          </a:bodyPr>
          <a:lstStyle/>
          <a:p>
            <a:r>
              <a:rPr lang="en-IN" b="0" i="0" dirty="0">
                <a:solidFill>
                  <a:srgbClr val="000000"/>
                </a:solidFill>
                <a:effectLst/>
                <a:latin typeface="Calibri" panose="020F0502020204030204" pitchFamily="34" charset="0"/>
              </a:rPr>
              <a:t>Development &amp; Partnerships</a:t>
            </a:r>
            <a:endParaRPr lang="en-US" dirty="0"/>
          </a:p>
        </p:txBody>
      </p:sp>
      <p:pic>
        <p:nvPicPr>
          <p:cNvPr id="1026" name="Picture 2" descr="MOHT logo">
            <a:extLst>
              <a:ext uri="{FF2B5EF4-FFF2-40B4-BE49-F238E27FC236}">
                <a16:creationId xmlns:a16="http://schemas.microsoft.com/office/drawing/2014/main" id="{748E8FB1-07B5-B9F3-A42C-D49FB3FC16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0" y="5723421"/>
            <a:ext cx="2556919" cy="8757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ast toronto health partners logo">
            <a:extLst>
              <a:ext uri="{FF2B5EF4-FFF2-40B4-BE49-F238E27FC236}">
                <a16:creationId xmlns:a16="http://schemas.microsoft.com/office/drawing/2014/main" id="{9F722607-5729-FFBE-FBBF-3F80471386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5398" y="5584787"/>
            <a:ext cx="1694869" cy="11184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eater Hamilton Health Network | GHHN |">
            <a:extLst>
              <a:ext uri="{FF2B5EF4-FFF2-40B4-BE49-F238E27FC236}">
                <a16:creationId xmlns:a16="http://schemas.microsoft.com/office/drawing/2014/main" id="{BEB74C97-CCC1-8508-48F8-791112DD71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7967" y="5739843"/>
            <a:ext cx="3029491" cy="9969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A0BD683-29FB-8B78-42AE-4BAC35F39B00}"/>
              </a:ext>
            </a:extLst>
          </p:cNvPr>
          <p:cNvSpPr txBox="1"/>
          <p:nvPr/>
        </p:nvSpPr>
        <p:spPr>
          <a:xfrm>
            <a:off x="1960889" y="4674481"/>
            <a:ext cx="2266569" cy="369332"/>
          </a:xfrm>
          <a:prstGeom prst="rect">
            <a:avLst/>
          </a:prstGeom>
          <a:noFill/>
        </p:spPr>
        <p:txBody>
          <a:bodyPr wrap="square" rtlCol="0">
            <a:spAutoFit/>
          </a:bodyPr>
          <a:lstStyle/>
          <a:p>
            <a:r>
              <a:rPr lang="en-US" dirty="0"/>
              <a:t>Jeff Wingard</a:t>
            </a:r>
          </a:p>
        </p:txBody>
      </p:sp>
      <p:sp>
        <p:nvSpPr>
          <p:cNvPr id="16" name="TextBox 15">
            <a:extLst>
              <a:ext uri="{FF2B5EF4-FFF2-40B4-BE49-F238E27FC236}">
                <a16:creationId xmlns:a16="http://schemas.microsoft.com/office/drawing/2014/main" id="{6AFA4566-3160-A929-0874-E767FBFD5025}"/>
              </a:ext>
            </a:extLst>
          </p:cNvPr>
          <p:cNvSpPr txBox="1"/>
          <p:nvPr/>
        </p:nvSpPr>
        <p:spPr>
          <a:xfrm>
            <a:off x="4967139" y="4754532"/>
            <a:ext cx="2556918" cy="369332"/>
          </a:xfrm>
          <a:prstGeom prst="rect">
            <a:avLst/>
          </a:prstGeom>
          <a:noFill/>
        </p:spPr>
        <p:txBody>
          <a:bodyPr wrap="square" rtlCol="0">
            <a:spAutoFit/>
          </a:bodyPr>
          <a:lstStyle/>
          <a:p>
            <a:r>
              <a:rPr lang="en-US" dirty="0"/>
              <a:t>Lindsay </a:t>
            </a:r>
            <a:r>
              <a:rPr lang="en-US" dirty="0" err="1"/>
              <a:t>Wingham</a:t>
            </a:r>
            <a:r>
              <a:rPr lang="en-US" dirty="0"/>
              <a:t> Smith</a:t>
            </a:r>
          </a:p>
        </p:txBody>
      </p:sp>
      <p:sp>
        <p:nvSpPr>
          <p:cNvPr id="17" name="TextBox 16">
            <a:extLst>
              <a:ext uri="{FF2B5EF4-FFF2-40B4-BE49-F238E27FC236}">
                <a16:creationId xmlns:a16="http://schemas.microsoft.com/office/drawing/2014/main" id="{C70F0387-4D6A-6B13-50F3-B7217F712752}"/>
              </a:ext>
            </a:extLst>
          </p:cNvPr>
          <p:cNvSpPr txBox="1"/>
          <p:nvPr/>
        </p:nvSpPr>
        <p:spPr>
          <a:xfrm>
            <a:off x="9073963" y="4768289"/>
            <a:ext cx="2544779" cy="369332"/>
          </a:xfrm>
          <a:prstGeom prst="rect">
            <a:avLst/>
          </a:prstGeom>
          <a:noFill/>
        </p:spPr>
        <p:txBody>
          <a:bodyPr wrap="square" rtlCol="0">
            <a:spAutoFit/>
          </a:bodyPr>
          <a:lstStyle/>
          <a:p>
            <a:r>
              <a:rPr lang="en-US" dirty="0"/>
              <a:t>Anne </a:t>
            </a:r>
            <a:r>
              <a:rPr lang="en-US" dirty="0" err="1"/>
              <a:t>Wojtak</a:t>
            </a:r>
            <a:endParaRPr lang="en-US" dirty="0"/>
          </a:p>
        </p:txBody>
      </p:sp>
    </p:spTree>
    <p:extLst>
      <p:ext uri="{BB962C8B-B14F-4D97-AF65-F5344CB8AC3E}">
        <p14:creationId xmlns:p14="http://schemas.microsoft.com/office/powerpoint/2010/main" val="1925436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1B385-1909-24E7-CE56-1047DA3AF8FA}"/>
              </a:ext>
            </a:extLst>
          </p:cNvPr>
          <p:cNvSpPr>
            <a:spLocks noGrp="1"/>
          </p:cNvSpPr>
          <p:nvPr>
            <p:ph type="title"/>
          </p:nvPr>
        </p:nvSpPr>
        <p:spPr>
          <a:xfrm>
            <a:off x="685800" y="0"/>
            <a:ext cx="10515600" cy="1325563"/>
          </a:xfrm>
        </p:spPr>
        <p:txBody>
          <a:bodyPr/>
          <a:lstStyle/>
          <a:p>
            <a:r>
              <a:rPr lang="en-US" sz="4400" i="0" dirty="0"/>
              <a:t>Collaborative governance &amp; networks</a:t>
            </a:r>
            <a:endParaRPr lang="en-US" dirty="0"/>
          </a:p>
        </p:txBody>
      </p:sp>
      <p:sp>
        <p:nvSpPr>
          <p:cNvPr id="3" name="Content Placeholder 2">
            <a:extLst>
              <a:ext uri="{FF2B5EF4-FFF2-40B4-BE49-F238E27FC236}">
                <a16:creationId xmlns:a16="http://schemas.microsoft.com/office/drawing/2014/main" id="{F532D29D-5908-9A53-0A6F-6E0DB7B555C8}"/>
              </a:ext>
            </a:extLst>
          </p:cNvPr>
          <p:cNvSpPr>
            <a:spLocks noGrp="1"/>
          </p:cNvSpPr>
          <p:nvPr>
            <p:ph idx="1"/>
          </p:nvPr>
        </p:nvSpPr>
        <p:spPr>
          <a:xfrm>
            <a:off x="838200" y="1322388"/>
            <a:ext cx="10515600" cy="849842"/>
          </a:xfrm>
        </p:spPr>
        <p:txBody>
          <a:bodyPr>
            <a:normAutofit fontScale="92500"/>
          </a:bodyPr>
          <a:lstStyle/>
          <a:p>
            <a:pPr marL="0" indent="0">
              <a:buNone/>
            </a:pPr>
            <a:r>
              <a:rPr lang="en-CA" dirty="0">
                <a:latin typeface="Avenir Next LT Pro" panose="020B0504020202020204" pitchFamily="34" charset="77"/>
              </a:rPr>
              <a:t>Collaborative/network governance includes processes, structures, and dynamics of decision-making and coordination &amp; cooperation </a:t>
            </a:r>
          </a:p>
          <a:p>
            <a:endParaRPr lang="en-US" dirty="0"/>
          </a:p>
        </p:txBody>
      </p:sp>
      <p:graphicFrame>
        <p:nvGraphicFramePr>
          <p:cNvPr id="4" name="Diagram 3">
            <a:extLst>
              <a:ext uri="{FF2B5EF4-FFF2-40B4-BE49-F238E27FC236}">
                <a16:creationId xmlns:a16="http://schemas.microsoft.com/office/drawing/2014/main" id="{19104F47-3BDC-D720-40DD-B5FB1F75743B}"/>
              </a:ext>
            </a:extLst>
          </p:cNvPr>
          <p:cNvGraphicFramePr/>
          <p:nvPr>
            <p:extLst>
              <p:ext uri="{D42A27DB-BD31-4B8C-83A1-F6EECF244321}">
                <p14:modId xmlns:p14="http://schemas.microsoft.com/office/powerpoint/2010/main" val="3961941491"/>
              </p:ext>
            </p:extLst>
          </p:nvPr>
        </p:nvGraphicFramePr>
        <p:xfrm>
          <a:off x="1236132" y="2430463"/>
          <a:ext cx="8652935" cy="4275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Building Public Trust Through Collaborative Governance">
            <a:extLst>
              <a:ext uri="{FF2B5EF4-FFF2-40B4-BE49-F238E27FC236}">
                <a16:creationId xmlns:a16="http://schemas.microsoft.com/office/drawing/2014/main" id="{77D17A1E-8565-7A5B-3557-C3E8DA9E09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75333" y="213139"/>
            <a:ext cx="1600199" cy="89611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05DC733E-7E8E-B5A1-4AB8-CF417424608A}"/>
              </a:ext>
            </a:extLst>
          </p:cNvPr>
          <p:cNvSpPr>
            <a:spLocks noGrp="1"/>
          </p:cNvSpPr>
          <p:nvPr>
            <p:ph type="sldNum" sz="quarter" idx="12"/>
          </p:nvPr>
        </p:nvSpPr>
        <p:spPr/>
        <p:txBody>
          <a:bodyPr/>
          <a:lstStyle/>
          <a:p>
            <a:fld id="{B2DC25EE-239B-4C5F-AAD1-255A7D5F1EE2}" type="slidenum">
              <a:rPr lang="en-US" smtClean="0"/>
              <a:t>4</a:t>
            </a:fld>
            <a:endParaRPr lang="en-US"/>
          </a:p>
        </p:txBody>
      </p:sp>
    </p:spTree>
    <p:extLst>
      <p:ext uri="{BB962C8B-B14F-4D97-AF65-F5344CB8AC3E}">
        <p14:creationId xmlns:p14="http://schemas.microsoft.com/office/powerpoint/2010/main" val="813676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145688"/>
            <a:ext cx="9906000" cy="1382156"/>
          </a:xfrm>
        </p:spPr>
        <p:txBody>
          <a:bodyPr>
            <a:normAutofit/>
          </a:bodyPr>
          <a:lstStyle/>
          <a:p>
            <a:r>
              <a:rPr lang="en-US" i="0" dirty="0"/>
              <a:t>Integrated Care Governance</a:t>
            </a:r>
            <a:endParaRPr lang="en-CA" i="0" dirty="0"/>
          </a:p>
        </p:txBody>
      </p:sp>
      <p:graphicFrame>
        <p:nvGraphicFramePr>
          <p:cNvPr id="5" name="Content Placeholder 4"/>
          <p:cNvGraphicFramePr>
            <a:graphicFrameLocks noGrp="1"/>
          </p:cNvGraphicFramePr>
          <p:nvPr>
            <p:ph idx="1"/>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2066355A-084C-D24E-9AD2-7E4FC41EA627}" type="slidenum">
              <a:rPr lang="en-US" smtClean="0"/>
              <a:t>5</a:t>
            </a:fld>
            <a:endParaRPr lang="en-US"/>
          </a:p>
        </p:txBody>
      </p:sp>
      <p:pic>
        <p:nvPicPr>
          <p:cNvPr id="6" name="Picture 5"/>
          <p:cNvPicPr>
            <a:picLocks noChangeAspect="1"/>
          </p:cNvPicPr>
          <p:nvPr/>
        </p:nvPicPr>
        <p:blipFill>
          <a:blip r:embed="rId7">
            <a:biLevel thresh="75000"/>
            <a:extLst>
              <a:ext uri="{28A0092B-C50C-407E-A947-70E740481C1C}">
                <a14:useLocalDpi xmlns:a14="http://schemas.microsoft.com/office/drawing/2010/main" val="0"/>
              </a:ext>
            </a:extLst>
          </a:blip>
          <a:stretch>
            <a:fillRect/>
          </a:stretch>
        </p:blipFill>
        <p:spPr>
          <a:xfrm>
            <a:off x="5049637" y="4181768"/>
            <a:ext cx="664296" cy="664296"/>
          </a:xfrm>
          <a:prstGeom prst="rect">
            <a:avLst/>
          </a:prstGeom>
        </p:spPr>
      </p:pic>
      <p:pic>
        <p:nvPicPr>
          <p:cNvPr id="7" name="Picture 27"/>
          <p:cNvPicPr>
            <a:picLocks noChangeAspect="1"/>
          </p:cNvPicPr>
          <p:nvPr/>
        </p:nvPicPr>
        <p:blipFill>
          <a:blip r:embed="rId8">
            <a:biLevel thresh="75000"/>
            <a:extLst>
              <a:ext uri="{BEBA8EAE-BF5A-486C-A8C5-ECC9F3942E4B}">
                <a14:imgProps xmlns:a14="http://schemas.microsoft.com/office/drawing/2010/main">
                  <a14:imgLayer r:embed="rId9">
                    <a14:imgEffect>
                      <a14:sharpenSoften amount="50000"/>
                    </a14:imgEffect>
                    <a14:imgEffect>
                      <a14:brightnessContrast bright="-40000" contrast="-40000"/>
                    </a14:imgEffect>
                  </a14:imgLayer>
                </a14:imgProps>
              </a:ext>
            </a:extLst>
          </a:blip>
          <a:srcRect/>
          <a:stretch>
            <a:fillRect/>
          </a:stretch>
        </p:blipFill>
        <p:spPr>
          <a:xfrm>
            <a:off x="5049638" y="2901668"/>
            <a:ext cx="648957" cy="648957"/>
          </a:xfrm>
          <a:prstGeom prst="rect">
            <a:avLst/>
          </a:prstGeom>
        </p:spPr>
      </p:pic>
      <p:pic>
        <p:nvPicPr>
          <p:cNvPr id="8" name="Picture 29"/>
          <p:cNvPicPr>
            <a:picLocks noChangeAspect="1"/>
          </p:cNvPicPr>
          <p:nvPr/>
        </p:nvPicPr>
        <p:blipFill>
          <a:blip r:embed="rId10">
            <a:biLevel thresh="75000"/>
            <a:extLst>
              <a:ext uri="{BEBA8EAE-BF5A-486C-A8C5-ECC9F3942E4B}">
                <a14:imgProps xmlns:a14="http://schemas.microsoft.com/office/drawing/2010/main">
                  <a14:imgLayer r:embed="rId11">
                    <a14:imgEffect>
                      <a14:brightnessContrast bright="-40000" contrast="-40000"/>
                    </a14:imgEffect>
                  </a14:imgLayer>
                </a14:imgProps>
              </a:ext>
            </a:extLst>
          </a:blip>
          <a:srcRect/>
          <a:stretch>
            <a:fillRect/>
          </a:stretch>
        </p:blipFill>
        <p:spPr>
          <a:xfrm>
            <a:off x="7733696" y="1744915"/>
            <a:ext cx="865824" cy="865824"/>
          </a:xfrm>
          <a:prstGeom prst="rect">
            <a:avLst/>
          </a:prstGeom>
        </p:spPr>
      </p:pic>
      <p:pic>
        <p:nvPicPr>
          <p:cNvPr id="9" name="Picture 32"/>
          <p:cNvPicPr>
            <a:picLocks noChangeAspect="1"/>
          </p:cNvPicPr>
          <p:nvPr/>
        </p:nvPicPr>
        <p:blipFill>
          <a:blip r:embed="rId12">
            <a:biLevel thresh="75000"/>
          </a:blip>
          <a:srcRect b="48523"/>
          <a:stretch>
            <a:fillRect/>
          </a:stretch>
        </p:blipFill>
        <p:spPr>
          <a:xfrm>
            <a:off x="7894258" y="5458800"/>
            <a:ext cx="1118429" cy="575728"/>
          </a:xfrm>
          <a:prstGeom prst="rect">
            <a:avLst/>
          </a:prstGeom>
        </p:spPr>
      </p:pic>
      <p:pic>
        <p:nvPicPr>
          <p:cNvPr id="2050" name="Picture 2" descr="Integrated Care - OECD">
            <a:extLst>
              <a:ext uri="{FF2B5EF4-FFF2-40B4-BE49-F238E27FC236}">
                <a16:creationId xmlns:a16="http://schemas.microsoft.com/office/drawing/2014/main" id="{354D0C1A-8C99-56CC-1EA7-236E668F8B2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82200" y="322083"/>
            <a:ext cx="1268871" cy="102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31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36650-A2D0-EA42-CCCE-826E915FD81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Research: Aim &amp; Process</a:t>
            </a:r>
          </a:p>
        </p:txBody>
      </p:sp>
      <p:sp>
        <p:nvSpPr>
          <p:cNvPr id="3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ADB2C6C-AA89-8944-D130-DCF90DCD1F0F}"/>
              </a:ext>
            </a:extLst>
          </p:cNvPr>
          <p:cNvSpPr txBox="1"/>
          <p:nvPr/>
        </p:nvSpPr>
        <p:spPr>
          <a:xfrm>
            <a:off x="838200" y="1929384"/>
            <a:ext cx="5257800" cy="4251960"/>
          </a:xfrm>
          <a:prstGeom prst="rect">
            <a:avLst/>
          </a:prstGeom>
        </p:spPr>
        <p:txBody>
          <a:bodyPr vert="horz" lIns="91440" tIns="45720" rIns="91440" bIns="45720" rtlCol="0">
            <a:noAutofit/>
          </a:bodyPr>
          <a:lstStyle/>
          <a:p>
            <a:pPr lvl="0" indent="-228600" defTabSz="914400">
              <a:lnSpc>
                <a:spcPct val="90000"/>
              </a:lnSpc>
              <a:spcAft>
                <a:spcPts val="600"/>
              </a:spcAft>
              <a:buFont typeface="Arial" panose="020B0604020202020204" pitchFamily="34" charset="0"/>
              <a:buChar char="•"/>
            </a:pPr>
            <a:r>
              <a:rPr lang="en-US" sz="2800" dirty="0"/>
              <a:t>Aims of the study:</a:t>
            </a:r>
          </a:p>
          <a:p>
            <a:pPr lvl="1" indent="-228600" defTabSz="914400">
              <a:lnSpc>
                <a:spcPct val="90000"/>
              </a:lnSpc>
              <a:spcAft>
                <a:spcPts val="600"/>
              </a:spcAft>
              <a:buFont typeface="Arial" panose="020B0604020202020204" pitchFamily="34" charset="0"/>
              <a:buChar char="•"/>
            </a:pPr>
            <a:r>
              <a:rPr lang="en-US" sz="2800" dirty="0"/>
              <a:t>Understand </a:t>
            </a:r>
          </a:p>
          <a:p>
            <a:pPr marL="800100" lvl="1" indent="-228600" defTabSz="914400">
              <a:lnSpc>
                <a:spcPct val="90000"/>
              </a:lnSpc>
              <a:spcAft>
                <a:spcPts val="600"/>
              </a:spcAft>
              <a:buFont typeface="Arial" panose="020B0604020202020204" pitchFamily="34" charset="0"/>
              <a:buChar char="•"/>
            </a:pPr>
            <a:r>
              <a:rPr lang="en-US" sz="2800" dirty="0"/>
              <a:t>Conditions and suitability of structure for shared decision-making</a:t>
            </a:r>
          </a:p>
          <a:p>
            <a:pPr marL="800100" lvl="1" indent="-228600" defTabSz="914400">
              <a:lnSpc>
                <a:spcPct val="90000"/>
              </a:lnSpc>
              <a:spcAft>
                <a:spcPts val="600"/>
              </a:spcAft>
              <a:buFont typeface="Arial" panose="020B0604020202020204" pitchFamily="34" charset="0"/>
              <a:buChar char="•"/>
            </a:pPr>
            <a:r>
              <a:rPr lang="en-US" sz="2800" dirty="0"/>
              <a:t>Efforts toward evolving governance structures and/or processes</a:t>
            </a:r>
          </a:p>
          <a:p>
            <a:pPr lvl="1" indent="-228600" defTabSz="914400">
              <a:lnSpc>
                <a:spcPct val="90000"/>
              </a:lnSpc>
              <a:spcAft>
                <a:spcPts val="600"/>
              </a:spcAft>
              <a:buFont typeface="Arial" panose="020B0604020202020204" pitchFamily="34" charset="0"/>
              <a:buChar char="•"/>
            </a:pPr>
            <a:r>
              <a:rPr lang="en-US" sz="2800" dirty="0"/>
              <a:t>Provide a comparative understanding of governance structures &amp; processes across OHTs</a:t>
            </a:r>
          </a:p>
        </p:txBody>
      </p:sp>
      <p:sp>
        <p:nvSpPr>
          <p:cNvPr id="3" name="Slide Number Placeholder 2">
            <a:extLst>
              <a:ext uri="{FF2B5EF4-FFF2-40B4-BE49-F238E27FC236}">
                <a16:creationId xmlns:a16="http://schemas.microsoft.com/office/drawing/2014/main" id="{44703DEB-27F9-A015-0A5E-2F683E94966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B2DC25EE-239B-4C5F-AAD1-255A7D5F1EE2}" type="slidenum">
              <a:rPr lang="en-US" smtClean="0"/>
              <a:pPr defTabSz="914400">
                <a:spcAft>
                  <a:spcPts val="600"/>
                </a:spcAft>
              </a:pPr>
              <a:t>6</a:t>
            </a:fld>
            <a:endParaRPr lang="en-US"/>
          </a:p>
        </p:txBody>
      </p:sp>
      <p:sp>
        <p:nvSpPr>
          <p:cNvPr id="7" name="TextBox 6">
            <a:extLst>
              <a:ext uri="{FF2B5EF4-FFF2-40B4-BE49-F238E27FC236}">
                <a16:creationId xmlns:a16="http://schemas.microsoft.com/office/drawing/2014/main" id="{5848B540-184F-F90D-905A-41561FB5BB45}"/>
              </a:ext>
            </a:extLst>
          </p:cNvPr>
          <p:cNvSpPr txBox="1"/>
          <p:nvPr/>
        </p:nvSpPr>
        <p:spPr>
          <a:xfrm>
            <a:off x="6399277" y="1888066"/>
            <a:ext cx="5623390" cy="4604809"/>
          </a:xfrm>
          <a:prstGeom prst="rect">
            <a:avLst/>
          </a:prstGeom>
          <a:solidFill>
            <a:srgbClr val="92D050"/>
          </a:solidFill>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t" anchorCtr="0">
            <a:normAutofit/>
          </a:bodyPr>
          <a:lstStyle/>
          <a:p>
            <a:pPr marL="0" lvl="0" indent="0" algn="l" defTabSz="889000">
              <a:lnSpc>
                <a:spcPct val="90000"/>
              </a:lnSpc>
              <a:spcBef>
                <a:spcPct val="0"/>
              </a:spcBef>
              <a:spcAft>
                <a:spcPct val="35000"/>
              </a:spcAft>
              <a:buNone/>
            </a:pPr>
            <a:r>
              <a:rPr lang="en-CA" sz="2800" dirty="0">
                <a:cs typeface="Arial" panose="020B0604020202020204" pitchFamily="34" charset="0"/>
              </a:rPr>
              <a:t>Five</a:t>
            </a:r>
            <a:r>
              <a:rPr lang="en-CA" sz="2800" kern="1200" dirty="0">
                <a:latin typeface="+mn-lt"/>
                <a:cs typeface="Arial" panose="020B0604020202020204" pitchFamily="34" charset="0"/>
              </a:rPr>
              <a:t> Cohort one OHT selected</a:t>
            </a:r>
          </a:p>
          <a:p>
            <a:pPr marL="457200" lvl="0" indent="-457200" algn="l" defTabSz="889000">
              <a:lnSpc>
                <a:spcPct val="90000"/>
              </a:lnSpc>
              <a:spcBef>
                <a:spcPct val="0"/>
              </a:spcBef>
              <a:spcAft>
                <a:spcPct val="35000"/>
              </a:spcAft>
              <a:buFont typeface="Arial" panose="020B0604020202020204" pitchFamily="34" charset="0"/>
              <a:buChar char="•"/>
            </a:pPr>
            <a:r>
              <a:rPr lang="en-CA" sz="2800" kern="1200" dirty="0">
                <a:latin typeface="+mn-lt"/>
                <a:cs typeface="Arial" panose="020B0604020202020204" pitchFamily="34" charset="0"/>
              </a:rPr>
              <a:t>variation in geography (rural/semi-rural/urban) </a:t>
            </a:r>
          </a:p>
          <a:p>
            <a:pPr marL="457200" lvl="0" indent="-457200" algn="l" defTabSz="889000">
              <a:lnSpc>
                <a:spcPct val="90000"/>
              </a:lnSpc>
              <a:spcBef>
                <a:spcPct val="0"/>
              </a:spcBef>
              <a:spcAft>
                <a:spcPct val="35000"/>
              </a:spcAft>
              <a:buFont typeface="Arial" panose="020B0604020202020204" pitchFamily="34" charset="0"/>
              <a:buChar char="•"/>
            </a:pPr>
            <a:r>
              <a:rPr lang="en-CA" sz="2800" kern="1200" dirty="0">
                <a:latin typeface="+mn-lt"/>
                <a:cs typeface="Arial" panose="020B0604020202020204" pitchFamily="34" charset="0"/>
              </a:rPr>
              <a:t>attributable population </a:t>
            </a:r>
          </a:p>
          <a:p>
            <a:pPr marL="0" lvl="0" indent="0" algn="l" defTabSz="889000">
              <a:lnSpc>
                <a:spcPct val="90000"/>
              </a:lnSpc>
              <a:spcBef>
                <a:spcPct val="0"/>
              </a:spcBef>
              <a:spcAft>
                <a:spcPct val="35000"/>
              </a:spcAft>
              <a:buNone/>
            </a:pPr>
            <a:r>
              <a:rPr lang="en-CA" sz="2800" kern="1200" dirty="0">
                <a:latin typeface="+mn-lt"/>
                <a:cs typeface="Arial" panose="020B0604020202020204" pitchFamily="34" charset="0"/>
              </a:rPr>
              <a:t>Interviews (29) with leadership council members from acute care, primary care, community organizations and patient/family/caregiver representatives</a:t>
            </a:r>
          </a:p>
        </p:txBody>
      </p:sp>
    </p:spTree>
    <p:extLst>
      <p:ext uri="{BB962C8B-B14F-4D97-AF65-F5344CB8AC3E}">
        <p14:creationId xmlns:p14="http://schemas.microsoft.com/office/powerpoint/2010/main" val="1896855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F902F-CFC8-220E-729F-26E3FE596D73}"/>
              </a:ext>
            </a:extLst>
          </p:cNvPr>
          <p:cNvSpPr>
            <a:spLocks noGrp="1"/>
          </p:cNvSpPr>
          <p:nvPr>
            <p:ph type="title"/>
          </p:nvPr>
        </p:nvSpPr>
        <p:spPr>
          <a:xfrm>
            <a:off x="424543" y="1"/>
            <a:ext cx="10515600" cy="1325563"/>
          </a:xfrm>
        </p:spPr>
        <p:txBody>
          <a:bodyPr/>
          <a:lstStyle/>
          <a:p>
            <a:r>
              <a:rPr lang="en-US" dirty="0"/>
              <a:t>Areas of Enquiry</a:t>
            </a:r>
          </a:p>
        </p:txBody>
      </p:sp>
      <p:graphicFrame>
        <p:nvGraphicFramePr>
          <p:cNvPr id="4" name="Diagram 3">
            <a:extLst>
              <a:ext uri="{FF2B5EF4-FFF2-40B4-BE49-F238E27FC236}">
                <a16:creationId xmlns:a16="http://schemas.microsoft.com/office/drawing/2014/main" id="{7D5FA7A6-406C-0348-8198-9371BA5D30B2}"/>
              </a:ext>
            </a:extLst>
          </p:cNvPr>
          <p:cNvGraphicFramePr/>
          <p:nvPr>
            <p:extLst>
              <p:ext uri="{D42A27DB-BD31-4B8C-83A1-F6EECF244321}">
                <p14:modId xmlns:p14="http://schemas.microsoft.com/office/powerpoint/2010/main" val="2532248087"/>
              </p:ext>
            </p:extLst>
          </p:nvPr>
        </p:nvGraphicFramePr>
        <p:xfrm>
          <a:off x="1074057" y="1030516"/>
          <a:ext cx="9564915" cy="5462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2066355A-084C-D24E-9AD2-7E4FC41EA627}" type="slidenum">
              <a:rPr lang="en-US" smtClean="0"/>
              <a:t>7</a:t>
            </a:fld>
            <a:endParaRPr lang="en-US"/>
          </a:p>
        </p:txBody>
      </p:sp>
    </p:spTree>
    <p:extLst>
      <p:ext uri="{BB962C8B-B14F-4D97-AF65-F5344CB8AC3E}">
        <p14:creationId xmlns:p14="http://schemas.microsoft.com/office/powerpoint/2010/main" val="285887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B881DCC-BF65-C91F-BED8-18DA2EA2B5BA}"/>
              </a:ext>
            </a:extLst>
          </p:cNvPr>
          <p:cNvGraphicFramePr/>
          <p:nvPr>
            <p:extLst>
              <p:ext uri="{D42A27DB-BD31-4B8C-83A1-F6EECF244321}">
                <p14:modId xmlns:p14="http://schemas.microsoft.com/office/powerpoint/2010/main" val="949744722"/>
              </p:ext>
            </p:extLst>
          </p:nvPr>
        </p:nvGraphicFramePr>
        <p:xfrm>
          <a:off x="3877732" y="524933"/>
          <a:ext cx="7823201" cy="5808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Cheers with solid fill">
            <a:extLst>
              <a:ext uri="{FF2B5EF4-FFF2-40B4-BE49-F238E27FC236}">
                <a16:creationId xmlns:a16="http://schemas.microsoft.com/office/drawing/2014/main" id="{513A3D3C-587A-039F-4DE4-85D06D551D4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34666" y="964144"/>
            <a:ext cx="728133" cy="728133"/>
          </a:xfrm>
          <a:prstGeom prst="rect">
            <a:avLst/>
          </a:prstGeom>
        </p:spPr>
      </p:pic>
      <p:pic>
        <p:nvPicPr>
          <p:cNvPr id="10" name="Graphic 9" descr="Head with gears with solid fill">
            <a:extLst>
              <a:ext uri="{FF2B5EF4-FFF2-40B4-BE49-F238E27FC236}">
                <a16:creationId xmlns:a16="http://schemas.microsoft.com/office/drawing/2014/main" id="{3CFF5A78-FDA4-99FD-9780-96894362BBB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65598" y="5214407"/>
            <a:ext cx="753534" cy="753534"/>
          </a:xfrm>
          <a:prstGeom prst="rect">
            <a:avLst/>
          </a:prstGeom>
        </p:spPr>
      </p:pic>
      <p:pic>
        <p:nvPicPr>
          <p:cNvPr id="14" name="Graphic 13" descr="Arrow circle with solid fill">
            <a:extLst>
              <a:ext uri="{FF2B5EF4-FFF2-40B4-BE49-F238E27FC236}">
                <a16:creationId xmlns:a16="http://schemas.microsoft.com/office/drawing/2014/main" id="{DA4A477C-E945-1DF2-1CC3-C31E875F26F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600267" y="5141380"/>
            <a:ext cx="753533" cy="753533"/>
          </a:xfrm>
          <a:prstGeom prst="rect">
            <a:avLst/>
          </a:prstGeom>
        </p:spPr>
      </p:pic>
      <p:pic>
        <p:nvPicPr>
          <p:cNvPr id="16" name="Graphic 15" descr="Users with solid fill">
            <a:extLst>
              <a:ext uri="{FF2B5EF4-FFF2-40B4-BE49-F238E27FC236}">
                <a16:creationId xmlns:a16="http://schemas.microsoft.com/office/drawing/2014/main" id="{A8663419-EA47-C952-DAF6-1956995465B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104965" y="963087"/>
            <a:ext cx="728133" cy="728133"/>
          </a:xfrm>
          <a:prstGeom prst="rect">
            <a:avLst/>
          </a:prstGeom>
        </p:spPr>
      </p:pic>
      <p:sp>
        <p:nvSpPr>
          <p:cNvPr id="17" name="Content Placeholder 2">
            <a:extLst>
              <a:ext uri="{FF2B5EF4-FFF2-40B4-BE49-F238E27FC236}">
                <a16:creationId xmlns:a16="http://schemas.microsoft.com/office/drawing/2014/main" id="{58DCA728-50C7-856E-08D8-9BDC5BABDFE7}"/>
              </a:ext>
            </a:extLst>
          </p:cNvPr>
          <p:cNvSpPr txBox="1">
            <a:spLocks/>
          </p:cNvSpPr>
          <p:nvPr/>
        </p:nvSpPr>
        <p:spPr>
          <a:xfrm>
            <a:off x="1" y="0"/>
            <a:ext cx="3310461" cy="6858000"/>
          </a:xfrm>
          <a:prstGeom prst="rect">
            <a:avLst/>
          </a:prstGeom>
          <a:solidFill>
            <a:srgbClr val="92D050"/>
          </a:solidFill>
          <a:ln>
            <a:solidFill>
              <a:srgbClr val="92D050"/>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Avenir Next LT Pro" panose="020B0504020202020204" pitchFamily="34" charset="77"/>
            </a:endParaRPr>
          </a:p>
          <a:p>
            <a:endParaRPr lang="en-US" dirty="0">
              <a:latin typeface="Avenir Next LT Pro" panose="020B0504020202020204" pitchFamily="34" charset="77"/>
            </a:endParaRPr>
          </a:p>
          <a:p>
            <a:endParaRPr lang="en-US" dirty="0">
              <a:latin typeface="Avenir Next LT Pro" panose="020B0504020202020204" pitchFamily="34" charset="77"/>
            </a:endParaRPr>
          </a:p>
          <a:p>
            <a:endParaRPr lang="en-US" dirty="0">
              <a:latin typeface="Avenir Next LT Pro" panose="020B0504020202020204" pitchFamily="34" charset="77"/>
            </a:endParaRPr>
          </a:p>
          <a:p>
            <a:endParaRPr lang="en-US" dirty="0">
              <a:latin typeface="Avenir Next LT Pro" panose="020B0504020202020204" pitchFamily="34" charset="77"/>
            </a:endParaRPr>
          </a:p>
          <a:p>
            <a:endParaRPr lang="en-US" b="1" dirty="0">
              <a:latin typeface="Avenir Next LT Pro" panose="020B0504020202020204" pitchFamily="34" charset="77"/>
            </a:endParaRPr>
          </a:p>
          <a:p>
            <a:pPr marL="0" indent="0" algn="ctr">
              <a:buFont typeface="Arial" panose="020B0604020202020204" pitchFamily="34" charset="0"/>
              <a:buNone/>
            </a:pPr>
            <a:r>
              <a:rPr lang="en-US" b="1" dirty="0">
                <a:latin typeface="Avenir Next LT Pro" panose="020B0504020202020204" pitchFamily="34" charset="77"/>
              </a:rPr>
              <a:t>Key Findings</a:t>
            </a:r>
          </a:p>
          <a:p>
            <a:endParaRPr lang="en-US" dirty="0"/>
          </a:p>
        </p:txBody>
      </p:sp>
      <p:sp>
        <p:nvSpPr>
          <p:cNvPr id="3" name="Slide Number Placeholder 2">
            <a:extLst>
              <a:ext uri="{FF2B5EF4-FFF2-40B4-BE49-F238E27FC236}">
                <a16:creationId xmlns:a16="http://schemas.microsoft.com/office/drawing/2014/main" id="{656C1265-A54D-FDA2-8C01-7E7BB0D79EE2}"/>
              </a:ext>
            </a:extLst>
          </p:cNvPr>
          <p:cNvSpPr>
            <a:spLocks noGrp="1"/>
          </p:cNvSpPr>
          <p:nvPr>
            <p:ph type="sldNum" sz="quarter" idx="12"/>
          </p:nvPr>
        </p:nvSpPr>
        <p:spPr/>
        <p:txBody>
          <a:bodyPr/>
          <a:lstStyle/>
          <a:p>
            <a:fld id="{B2DC25EE-239B-4C5F-AAD1-255A7D5F1EE2}" type="slidenum">
              <a:rPr lang="en-US" smtClean="0"/>
              <a:t>8</a:t>
            </a:fld>
            <a:endParaRPr lang="en-US"/>
          </a:p>
        </p:txBody>
      </p:sp>
    </p:spTree>
    <p:extLst>
      <p:ext uri="{BB962C8B-B14F-4D97-AF65-F5344CB8AC3E}">
        <p14:creationId xmlns:p14="http://schemas.microsoft.com/office/powerpoint/2010/main" val="2798336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20622" y="220925"/>
            <a:ext cx="11389335" cy="6487583"/>
          </a:xfrm>
          <a:prstGeom prst="round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p>
        </p:txBody>
      </p:sp>
      <p:sp>
        <p:nvSpPr>
          <p:cNvPr id="11" name="Rounded Rectangle 10"/>
          <p:cNvSpPr/>
          <p:nvPr/>
        </p:nvSpPr>
        <p:spPr>
          <a:xfrm>
            <a:off x="7999708" y="1730146"/>
            <a:ext cx="3156046" cy="17345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28594" indent="-228594">
              <a:buFont typeface="Arial" panose="020B0604020202020204" pitchFamily="34" charset="0"/>
              <a:buChar char="•"/>
            </a:pPr>
            <a:r>
              <a:rPr lang="en-US" sz="1600" dirty="0">
                <a:solidFill>
                  <a:schemeClr val="tx1">
                    <a:lumMod val="75000"/>
                    <a:lumOff val="25000"/>
                  </a:schemeClr>
                </a:solidFill>
              </a:rPr>
              <a:t>The initial phase of network formation involves bringing people together, setting goals</a:t>
            </a:r>
          </a:p>
          <a:p>
            <a:pPr marL="228594" indent="-228594">
              <a:buFont typeface="Arial" panose="020B0604020202020204" pitchFamily="34" charset="0"/>
              <a:buChar char="•"/>
            </a:pPr>
            <a:r>
              <a:rPr lang="en-US" sz="1600" dirty="0">
                <a:solidFill>
                  <a:schemeClr val="tx1">
                    <a:lumMod val="75000"/>
                    <a:lumOff val="25000"/>
                  </a:schemeClr>
                </a:solidFill>
              </a:rPr>
              <a:t>Fluid processes rely on cooperation</a:t>
            </a:r>
            <a:endParaRPr lang="en-CA" sz="1600" dirty="0"/>
          </a:p>
        </p:txBody>
      </p:sp>
      <p:sp>
        <p:nvSpPr>
          <p:cNvPr id="10" name="Rounded Rectangle 9"/>
          <p:cNvSpPr/>
          <p:nvPr/>
        </p:nvSpPr>
        <p:spPr>
          <a:xfrm>
            <a:off x="664797" y="1861152"/>
            <a:ext cx="3150641" cy="176501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US" sz="1600" dirty="0">
                <a:solidFill>
                  <a:schemeClr val="tx1"/>
                </a:solidFill>
              </a:rPr>
              <a:t>Focus on reorientation/re-creation of the network </a:t>
            </a:r>
          </a:p>
          <a:p>
            <a:pPr marL="285750" indent="-285750">
              <a:buFont typeface="Arial" panose="020B0604020202020204" pitchFamily="34" charset="0"/>
              <a:buChar char="•"/>
            </a:pPr>
            <a:r>
              <a:rPr lang="en-CA" sz="1600" dirty="0"/>
              <a:t>Incremental adjustments in rules, routines, and procedures to improve service delivery</a:t>
            </a:r>
          </a:p>
        </p:txBody>
      </p:sp>
      <p:sp>
        <p:nvSpPr>
          <p:cNvPr id="12" name="Rounded Rectangle 11"/>
          <p:cNvSpPr/>
          <p:nvPr/>
        </p:nvSpPr>
        <p:spPr>
          <a:xfrm>
            <a:off x="8008375" y="4448655"/>
            <a:ext cx="3156046" cy="176501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28594" indent="-228594">
              <a:buFont typeface="Arial" panose="020B0604020202020204" pitchFamily="34" charset="0"/>
              <a:buChar char="•"/>
            </a:pPr>
            <a:endParaRPr lang="en-US" sz="1600" dirty="0">
              <a:solidFill>
                <a:schemeClr val="tx1">
                  <a:lumMod val="75000"/>
                  <a:lumOff val="25000"/>
                </a:schemeClr>
              </a:solidFill>
            </a:endParaRPr>
          </a:p>
          <a:p>
            <a:pPr marL="228594" indent="-228594">
              <a:buFont typeface="Arial" panose="020B0604020202020204" pitchFamily="34" charset="0"/>
              <a:buChar char="•"/>
            </a:pPr>
            <a:r>
              <a:rPr lang="en-US" sz="1600" dirty="0">
                <a:solidFill>
                  <a:schemeClr val="tx1">
                    <a:lumMod val="75000"/>
                    <a:lumOff val="25000"/>
                  </a:schemeClr>
                </a:solidFill>
              </a:rPr>
              <a:t>Build trust &amp; relationships, membership clarity</a:t>
            </a:r>
          </a:p>
          <a:p>
            <a:pPr marL="228594" indent="-228594">
              <a:buFont typeface="Arial" panose="020B0604020202020204" pitchFamily="34" charset="0"/>
              <a:buChar char="•"/>
            </a:pPr>
            <a:r>
              <a:rPr lang="en-US" sz="1600" dirty="0">
                <a:solidFill>
                  <a:schemeClr val="tx1">
                    <a:lumMod val="75000"/>
                    <a:lumOff val="25000"/>
                  </a:schemeClr>
                </a:solidFill>
              </a:rPr>
              <a:t>Focus on what to do &amp; how to do</a:t>
            </a:r>
          </a:p>
          <a:p>
            <a:pPr marL="228594" indent="-228594">
              <a:buFont typeface="Arial" panose="020B0604020202020204" pitchFamily="34" charset="0"/>
              <a:buChar char="•"/>
            </a:pPr>
            <a:r>
              <a:rPr lang="en-US" sz="1600" dirty="0">
                <a:solidFill>
                  <a:schemeClr val="tx1">
                    <a:lumMod val="75000"/>
                    <a:lumOff val="25000"/>
                  </a:schemeClr>
                </a:solidFill>
              </a:rPr>
              <a:t>Equal participation &amp; High cohesion</a:t>
            </a:r>
          </a:p>
          <a:p>
            <a:pPr marL="228594" indent="-228594">
              <a:buFont typeface="Arial" panose="020B0604020202020204" pitchFamily="34" charset="0"/>
              <a:buChar char="•"/>
            </a:pPr>
            <a:endParaRPr lang="en-CA" sz="1600" dirty="0"/>
          </a:p>
        </p:txBody>
      </p:sp>
      <p:sp>
        <p:nvSpPr>
          <p:cNvPr id="9" name="Rounded Rectangle 8"/>
          <p:cNvSpPr/>
          <p:nvPr/>
        </p:nvSpPr>
        <p:spPr>
          <a:xfrm>
            <a:off x="723404" y="4448656"/>
            <a:ext cx="3018019" cy="176501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28594" indent="-228594">
              <a:buFont typeface="Arial" panose="020B0604020202020204" pitchFamily="34" charset="0"/>
              <a:buChar char="•"/>
            </a:pPr>
            <a:endParaRPr lang="en-US" sz="1600" dirty="0"/>
          </a:p>
          <a:p>
            <a:pPr marL="228594" indent="-228594">
              <a:buFont typeface="Arial" panose="020B0604020202020204" pitchFamily="34" charset="0"/>
              <a:buChar char="•"/>
            </a:pPr>
            <a:r>
              <a:rPr lang="en-US" sz="1600" dirty="0"/>
              <a:t>Rules for structuring network processes using formal processes</a:t>
            </a:r>
          </a:p>
          <a:p>
            <a:pPr marL="228594" indent="-228594">
              <a:buFont typeface="Arial" panose="020B0604020202020204" pitchFamily="34" charset="0"/>
              <a:buChar char="•"/>
            </a:pPr>
            <a:r>
              <a:rPr lang="en-US" sz="1600" dirty="0"/>
              <a:t>Decision-making streamlined</a:t>
            </a:r>
          </a:p>
          <a:p>
            <a:pPr marL="228594" indent="-228594">
              <a:buFont typeface="Arial" panose="020B0604020202020204" pitchFamily="34" charset="0"/>
              <a:buChar char="•"/>
            </a:pPr>
            <a:r>
              <a:rPr lang="en-US" sz="1600" dirty="0"/>
              <a:t>Distributed leadership </a:t>
            </a:r>
          </a:p>
          <a:p>
            <a:pPr marL="228594" indent="-228594">
              <a:buFont typeface="Arial" panose="020B0604020202020204" pitchFamily="34" charset="0"/>
              <a:buChar char="•"/>
            </a:pPr>
            <a:r>
              <a:rPr lang="en-US" sz="1600" dirty="0"/>
              <a:t>Capacity to innovate &amp; adapt</a:t>
            </a:r>
          </a:p>
          <a:p>
            <a:pPr algn="ctr"/>
            <a:endParaRPr lang="en-CA" sz="2400" dirty="0"/>
          </a:p>
        </p:txBody>
      </p:sp>
      <p:graphicFrame>
        <p:nvGraphicFramePr>
          <p:cNvPr id="2" name="Diagram 1"/>
          <p:cNvGraphicFramePr/>
          <p:nvPr>
            <p:extLst>
              <p:ext uri="{D42A27DB-BD31-4B8C-83A1-F6EECF244321}">
                <p14:modId xmlns:p14="http://schemas.microsoft.com/office/powerpoint/2010/main" val="1443120968"/>
              </p:ext>
            </p:extLst>
          </p:nvPr>
        </p:nvGraphicFramePr>
        <p:xfrm>
          <a:off x="1280180" y="1392627"/>
          <a:ext cx="9224701" cy="5280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ircular Arrow 3"/>
          <p:cNvSpPr/>
          <p:nvPr/>
        </p:nvSpPr>
        <p:spPr>
          <a:xfrm rot="5229486">
            <a:off x="7322382" y="3510689"/>
            <a:ext cx="843957" cy="733876"/>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5" name="Circular Arrow 4"/>
          <p:cNvSpPr/>
          <p:nvPr/>
        </p:nvSpPr>
        <p:spPr>
          <a:xfrm rot="16644604">
            <a:off x="3620407" y="3567551"/>
            <a:ext cx="843957" cy="733876"/>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4049115" y="4740121"/>
            <a:ext cx="2243737" cy="338554"/>
          </a:xfrm>
          <a:prstGeom prst="rect">
            <a:avLst/>
          </a:prstGeom>
          <a:noFill/>
        </p:spPr>
        <p:txBody>
          <a:bodyPr wrap="square" rtlCol="0">
            <a:spAutoFit/>
          </a:bodyPr>
          <a:lstStyle/>
          <a:p>
            <a:r>
              <a:rPr lang="en-US" sz="1600" b="1" dirty="0">
                <a:solidFill>
                  <a:schemeClr val="bg1"/>
                </a:solidFill>
              </a:rPr>
              <a:t>Institutionalization</a:t>
            </a:r>
            <a:endParaRPr lang="en-CA" sz="1600" b="1" dirty="0">
              <a:solidFill>
                <a:schemeClr val="bg1"/>
              </a:solidFill>
            </a:endParaRPr>
          </a:p>
        </p:txBody>
      </p:sp>
      <p:sp>
        <p:nvSpPr>
          <p:cNvPr id="7" name="TextBox 6"/>
          <p:cNvSpPr txBox="1"/>
          <p:nvPr/>
        </p:nvSpPr>
        <p:spPr>
          <a:xfrm>
            <a:off x="5205906" y="667282"/>
            <a:ext cx="1618769" cy="584775"/>
          </a:xfrm>
          <a:prstGeom prst="rect">
            <a:avLst/>
          </a:prstGeom>
          <a:noFill/>
        </p:spPr>
        <p:txBody>
          <a:bodyPr wrap="square" rtlCol="0">
            <a:spAutoFit/>
          </a:bodyPr>
          <a:lstStyle/>
          <a:p>
            <a:r>
              <a:rPr lang="en-US" sz="1600" b="1" dirty="0"/>
              <a:t>Recreation/ Reorientation</a:t>
            </a:r>
            <a:endParaRPr lang="en-CA" sz="1600" b="1" dirty="0"/>
          </a:p>
        </p:txBody>
      </p:sp>
      <p:sp>
        <p:nvSpPr>
          <p:cNvPr id="8" name="TextBox 7"/>
          <p:cNvSpPr txBox="1"/>
          <p:nvPr/>
        </p:nvSpPr>
        <p:spPr>
          <a:xfrm>
            <a:off x="1026573" y="230439"/>
            <a:ext cx="10317096" cy="461665"/>
          </a:xfrm>
          <a:prstGeom prst="rect">
            <a:avLst/>
          </a:prstGeom>
          <a:noFill/>
        </p:spPr>
        <p:txBody>
          <a:bodyPr wrap="square" rtlCol="0">
            <a:spAutoFit/>
          </a:bodyPr>
          <a:lstStyle/>
          <a:p>
            <a:pPr algn="ctr"/>
            <a:r>
              <a:rPr lang="en-US" sz="2400" dirty="0"/>
              <a:t>Network Governance Developmental Life Cycle</a:t>
            </a:r>
            <a:endParaRPr lang="en-CA" sz="2400" dirty="0"/>
          </a:p>
        </p:txBody>
      </p:sp>
      <p:sp>
        <p:nvSpPr>
          <p:cNvPr id="15" name="TextBox 14"/>
          <p:cNvSpPr txBox="1"/>
          <p:nvPr/>
        </p:nvSpPr>
        <p:spPr>
          <a:xfrm>
            <a:off x="708177" y="942575"/>
            <a:ext cx="3452688" cy="338554"/>
          </a:xfrm>
          <a:prstGeom prst="rect">
            <a:avLst/>
          </a:prstGeom>
          <a:noFill/>
        </p:spPr>
        <p:txBody>
          <a:bodyPr wrap="square" rtlCol="0">
            <a:spAutoFit/>
          </a:bodyPr>
          <a:lstStyle/>
          <a:p>
            <a:r>
              <a:rPr lang="en-US" sz="1600" b="1" dirty="0"/>
              <a:t>Provincial Policy Context</a:t>
            </a:r>
            <a:endParaRPr lang="en-CA" sz="1600" b="1" dirty="0"/>
          </a:p>
        </p:txBody>
      </p:sp>
      <p:pic>
        <p:nvPicPr>
          <p:cNvPr id="19" name="Picture 18"/>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454966" y="5107145"/>
            <a:ext cx="690545" cy="690545"/>
          </a:xfrm>
          <a:prstGeom prst="rect">
            <a:avLst/>
          </a:prstGeom>
        </p:spPr>
      </p:pic>
      <p:pic>
        <p:nvPicPr>
          <p:cNvPr id="20" name="Picture 5"/>
          <p:cNvPicPr>
            <a:picLocks noChangeAspect="1"/>
          </p:cNvPicPr>
          <p:nvPr/>
        </p:nvPicPr>
        <p:blipFill>
          <a:blip r:embed="rId9"/>
          <a:srcRect b="21265"/>
          <a:stretch>
            <a:fillRect/>
          </a:stretch>
        </p:blipFill>
        <p:spPr>
          <a:xfrm>
            <a:off x="6377735" y="2163691"/>
            <a:ext cx="893880" cy="703795"/>
          </a:xfrm>
          <a:prstGeom prst="rect">
            <a:avLst/>
          </a:prstGeom>
        </p:spPr>
      </p:pic>
      <p:pic>
        <p:nvPicPr>
          <p:cNvPr id="21" name="Picture 28"/>
          <p:cNvPicPr>
            <a:picLocks noChangeAspect="1"/>
          </p:cNvPicPr>
          <p:nvPr/>
        </p:nvPicPr>
        <p:blipFill>
          <a:blip r:embed="rId10">
            <a:biLevel thresh="75000"/>
          </a:blip>
          <a:srcRect/>
          <a:stretch>
            <a:fillRect/>
          </a:stretch>
        </p:blipFill>
        <p:spPr>
          <a:xfrm>
            <a:off x="4532709" y="2136635"/>
            <a:ext cx="699832" cy="699832"/>
          </a:xfrm>
          <a:prstGeom prst="rect">
            <a:avLst/>
          </a:prstGeom>
        </p:spPr>
      </p:pic>
      <p:pic>
        <p:nvPicPr>
          <p:cNvPr id="22" name="Picture 21"/>
          <p:cNvPicPr>
            <a:picLocks noChangeAspect="1"/>
          </p:cNvPicPr>
          <p:nvPr/>
        </p:nvPicPr>
        <p:blipFill>
          <a:blip r:embed="rId11">
            <a:lum bright="70000" contrast="-70000"/>
            <a:extLst>
              <a:ext uri="{BEBA8EAE-BF5A-486C-A8C5-ECC9F3942E4B}">
                <a14:imgProps xmlns:a14="http://schemas.microsoft.com/office/drawing/2010/main">
                  <a14:imgLayer r:embed="rId12">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441742" y="4914355"/>
            <a:ext cx="1020911" cy="1020911"/>
          </a:xfrm>
          <a:prstGeom prst="rect">
            <a:avLst/>
          </a:prstGeom>
        </p:spPr>
      </p:pic>
      <p:sp>
        <p:nvSpPr>
          <p:cNvPr id="3" name="Merge 2">
            <a:extLst>
              <a:ext uri="{FF2B5EF4-FFF2-40B4-BE49-F238E27FC236}">
                <a16:creationId xmlns:a16="http://schemas.microsoft.com/office/drawing/2014/main" id="{9ACCFEA7-75BA-77C5-33CC-62E009C461DD}"/>
              </a:ext>
            </a:extLst>
          </p:cNvPr>
          <p:cNvSpPr/>
          <p:nvPr/>
        </p:nvSpPr>
        <p:spPr>
          <a:xfrm rot="21371954">
            <a:off x="5666890" y="1679595"/>
            <a:ext cx="276496" cy="2294449"/>
          </a:xfrm>
          <a:prstGeom prst="flowChartMerge">
            <a:avLst/>
          </a:prstGeom>
          <a:solidFill>
            <a:schemeClr val="accent2">
              <a:lumMod val="50000"/>
            </a:schemeClr>
          </a:solidFill>
          <a:ln>
            <a:no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3" name="TextBox 12">
            <a:extLst>
              <a:ext uri="{FF2B5EF4-FFF2-40B4-BE49-F238E27FC236}">
                <a16:creationId xmlns:a16="http://schemas.microsoft.com/office/drawing/2014/main" id="{B0481AC1-A316-CEEF-9F25-A8149DA32031}"/>
              </a:ext>
            </a:extLst>
          </p:cNvPr>
          <p:cNvSpPr txBox="1"/>
          <p:nvPr/>
        </p:nvSpPr>
        <p:spPr>
          <a:xfrm>
            <a:off x="4592258" y="1139930"/>
            <a:ext cx="2418702" cy="369332"/>
          </a:xfrm>
          <a:prstGeom prst="rect">
            <a:avLst/>
          </a:prstGeom>
          <a:noFill/>
        </p:spPr>
        <p:txBody>
          <a:bodyPr wrap="square" rtlCol="0">
            <a:spAutoFit/>
          </a:bodyPr>
          <a:lstStyle/>
          <a:p>
            <a:r>
              <a:rPr lang="en-US" dirty="0"/>
              <a:t>Incremental Gain</a:t>
            </a:r>
          </a:p>
        </p:txBody>
      </p:sp>
      <p:cxnSp>
        <p:nvCxnSpPr>
          <p:cNvPr id="18" name="Straight Arrow Connector 17">
            <a:extLst>
              <a:ext uri="{FF2B5EF4-FFF2-40B4-BE49-F238E27FC236}">
                <a16:creationId xmlns:a16="http://schemas.microsoft.com/office/drawing/2014/main" id="{BD206D25-17BB-491E-A220-00B9930021CF}"/>
              </a:ext>
            </a:extLst>
          </p:cNvPr>
          <p:cNvCxnSpPr>
            <a:cxnSpLocks/>
          </p:cNvCxnSpPr>
          <p:nvPr/>
        </p:nvCxnSpPr>
        <p:spPr>
          <a:xfrm flipV="1">
            <a:off x="5745931" y="1421214"/>
            <a:ext cx="0" cy="24294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2050" name="Picture 2" descr="6 Practical Ways To Increase Diversity In Clinical Trials"/>
          <p:cNvPicPr>
            <a:picLocks noChangeAspect="1" noChangeArrowheads="1"/>
          </p:cNvPicPr>
          <p:nvPr/>
        </p:nvPicPr>
        <p:blipFill>
          <a:blip r:embed="rId13">
            <a:extLst>
              <a:ext uri="{BEBA8EAE-BF5A-486C-A8C5-ECC9F3942E4B}">
                <a14:imgProps xmlns:a14="http://schemas.microsoft.com/office/drawing/2010/main">
                  <a14:imgLayer r:embed="rId14">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flipH="1">
            <a:off x="5406546" y="3676191"/>
            <a:ext cx="979215" cy="652809"/>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15">
            <a:extLst>
              <a:ext uri="{FF2B5EF4-FFF2-40B4-BE49-F238E27FC236}">
                <a16:creationId xmlns:a16="http://schemas.microsoft.com/office/drawing/2014/main" id="{F0E304C3-E667-DB59-EF61-3BBFF7CAEA90}"/>
              </a:ext>
            </a:extLst>
          </p:cNvPr>
          <p:cNvSpPr>
            <a:spLocks noGrp="1"/>
          </p:cNvSpPr>
          <p:nvPr>
            <p:ph type="sldNum" sz="quarter" idx="12"/>
          </p:nvPr>
        </p:nvSpPr>
        <p:spPr/>
        <p:txBody>
          <a:bodyPr/>
          <a:lstStyle/>
          <a:p>
            <a:fld id="{B2DC25EE-239B-4C5F-AAD1-255A7D5F1EE2}" type="slidenum">
              <a:rPr lang="en-US" smtClean="0"/>
              <a:t>9</a:t>
            </a:fld>
            <a:endParaRPr lang="en-US"/>
          </a:p>
        </p:txBody>
      </p:sp>
    </p:spTree>
    <p:extLst>
      <p:ext uri="{BB962C8B-B14F-4D97-AF65-F5344CB8AC3E}">
        <p14:creationId xmlns:p14="http://schemas.microsoft.com/office/powerpoint/2010/main" val="60881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2086</TotalTime>
  <Words>1459</Words>
  <Application>Microsoft Macintosh PowerPoint</Application>
  <PresentationFormat>Widescreen</PresentationFormat>
  <Paragraphs>214</Paragraphs>
  <Slides>19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-webkit-standard</vt:lpstr>
      <vt:lpstr>Arial</vt:lpstr>
      <vt:lpstr>Avenir Next LT Pro</vt:lpstr>
      <vt:lpstr>Calibri</vt:lpstr>
      <vt:lpstr>Calibri Light</vt:lpstr>
      <vt:lpstr>Courier New</vt:lpstr>
      <vt:lpstr>inherit</vt:lpstr>
      <vt:lpstr>Office Theme</vt:lpstr>
      <vt:lpstr>Making Collaborative Governance Sustainable: A Developmental Lifecycle Approach</vt:lpstr>
      <vt:lpstr>Session Outline</vt:lpstr>
      <vt:lpstr>PowerPoint Presentation</vt:lpstr>
      <vt:lpstr>Collaborative governance &amp; networks</vt:lpstr>
      <vt:lpstr>Integrated Care Governance</vt:lpstr>
      <vt:lpstr>Research: Aim &amp; Process</vt:lpstr>
      <vt:lpstr>Areas of Enquiry</vt:lpstr>
      <vt:lpstr>PowerPoint Presentation</vt:lpstr>
      <vt:lpstr>PowerPoint Presentation</vt:lpstr>
      <vt:lpstr>Building trust &amp; relationships </vt:lpstr>
      <vt:lpstr>Evolving decision-making agreement</vt:lpstr>
      <vt:lpstr>Leadership &amp; steering</vt:lpstr>
      <vt:lpstr>Panel Discussion</vt:lpstr>
      <vt:lpstr>1. Importance of building trust (literature &amp; research)  As leaders, what has been your experience around building trust and relationships? Are there any associated challenges? </vt:lpstr>
      <vt:lpstr>2. OHTs have a collaborative governance model and many OHTs are in the process of expanding their leadership/governance council   Can you share some highlights and guiding principles for the process? How did you balance inclusive (sectoral) representation and efficient (skills-based) decision-making?  </vt:lpstr>
      <vt:lpstr>3. Recent Governance Guidelines have identified a new model of governance.   As OHT leaders, how are you planning to take the steps toward evolving the governance model? </vt:lpstr>
      <vt:lpstr>4.“The developmental life-cycle approach promotes cyclical thinking to evolve governance than following a linear path. In your OHT journey, which quadrant do you identify the most and whether this continuous development approach resonates with your experience?” </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Collaborative Governance Sustainable: A Developmental Lifecycle Approach</dc:title>
  <dc:creator>Shinjini Mondal</dc:creator>
  <cp:lastModifiedBy>Shinjini Mondal</cp:lastModifiedBy>
  <cp:revision>61</cp:revision>
  <dcterms:created xsi:type="dcterms:W3CDTF">2023-02-27T11:45:49Z</dcterms:created>
  <dcterms:modified xsi:type="dcterms:W3CDTF">2023-03-09T16:42:45Z</dcterms:modified>
</cp:coreProperties>
</file>